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56"/>
  </p:notesMasterIdLst>
  <p:handoutMasterIdLst>
    <p:handoutMasterId r:id="rId157"/>
  </p:handoutMasterIdLst>
  <p:sldIdLst>
    <p:sldId id="371" r:id="rId2"/>
    <p:sldId id="400" r:id="rId3"/>
    <p:sldId id="401" r:id="rId4"/>
    <p:sldId id="465" r:id="rId5"/>
    <p:sldId id="256" r:id="rId6"/>
    <p:sldId id="376" r:id="rId7"/>
    <p:sldId id="311" r:id="rId8"/>
    <p:sldId id="377" r:id="rId9"/>
    <p:sldId id="457" r:id="rId10"/>
    <p:sldId id="458" r:id="rId11"/>
    <p:sldId id="459" r:id="rId12"/>
    <p:sldId id="460" r:id="rId13"/>
    <p:sldId id="366" r:id="rId14"/>
    <p:sldId id="461" r:id="rId15"/>
    <p:sldId id="462" r:id="rId16"/>
    <p:sldId id="463" r:id="rId17"/>
    <p:sldId id="464" r:id="rId18"/>
    <p:sldId id="378" r:id="rId19"/>
    <p:sldId id="379" r:id="rId20"/>
    <p:sldId id="257" r:id="rId21"/>
    <p:sldId id="258" r:id="rId22"/>
    <p:sldId id="466" r:id="rId23"/>
    <p:sldId id="259" r:id="rId24"/>
    <p:sldId id="260" r:id="rId25"/>
    <p:sldId id="261" r:id="rId26"/>
    <p:sldId id="481" r:id="rId27"/>
    <p:sldId id="482" r:id="rId28"/>
    <p:sldId id="483" r:id="rId29"/>
    <p:sldId id="484" r:id="rId30"/>
    <p:sldId id="490" r:id="rId31"/>
    <p:sldId id="492" r:id="rId32"/>
    <p:sldId id="491" r:id="rId33"/>
    <p:sldId id="488" r:id="rId34"/>
    <p:sldId id="262" r:id="rId35"/>
    <p:sldId id="263" r:id="rId36"/>
    <p:sldId id="382" r:id="rId37"/>
    <p:sldId id="264" r:id="rId38"/>
    <p:sldId id="265" r:id="rId39"/>
    <p:sldId id="383" r:id="rId40"/>
    <p:sldId id="266" r:id="rId41"/>
    <p:sldId id="267" r:id="rId42"/>
    <p:sldId id="534" r:id="rId43"/>
    <p:sldId id="384" r:id="rId44"/>
    <p:sldId id="268" r:id="rId45"/>
    <p:sldId id="386" r:id="rId46"/>
    <p:sldId id="306" r:id="rId47"/>
    <p:sldId id="427" r:id="rId48"/>
    <p:sldId id="428" r:id="rId49"/>
    <p:sldId id="429" r:id="rId50"/>
    <p:sldId id="430" r:id="rId51"/>
    <p:sldId id="433" r:id="rId52"/>
    <p:sldId id="431" r:id="rId53"/>
    <p:sldId id="341" r:id="rId54"/>
    <p:sldId id="367" r:id="rId55"/>
    <p:sldId id="269" r:id="rId56"/>
    <p:sldId id="385" r:id="rId57"/>
    <p:sldId id="270" r:id="rId58"/>
    <p:sldId id="477" r:id="rId59"/>
    <p:sldId id="271" r:id="rId60"/>
    <p:sldId id="272" r:id="rId61"/>
    <p:sldId id="402" r:id="rId62"/>
    <p:sldId id="335" r:id="rId63"/>
    <p:sldId id="274" r:id="rId64"/>
    <p:sldId id="336" r:id="rId65"/>
    <p:sldId id="275" r:id="rId66"/>
    <p:sldId id="276" r:id="rId67"/>
    <p:sldId id="535" r:id="rId68"/>
    <p:sldId id="277" r:id="rId69"/>
    <p:sldId id="307" r:id="rId70"/>
    <p:sldId id="494" r:id="rId71"/>
    <p:sldId id="316" r:id="rId72"/>
    <p:sldId id="318" r:id="rId73"/>
    <p:sldId id="317" r:id="rId74"/>
    <p:sldId id="319" r:id="rId75"/>
    <p:sldId id="536" r:id="rId76"/>
    <p:sldId id="537" r:id="rId77"/>
    <p:sldId id="495" r:id="rId78"/>
    <p:sldId id="278" r:id="rId79"/>
    <p:sldId id="538" r:id="rId80"/>
    <p:sldId id="280" r:id="rId81"/>
    <p:sldId id="409" r:id="rId82"/>
    <p:sldId id="539" r:id="rId83"/>
    <p:sldId id="540" r:id="rId84"/>
    <p:sldId id="541" r:id="rId85"/>
    <p:sldId id="542" r:id="rId86"/>
    <p:sldId id="543" r:id="rId87"/>
    <p:sldId id="544" r:id="rId88"/>
    <p:sldId id="545" r:id="rId89"/>
    <p:sldId id="546" r:id="rId90"/>
    <p:sldId id="547" r:id="rId91"/>
    <p:sldId id="281" r:id="rId92"/>
    <p:sldId id="426" r:id="rId93"/>
    <p:sldId id="282" r:id="rId94"/>
    <p:sldId id="391" r:id="rId95"/>
    <p:sldId id="324" r:id="rId96"/>
    <p:sldId id="329" r:id="rId97"/>
    <p:sldId id="325" r:id="rId98"/>
    <p:sldId id="326" r:id="rId99"/>
    <p:sldId id="368" r:id="rId100"/>
    <p:sldId id="327" r:id="rId101"/>
    <p:sldId id="403" r:id="rId102"/>
    <p:sldId id="496" r:id="rId103"/>
    <p:sldId id="389" r:id="rId104"/>
    <p:sldId id="497" r:id="rId105"/>
    <p:sldId id="498" r:id="rId106"/>
    <p:sldId id="499" r:id="rId107"/>
    <p:sldId id="500" r:id="rId108"/>
    <p:sldId id="330" r:id="rId109"/>
    <p:sldId id="284" r:id="rId110"/>
    <p:sldId id="390" r:id="rId111"/>
    <p:sldId id="337" r:id="rId112"/>
    <p:sldId id="338" r:id="rId113"/>
    <p:sldId id="339" r:id="rId114"/>
    <p:sldId id="285" r:id="rId115"/>
    <p:sldId id="331" r:id="rId116"/>
    <p:sldId id="309" r:id="rId117"/>
    <p:sldId id="340" r:id="rId118"/>
    <p:sldId id="467" r:id="rId119"/>
    <p:sldId id="468" r:id="rId120"/>
    <p:sldId id="469" r:id="rId121"/>
    <p:sldId id="501" r:id="rId122"/>
    <p:sldId id="502" r:id="rId123"/>
    <p:sldId id="503" r:id="rId124"/>
    <p:sldId id="504" r:id="rId125"/>
    <p:sldId id="505" r:id="rId126"/>
    <p:sldId id="506" r:id="rId127"/>
    <p:sldId id="507" r:id="rId128"/>
    <p:sldId id="508" r:id="rId129"/>
    <p:sldId id="509" r:id="rId130"/>
    <p:sldId id="510" r:id="rId131"/>
    <p:sldId id="511" r:id="rId132"/>
    <p:sldId id="512" r:id="rId133"/>
    <p:sldId id="513" r:id="rId134"/>
    <p:sldId id="514" r:id="rId135"/>
    <p:sldId id="515" r:id="rId136"/>
    <p:sldId id="516" r:id="rId137"/>
    <p:sldId id="517" r:id="rId138"/>
    <p:sldId id="518" r:id="rId139"/>
    <p:sldId id="519" r:id="rId140"/>
    <p:sldId id="520" r:id="rId141"/>
    <p:sldId id="521" r:id="rId142"/>
    <p:sldId id="522" r:id="rId143"/>
    <p:sldId id="523" r:id="rId144"/>
    <p:sldId id="524" r:id="rId145"/>
    <p:sldId id="525" r:id="rId146"/>
    <p:sldId id="548" r:id="rId147"/>
    <p:sldId id="526" r:id="rId148"/>
    <p:sldId id="527" r:id="rId149"/>
    <p:sldId id="528" r:id="rId150"/>
    <p:sldId id="529" r:id="rId151"/>
    <p:sldId id="530" r:id="rId152"/>
    <p:sldId id="531" r:id="rId153"/>
    <p:sldId id="532" r:id="rId154"/>
    <p:sldId id="533" r:id="rId155"/>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DDDDDD"/>
    <a:srgbClr val="FFCCFF"/>
    <a:srgbClr val="FF99CC"/>
    <a:srgbClr val="CCFFFF"/>
    <a:srgbClr val="FF00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661" autoAdjust="0"/>
    <p:restoredTop sz="88543" autoAdjust="0"/>
  </p:normalViewPr>
  <p:slideViewPr>
    <p:cSldViewPr snapToGrid="0">
      <p:cViewPr varScale="1">
        <p:scale>
          <a:sx n="145" d="100"/>
          <a:sy n="145" d="100"/>
        </p:scale>
        <p:origin x="2136" y="120"/>
      </p:cViewPr>
      <p:guideLst>
        <p:guide orient="horz" pos="2160"/>
        <p:guide pos="2880"/>
      </p:guideLst>
    </p:cSldViewPr>
  </p:slideViewPr>
  <p:outlineViewPr>
    <p:cViewPr>
      <p:scale>
        <a:sx n="33" d="100"/>
        <a:sy n="33" d="100"/>
      </p:scale>
      <p:origin x="0" y="94374"/>
    </p:cViewPr>
  </p:outlineViewPr>
  <p:notesTextViewPr>
    <p:cViewPr>
      <p:scale>
        <a:sx n="100" d="100"/>
        <a:sy n="100" d="100"/>
      </p:scale>
      <p:origin x="0" y="0"/>
    </p:cViewPr>
  </p:notesTextViewPr>
  <p:sorterViewPr>
    <p:cViewPr>
      <p:scale>
        <a:sx n="66" d="100"/>
        <a:sy n="66" d="100"/>
      </p:scale>
      <p:origin x="0" y="8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91849-FF82-4C1F-AC3A-D59BD2482398}" type="doc">
      <dgm:prSet loTypeId="urn:microsoft.com/office/officeart/2005/8/layout/orgChart1" loCatId="hierarchy" qsTypeId="urn:microsoft.com/office/officeart/2005/8/quickstyle/simple1" qsCatId="simple" csTypeId="urn:microsoft.com/office/officeart/2005/8/colors/accent1_2" csCatId="accent1"/>
      <dgm:spPr/>
    </dgm:pt>
    <dgm:pt modelId="{8CB52A27-5D46-43CF-BA90-6DB4F4F6AEFB}">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dgm:t>
    </dgm:pt>
    <dgm:pt modelId="{DABEC2FB-84B5-4B73-BDA7-7C68B5BF1C6A}" type="parTrans" cxnId="{2AF877FB-63FE-4FD2-9B44-0D9F3E0121A1}">
      <dgm:prSet/>
      <dgm:spPr/>
    </dgm:pt>
    <dgm:pt modelId="{C964D649-BF47-44D8-A3C0-BA0A8F926931}" type="sibTrans" cxnId="{2AF877FB-63FE-4FD2-9B44-0D9F3E0121A1}">
      <dgm:prSet/>
      <dgm:spPr/>
    </dgm:pt>
    <dgm:pt modelId="{B875074B-594D-44B6-BB32-BFFD45F3F01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dgm:t>
    </dgm:pt>
    <dgm:pt modelId="{5AFB1FB5-0AA7-40ED-8378-545A2CB05659}" type="parTrans" cxnId="{E02099E2-470E-4E01-BAFB-00A9405436A4}">
      <dgm:prSet/>
      <dgm:spPr/>
    </dgm:pt>
    <dgm:pt modelId="{14EA9DBE-4E84-4D5B-A986-F0DA5832241D}" type="sibTrans" cxnId="{E02099E2-470E-4E01-BAFB-00A9405436A4}">
      <dgm:prSet/>
      <dgm:spPr/>
    </dgm:pt>
    <dgm:pt modelId="{6AD1BAC8-840C-4F3E-B7DB-9A8A800EBBC3}">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dgm:t>
    </dgm:pt>
    <dgm:pt modelId="{FD69D3F6-ACEE-4E64-80C1-2CACBAA61E41}" type="parTrans" cxnId="{AE7447A8-E0A8-40D2-AA5F-68803E40247A}">
      <dgm:prSet/>
      <dgm:spPr/>
    </dgm:pt>
    <dgm:pt modelId="{D8C69E4D-6986-499E-914E-6F930FDB7CDD}" type="sibTrans" cxnId="{AE7447A8-E0A8-40D2-AA5F-68803E40247A}">
      <dgm:prSet/>
      <dgm:spPr/>
    </dgm:pt>
    <dgm:pt modelId="{37F822FD-B52E-4707-B0F9-8D6B6DFCD1B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dgm:t>
    </dgm:pt>
    <dgm:pt modelId="{CDC52970-FAD6-49D3-8A5B-6D7E981881D8}" type="parTrans" cxnId="{9526057C-8BFF-440F-A4F9-7BA72DB888B3}">
      <dgm:prSet/>
      <dgm:spPr/>
    </dgm:pt>
    <dgm:pt modelId="{44DACEAF-7F0B-42C4-86FA-D98F02DAE484}" type="sibTrans" cxnId="{9526057C-8BFF-440F-A4F9-7BA72DB888B3}">
      <dgm:prSet/>
      <dgm:spPr/>
    </dgm:pt>
    <dgm:pt modelId="{FB918709-1730-4D55-81EC-AFA9365CAAD5}" type="pres">
      <dgm:prSet presAssocID="{F6E91849-FF82-4C1F-AC3A-D59BD2482398}" presName="hierChild1" presStyleCnt="0">
        <dgm:presLayoutVars>
          <dgm:orgChart val="1"/>
          <dgm:chPref val="1"/>
          <dgm:dir/>
          <dgm:animOne val="branch"/>
          <dgm:animLvl val="lvl"/>
          <dgm:resizeHandles/>
        </dgm:presLayoutVars>
      </dgm:prSet>
      <dgm:spPr/>
    </dgm:pt>
    <dgm:pt modelId="{9C4ADCC6-B297-4127-B3E9-2115E944FE08}" type="pres">
      <dgm:prSet presAssocID="{8CB52A27-5D46-43CF-BA90-6DB4F4F6AEFB}" presName="hierRoot1" presStyleCnt="0">
        <dgm:presLayoutVars>
          <dgm:hierBranch/>
        </dgm:presLayoutVars>
      </dgm:prSet>
      <dgm:spPr/>
    </dgm:pt>
    <dgm:pt modelId="{28639A6E-D81D-48DB-B642-AA88B0CC2D3B}" type="pres">
      <dgm:prSet presAssocID="{8CB52A27-5D46-43CF-BA90-6DB4F4F6AEFB}" presName="rootComposite1" presStyleCnt="0"/>
      <dgm:spPr/>
    </dgm:pt>
    <dgm:pt modelId="{CF14B8FE-0A6A-4538-8E91-4C8DD436C7CE}" type="pres">
      <dgm:prSet presAssocID="{8CB52A27-5D46-43CF-BA90-6DB4F4F6AEFB}" presName="rootText1" presStyleLbl="node0" presStyleIdx="0" presStyleCnt="1">
        <dgm:presLayoutVars>
          <dgm:chPref val="3"/>
        </dgm:presLayoutVars>
      </dgm:prSet>
      <dgm:spPr/>
      <dgm:t>
        <a:bodyPr/>
        <a:lstStyle/>
        <a:p>
          <a:endParaRPr lang="zh-CN" altLang="en-US"/>
        </a:p>
      </dgm:t>
    </dgm:pt>
    <dgm:pt modelId="{5D5284A1-D87C-4164-B17A-DD2F63A39431}" type="pres">
      <dgm:prSet presAssocID="{8CB52A27-5D46-43CF-BA90-6DB4F4F6AEFB}" presName="rootConnector1" presStyleLbl="node1" presStyleIdx="0" presStyleCnt="0"/>
      <dgm:spPr/>
      <dgm:t>
        <a:bodyPr/>
        <a:lstStyle/>
        <a:p>
          <a:endParaRPr lang="zh-CN" altLang="en-US"/>
        </a:p>
      </dgm:t>
    </dgm:pt>
    <dgm:pt modelId="{B8D18AFD-BDF0-4843-B9EC-8B134490ADF5}" type="pres">
      <dgm:prSet presAssocID="{8CB52A27-5D46-43CF-BA90-6DB4F4F6AEFB}" presName="hierChild2" presStyleCnt="0"/>
      <dgm:spPr/>
    </dgm:pt>
    <dgm:pt modelId="{64BBCBB7-0CE7-41B5-BAEB-2196B104436B}" type="pres">
      <dgm:prSet presAssocID="{5AFB1FB5-0AA7-40ED-8378-545A2CB05659}" presName="Name35" presStyleLbl="parChTrans1D2" presStyleIdx="0" presStyleCnt="3"/>
      <dgm:spPr/>
    </dgm:pt>
    <dgm:pt modelId="{3FA84BCF-3F96-4D45-A54E-2AE997D25F3D}" type="pres">
      <dgm:prSet presAssocID="{B875074B-594D-44B6-BB32-BFFD45F3F01D}" presName="hierRoot2" presStyleCnt="0">
        <dgm:presLayoutVars>
          <dgm:hierBranch/>
        </dgm:presLayoutVars>
      </dgm:prSet>
      <dgm:spPr/>
    </dgm:pt>
    <dgm:pt modelId="{FBE4F425-FD43-4BFD-9156-800CA2DE4FDF}" type="pres">
      <dgm:prSet presAssocID="{B875074B-594D-44B6-BB32-BFFD45F3F01D}" presName="rootComposite" presStyleCnt="0"/>
      <dgm:spPr/>
    </dgm:pt>
    <dgm:pt modelId="{B9791D8B-0E15-42AE-93BD-359E6973B63E}" type="pres">
      <dgm:prSet presAssocID="{B875074B-594D-44B6-BB32-BFFD45F3F01D}" presName="rootText" presStyleLbl="node2" presStyleIdx="0" presStyleCnt="3">
        <dgm:presLayoutVars>
          <dgm:chPref val="3"/>
        </dgm:presLayoutVars>
      </dgm:prSet>
      <dgm:spPr/>
      <dgm:t>
        <a:bodyPr/>
        <a:lstStyle/>
        <a:p>
          <a:endParaRPr lang="zh-CN" altLang="en-US"/>
        </a:p>
      </dgm:t>
    </dgm:pt>
    <dgm:pt modelId="{021AC018-9B3C-4C4D-9CBE-DE0B0EEDCC07}" type="pres">
      <dgm:prSet presAssocID="{B875074B-594D-44B6-BB32-BFFD45F3F01D}" presName="rootConnector" presStyleLbl="node2" presStyleIdx="0" presStyleCnt="3"/>
      <dgm:spPr/>
      <dgm:t>
        <a:bodyPr/>
        <a:lstStyle/>
        <a:p>
          <a:endParaRPr lang="zh-CN" altLang="en-US"/>
        </a:p>
      </dgm:t>
    </dgm:pt>
    <dgm:pt modelId="{A1B8ADDF-B97C-412C-90EB-B6CDDDBBD74E}" type="pres">
      <dgm:prSet presAssocID="{B875074B-594D-44B6-BB32-BFFD45F3F01D}" presName="hierChild4" presStyleCnt="0"/>
      <dgm:spPr/>
    </dgm:pt>
    <dgm:pt modelId="{25F11449-F4B7-4FB0-BDB0-F05EB2DF4464}" type="pres">
      <dgm:prSet presAssocID="{B875074B-594D-44B6-BB32-BFFD45F3F01D}" presName="hierChild5" presStyleCnt="0"/>
      <dgm:spPr/>
    </dgm:pt>
    <dgm:pt modelId="{C23146A0-70A2-49F4-8A76-832EB9F2D697}" type="pres">
      <dgm:prSet presAssocID="{FD69D3F6-ACEE-4E64-80C1-2CACBAA61E41}" presName="Name35" presStyleLbl="parChTrans1D2" presStyleIdx="1" presStyleCnt="3"/>
      <dgm:spPr/>
    </dgm:pt>
    <dgm:pt modelId="{BDC70645-3128-459A-AC20-554FF287A76F}" type="pres">
      <dgm:prSet presAssocID="{6AD1BAC8-840C-4F3E-B7DB-9A8A800EBBC3}" presName="hierRoot2" presStyleCnt="0">
        <dgm:presLayoutVars>
          <dgm:hierBranch/>
        </dgm:presLayoutVars>
      </dgm:prSet>
      <dgm:spPr/>
    </dgm:pt>
    <dgm:pt modelId="{B63D1985-6F42-48DF-91C5-6CFC4047E0A4}" type="pres">
      <dgm:prSet presAssocID="{6AD1BAC8-840C-4F3E-B7DB-9A8A800EBBC3}" presName="rootComposite" presStyleCnt="0"/>
      <dgm:spPr/>
    </dgm:pt>
    <dgm:pt modelId="{9145A948-C8B4-4A3D-8249-80F0696CC0BD}" type="pres">
      <dgm:prSet presAssocID="{6AD1BAC8-840C-4F3E-B7DB-9A8A800EBBC3}" presName="rootText" presStyleLbl="node2" presStyleIdx="1" presStyleCnt="3">
        <dgm:presLayoutVars>
          <dgm:chPref val="3"/>
        </dgm:presLayoutVars>
      </dgm:prSet>
      <dgm:spPr/>
      <dgm:t>
        <a:bodyPr/>
        <a:lstStyle/>
        <a:p>
          <a:endParaRPr lang="zh-CN" altLang="en-US"/>
        </a:p>
      </dgm:t>
    </dgm:pt>
    <dgm:pt modelId="{D71B985C-D153-4BBF-9035-9EF4D74B7DEE}" type="pres">
      <dgm:prSet presAssocID="{6AD1BAC8-840C-4F3E-B7DB-9A8A800EBBC3}" presName="rootConnector" presStyleLbl="node2" presStyleIdx="1" presStyleCnt="3"/>
      <dgm:spPr/>
      <dgm:t>
        <a:bodyPr/>
        <a:lstStyle/>
        <a:p>
          <a:endParaRPr lang="zh-CN" altLang="en-US"/>
        </a:p>
      </dgm:t>
    </dgm:pt>
    <dgm:pt modelId="{BEC5DA30-890A-4927-9038-96F5F405C796}" type="pres">
      <dgm:prSet presAssocID="{6AD1BAC8-840C-4F3E-B7DB-9A8A800EBBC3}" presName="hierChild4" presStyleCnt="0"/>
      <dgm:spPr/>
    </dgm:pt>
    <dgm:pt modelId="{BEEE3ADC-B79B-4141-AE34-E0BC2A09D491}" type="pres">
      <dgm:prSet presAssocID="{6AD1BAC8-840C-4F3E-B7DB-9A8A800EBBC3}" presName="hierChild5" presStyleCnt="0"/>
      <dgm:spPr/>
    </dgm:pt>
    <dgm:pt modelId="{030CBEE1-AB32-4FBE-863F-D08FD42F516F}" type="pres">
      <dgm:prSet presAssocID="{CDC52970-FAD6-49D3-8A5B-6D7E981881D8}" presName="Name35" presStyleLbl="parChTrans1D2" presStyleIdx="2" presStyleCnt="3"/>
      <dgm:spPr/>
    </dgm:pt>
    <dgm:pt modelId="{F119E70B-6CA6-456E-B983-C257508D8749}" type="pres">
      <dgm:prSet presAssocID="{37F822FD-B52E-4707-B0F9-8D6B6DFCD1B4}" presName="hierRoot2" presStyleCnt="0">
        <dgm:presLayoutVars>
          <dgm:hierBranch/>
        </dgm:presLayoutVars>
      </dgm:prSet>
      <dgm:spPr/>
    </dgm:pt>
    <dgm:pt modelId="{11BD8597-D62E-4691-8091-F7BF39668C88}" type="pres">
      <dgm:prSet presAssocID="{37F822FD-B52E-4707-B0F9-8D6B6DFCD1B4}" presName="rootComposite" presStyleCnt="0"/>
      <dgm:spPr/>
    </dgm:pt>
    <dgm:pt modelId="{F711616D-B3AE-4B36-BD40-12C655B2C447}" type="pres">
      <dgm:prSet presAssocID="{37F822FD-B52E-4707-B0F9-8D6B6DFCD1B4}" presName="rootText" presStyleLbl="node2" presStyleIdx="2" presStyleCnt="3">
        <dgm:presLayoutVars>
          <dgm:chPref val="3"/>
        </dgm:presLayoutVars>
      </dgm:prSet>
      <dgm:spPr/>
      <dgm:t>
        <a:bodyPr/>
        <a:lstStyle/>
        <a:p>
          <a:endParaRPr lang="zh-CN" altLang="en-US"/>
        </a:p>
      </dgm:t>
    </dgm:pt>
    <dgm:pt modelId="{A994C802-9A2B-4161-9AA5-186EAD7650D3}" type="pres">
      <dgm:prSet presAssocID="{37F822FD-B52E-4707-B0F9-8D6B6DFCD1B4}" presName="rootConnector" presStyleLbl="node2" presStyleIdx="2" presStyleCnt="3"/>
      <dgm:spPr/>
      <dgm:t>
        <a:bodyPr/>
        <a:lstStyle/>
        <a:p>
          <a:endParaRPr lang="zh-CN" altLang="en-US"/>
        </a:p>
      </dgm:t>
    </dgm:pt>
    <dgm:pt modelId="{4686B81B-D5A9-468E-9C06-0F19AEF68D85}" type="pres">
      <dgm:prSet presAssocID="{37F822FD-B52E-4707-B0F9-8D6B6DFCD1B4}" presName="hierChild4" presStyleCnt="0"/>
      <dgm:spPr/>
    </dgm:pt>
    <dgm:pt modelId="{2F0F0027-21D1-48E7-A350-94FFEB794B0A}" type="pres">
      <dgm:prSet presAssocID="{37F822FD-B52E-4707-B0F9-8D6B6DFCD1B4}" presName="hierChild5" presStyleCnt="0"/>
      <dgm:spPr/>
    </dgm:pt>
    <dgm:pt modelId="{0603F0BF-BE76-4F69-9003-6AB5090C9694}" type="pres">
      <dgm:prSet presAssocID="{8CB52A27-5D46-43CF-BA90-6DB4F4F6AEFB}" presName="hierChild3" presStyleCnt="0"/>
      <dgm:spPr/>
    </dgm:pt>
  </dgm:ptLst>
  <dgm:cxnLst>
    <dgm:cxn modelId="{AE7447A8-E0A8-40D2-AA5F-68803E40247A}" srcId="{8CB52A27-5D46-43CF-BA90-6DB4F4F6AEFB}" destId="{6AD1BAC8-840C-4F3E-B7DB-9A8A800EBBC3}" srcOrd="1" destOrd="0" parTransId="{FD69D3F6-ACEE-4E64-80C1-2CACBAA61E41}" sibTransId="{D8C69E4D-6986-499E-914E-6F930FDB7CDD}"/>
    <dgm:cxn modelId="{6DC5BD15-927B-47AF-B2A0-49787E73E560}" type="presOf" srcId="{8CB52A27-5D46-43CF-BA90-6DB4F4F6AEFB}" destId="{CF14B8FE-0A6A-4538-8E91-4C8DD436C7CE}" srcOrd="0" destOrd="0" presId="urn:microsoft.com/office/officeart/2005/8/layout/orgChart1"/>
    <dgm:cxn modelId="{9526057C-8BFF-440F-A4F9-7BA72DB888B3}" srcId="{8CB52A27-5D46-43CF-BA90-6DB4F4F6AEFB}" destId="{37F822FD-B52E-4707-B0F9-8D6B6DFCD1B4}" srcOrd="2" destOrd="0" parTransId="{CDC52970-FAD6-49D3-8A5B-6D7E981881D8}" sibTransId="{44DACEAF-7F0B-42C4-86FA-D98F02DAE484}"/>
    <dgm:cxn modelId="{E02099E2-470E-4E01-BAFB-00A9405436A4}" srcId="{8CB52A27-5D46-43CF-BA90-6DB4F4F6AEFB}" destId="{B875074B-594D-44B6-BB32-BFFD45F3F01D}" srcOrd="0" destOrd="0" parTransId="{5AFB1FB5-0AA7-40ED-8378-545A2CB05659}" sibTransId="{14EA9DBE-4E84-4D5B-A986-F0DA5832241D}"/>
    <dgm:cxn modelId="{1C187550-AE3A-42C3-9D0A-A37517B70F41}" type="presOf" srcId="{CDC52970-FAD6-49D3-8A5B-6D7E981881D8}" destId="{030CBEE1-AB32-4FBE-863F-D08FD42F516F}" srcOrd="0" destOrd="0" presId="urn:microsoft.com/office/officeart/2005/8/layout/orgChart1"/>
    <dgm:cxn modelId="{585027D4-EE7C-438F-830C-5CEF2C7650CD}" type="presOf" srcId="{37F822FD-B52E-4707-B0F9-8D6B6DFCD1B4}" destId="{F711616D-B3AE-4B36-BD40-12C655B2C447}" srcOrd="0" destOrd="0" presId="urn:microsoft.com/office/officeart/2005/8/layout/orgChart1"/>
    <dgm:cxn modelId="{6F211DEF-BCDC-4B23-8727-04AA8CD858FD}" type="presOf" srcId="{37F822FD-B52E-4707-B0F9-8D6B6DFCD1B4}" destId="{A994C802-9A2B-4161-9AA5-186EAD7650D3}" srcOrd="1" destOrd="0" presId="urn:microsoft.com/office/officeart/2005/8/layout/orgChart1"/>
    <dgm:cxn modelId="{5880D938-5CFA-46A2-8932-A10B7DA7760F}" type="presOf" srcId="{B875074B-594D-44B6-BB32-BFFD45F3F01D}" destId="{B9791D8B-0E15-42AE-93BD-359E6973B63E}" srcOrd="0" destOrd="0" presId="urn:microsoft.com/office/officeart/2005/8/layout/orgChart1"/>
    <dgm:cxn modelId="{4905C72A-F375-406F-87F4-BCBCD60AF80F}" type="presOf" srcId="{5AFB1FB5-0AA7-40ED-8378-545A2CB05659}" destId="{64BBCBB7-0CE7-41B5-BAEB-2196B104436B}" srcOrd="0" destOrd="0" presId="urn:microsoft.com/office/officeart/2005/8/layout/orgChart1"/>
    <dgm:cxn modelId="{B329D1EE-A71E-4257-8438-6DCD0F51EAB2}" type="presOf" srcId="{6AD1BAC8-840C-4F3E-B7DB-9A8A800EBBC3}" destId="{9145A948-C8B4-4A3D-8249-80F0696CC0BD}" srcOrd="0" destOrd="0" presId="urn:microsoft.com/office/officeart/2005/8/layout/orgChart1"/>
    <dgm:cxn modelId="{911BFB15-BA52-4EE3-9B0F-74E0B49B1D65}" type="presOf" srcId="{8CB52A27-5D46-43CF-BA90-6DB4F4F6AEFB}" destId="{5D5284A1-D87C-4164-B17A-DD2F63A39431}" srcOrd="1" destOrd="0" presId="urn:microsoft.com/office/officeart/2005/8/layout/orgChart1"/>
    <dgm:cxn modelId="{4C328293-7737-407E-9C23-50CC5303668F}" type="presOf" srcId="{6AD1BAC8-840C-4F3E-B7DB-9A8A800EBBC3}" destId="{D71B985C-D153-4BBF-9035-9EF4D74B7DEE}" srcOrd="1" destOrd="0" presId="urn:microsoft.com/office/officeart/2005/8/layout/orgChart1"/>
    <dgm:cxn modelId="{2AF877FB-63FE-4FD2-9B44-0D9F3E0121A1}" srcId="{F6E91849-FF82-4C1F-AC3A-D59BD2482398}" destId="{8CB52A27-5D46-43CF-BA90-6DB4F4F6AEFB}" srcOrd="0" destOrd="0" parTransId="{DABEC2FB-84B5-4B73-BDA7-7C68B5BF1C6A}" sibTransId="{C964D649-BF47-44D8-A3C0-BA0A8F926931}"/>
    <dgm:cxn modelId="{71993723-634F-4B98-BCE5-5506340728AA}" type="presOf" srcId="{B875074B-594D-44B6-BB32-BFFD45F3F01D}" destId="{021AC018-9B3C-4C4D-9CBE-DE0B0EEDCC07}" srcOrd="1" destOrd="0" presId="urn:microsoft.com/office/officeart/2005/8/layout/orgChart1"/>
    <dgm:cxn modelId="{A3E21E22-239E-4B36-AB78-4F99B3828588}" type="presOf" srcId="{FD69D3F6-ACEE-4E64-80C1-2CACBAA61E41}" destId="{C23146A0-70A2-49F4-8A76-832EB9F2D697}" srcOrd="0" destOrd="0" presId="urn:microsoft.com/office/officeart/2005/8/layout/orgChart1"/>
    <dgm:cxn modelId="{0D1276B0-6948-44FE-A333-ED208F23D3DA}" type="presOf" srcId="{F6E91849-FF82-4C1F-AC3A-D59BD2482398}" destId="{FB918709-1730-4D55-81EC-AFA9365CAAD5}" srcOrd="0" destOrd="0" presId="urn:microsoft.com/office/officeart/2005/8/layout/orgChart1"/>
    <dgm:cxn modelId="{980659DB-6E44-4BEC-AC58-D955752A653E}" type="presParOf" srcId="{FB918709-1730-4D55-81EC-AFA9365CAAD5}" destId="{9C4ADCC6-B297-4127-B3E9-2115E944FE08}" srcOrd="0" destOrd="0" presId="urn:microsoft.com/office/officeart/2005/8/layout/orgChart1"/>
    <dgm:cxn modelId="{C09A9D4A-26AF-4B29-823D-9DB273F479BC}" type="presParOf" srcId="{9C4ADCC6-B297-4127-B3E9-2115E944FE08}" destId="{28639A6E-D81D-48DB-B642-AA88B0CC2D3B}" srcOrd="0" destOrd="0" presId="urn:microsoft.com/office/officeart/2005/8/layout/orgChart1"/>
    <dgm:cxn modelId="{4DA8E8BF-CB54-429F-BC6D-4D379A410732}" type="presParOf" srcId="{28639A6E-D81D-48DB-B642-AA88B0CC2D3B}" destId="{CF14B8FE-0A6A-4538-8E91-4C8DD436C7CE}" srcOrd="0" destOrd="0" presId="urn:microsoft.com/office/officeart/2005/8/layout/orgChart1"/>
    <dgm:cxn modelId="{921D552B-C71F-4786-85C5-18D3D4923C1D}" type="presParOf" srcId="{28639A6E-D81D-48DB-B642-AA88B0CC2D3B}" destId="{5D5284A1-D87C-4164-B17A-DD2F63A39431}" srcOrd="1" destOrd="0" presId="urn:microsoft.com/office/officeart/2005/8/layout/orgChart1"/>
    <dgm:cxn modelId="{971A30B8-F6BE-4679-9BD4-5CEA2FBE0A1E}" type="presParOf" srcId="{9C4ADCC6-B297-4127-B3E9-2115E944FE08}" destId="{B8D18AFD-BDF0-4843-B9EC-8B134490ADF5}" srcOrd="1" destOrd="0" presId="urn:microsoft.com/office/officeart/2005/8/layout/orgChart1"/>
    <dgm:cxn modelId="{D652B6CE-F2BA-480E-9A04-1BF48DE063D1}" type="presParOf" srcId="{B8D18AFD-BDF0-4843-B9EC-8B134490ADF5}" destId="{64BBCBB7-0CE7-41B5-BAEB-2196B104436B}" srcOrd="0" destOrd="0" presId="urn:microsoft.com/office/officeart/2005/8/layout/orgChart1"/>
    <dgm:cxn modelId="{17ED6B69-4E2C-408C-9E4F-370A598A6231}" type="presParOf" srcId="{B8D18AFD-BDF0-4843-B9EC-8B134490ADF5}" destId="{3FA84BCF-3F96-4D45-A54E-2AE997D25F3D}" srcOrd="1" destOrd="0" presId="urn:microsoft.com/office/officeart/2005/8/layout/orgChart1"/>
    <dgm:cxn modelId="{E83CF207-56EF-427A-A89D-0EBD7810118E}" type="presParOf" srcId="{3FA84BCF-3F96-4D45-A54E-2AE997D25F3D}" destId="{FBE4F425-FD43-4BFD-9156-800CA2DE4FDF}" srcOrd="0" destOrd="0" presId="urn:microsoft.com/office/officeart/2005/8/layout/orgChart1"/>
    <dgm:cxn modelId="{6D6CD75D-1D53-4F78-A97A-E365C2318145}" type="presParOf" srcId="{FBE4F425-FD43-4BFD-9156-800CA2DE4FDF}" destId="{B9791D8B-0E15-42AE-93BD-359E6973B63E}" srcOrd="0" destOrd="0" presId="urn:microsoft.com/office/officeart/2005/8/layout/orgChart1"/>
    <dgm:cxn modelId="{561BD779-55FB-4189-AE05-EE520E584945}" type="presParOf" srcId="{FBE4F425-FD43-4BFD-9156-800CA2DE4FDF}" destId="{021AC018-9B3C-4C4D-9CBE-DE0B0EEDCC07}" srcOrd="1" destOrd="0" presId="urn:microsoft.com/office/officeart/2005/8/layout/orgChart1"/>
    <dgm:cxn modelId="{975D185B-F3E7-4EE6-BEA1-16B4CD7B737D}" type="presParOf" srcId="{3FA84BCF-3F96-4D45-A54E-2AE997D25F3D}" destId="{A1B8ADDF-B97C-412C-90EB-B6CDDDBBD74E}" srcOrd="1" destOrd="0" presId="urn:microsoft.com/office/officeart/2005/8/layout/orgChart1"/>
    <dgm:cxn modelId="{B6C334FC-F2BE-49D9-9C7C-CFA65B0BCA60}" type="presParOf" srcId="{3FA84BCF-3F96-4D45-A54E-2AE997D25F3D}" destId="{25F11449-F4B7-4FB0-BDB0-F05EB2DF4464}" srcOrd="2" destOrd="0" presId="urn:microsoft.com/office/officeart/2005/8/layout/orgChart1"/>
    <dgm:cxn modelId="{1CE36C04-B943-40E4-B3BF-074A8FF3944F}" type="presParOf" srcId="{B8D18AFD-BDF0-4843-B9EC-8B134490ADF5}" destId="{C23146A0-70A2-49F4-8A76-832EB9F2D697}" srcOrd="2" destOrd="0" presId="urn:microsoft.com/office/officeart/2005/8/layout/orgChart1"/>
    <dgm:cxn modelId="{0DDF4982-C44C-4790-8244-0EF12F38BC18}" type="presParOf" srcId="{B8D18AFD-BDF0-4843-B9EC-8B134490ADF5}" destId="{BDC70645-3128-459A-AC20-554FF287A76F}" srcOrd="3" destOrd="0" presId="urn:microsoft.com/office/officeart/2005/8/layout/orgChart1"/>
    <dgm:cxn modelId="{EE91CF50-B5C0-4506-93F8-E1BE329AE146}" type="presParOf" srcId="{BDC70645-3128-459A-AC20-554FF287A76F}" destId="{B63D1985-6F42-48DF-91C5-6CFC4047E0A4}" srcOrd="0" destOrd="0" presId="urn:microsoft.com/office/officeart/2005/8/layout/orgChart1"/>
    <dgm:cxn modelId="{F7C8CE18-9DA4-4992-99C2-87F004A2A158}" type="presParOf" srcId="{B63D1985-6F42-48DF-91C5-6CFC4047E0A4}" destId="{9145A948-C8B4-4A3D-8249-80F0696CC0BD}" srcOrd="0" destOrd="0" presId="urn:microsoft.com/office/officeart/2005/8/layout/orgChart1"/>
    <dgm:cxn modelId="{B5DDA3AF-1AD0-41AE-94CC-C999350134C9}" type="presParOf" srcId="{B63D1985-6F42-48DF-91C5-6CFC4047E0A4}" destId="{D71B985C-D153-4BBF-9035-9EF4D74B7DEE}" srcOrd="1" destOrd="0" presId="urn:microsoft.com/office/officeart/2005/8/layout/orgChart1"/>
    <dgm:cxn modelId="{044669FF-565F-4380-A524-4FE1BE445E8E}" type="presParOf" srcId="{BDC70645-3128-459A-AC20-554FF287A76F}" destId="{BEC5DA30-890A-4927-9038-96F5F405C796}" srcOrd="1" destOrd="0" presId="urn:microsoft.com/office/officeart/2005/8/layout/orgChart1"/>
    <dgm:cxn modelId="{1D63E6F4-3C35-4DB9-8529-CD6BD696EF4B}" type="presParOf" srcId="{BDC70645-3128-459A-AC20-554FF287A76F}" destId="{BEEE3ADC-B79B-4141-AE34-E0BC2A09D491}" srcOrd="2" destOrd="0" presId="urn:microsoft.com/office/officeart/2005/8/layout/orgChart1"/>
    <dgm:cxn modelId="{3A3879AF-2FEB-420B-8A1D-1EDB7FEC72D6}" type="presParOf" srcId="{B8D18AFD-BDF0-4843-B9EC-8B134490ADF5}" destId="{030CBEE1-AB32-4FBE-863F-D08FD42F516F}" srcOrd="4" destOrd="0" presId="urn:microsoft.com/office/officeart/2005/8/layout/orgChart1"/>
    <dgm:cxn modelId="{74DC6722-DFBE-4F6B-9E6E-D0C65DB7C42C}" type="presParOf" srcId="{B8D18AFD-BDF0-4843-B9EC-8B134490ADF5}" destId="{F119E70B-6CA6-456E-B983-C257508D8749}" srcOrd="5" destOrd="0" presId="urn:microsoft.com/office/officeart/2005/8/layout/orgChart1"/>
    <dgm:cxn modelId="{8EF8A7B5-D230-4998-989F-F8D244FD40F9}" type="presParOf" srcId="{F119E70B-6CA6-456E-B983-C257508D8749}" destId="{11BD8597-D62E-4691-8091-F7BF39668C88}" srcOrd="0" destOrd="0" presId="urn:microsoft.com/office/officeart/2005/8/layout/orgChart1"/>
    <dgm:cxn modelId="{196AF3EF-B942-44FB-92A2-6E5243E2D8A5}" type="presParOf" srcId="{11BD8597-D62E-4691-8091-F7BF39668C88}" destId="{F711616D-B3AE-4B36-BD40-12C655B2C447}" srcOrd="0" destOrd="0" presId="urn:microsoft.com/office/officeart/2005/8/layout/orgChart1"/>
    <dgm:cxn modelId="{512F5B92-3534-466B-AB97-E5744E26E1F6}" type="presParOf" srcId="{11BD8597-D62E-4691-8091-F7BF39668C88}" destId="{A994C802-9A2B-4161-9AA5-186EAD7650D3}" srcOrd="1" destOrd="0" presId="urn:microsoft.com/office/officeart/2005/8/layout/orgChart1"/>
    <dgm:cxn modelId="{B4526A3D-421E-4487-B636-3E15D250E88E}" type="presParOf" srcId="{F119E70B-6CA6-456E-B983-C257508D8749}" destId="{4686B81B-D5A9-468E-9C06-0F19AEF68D85}" srcOrd="1" destOrd="0" presId="urn:microsoft.com/office/officeart/2005/8/layout/orgChart1"/>
    <dgm:cxn modelId="{A029C706-A73D-4986-82E4-7AF851FFB409}" type="presParOf" srcId="{F119E70B-6CA6-456E-B983-C257508D8749}" destId="{2F0F0027-21D1-48E7-A350-94FFEB794B0A}" srcOrd="2" destOrd="0" presId="urn:microsoft.com/office/officeart/2005/8/layout/orgChart1"/>
    <dgm:cxn modelId="{2AC65354-F862-4DD7-909A-3B71D74CFC2B}" type="presParOf" srcId="{9C4ADCC6-B297-4127-B3E9-2115E944FE08}" destId="{0603F0BF-BE76-4F69-9003-6AB5090C969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CBEE1-AB32-4FBE-863F-D08FD42F516F}">
      <dsp:nvSpPr>
        <dsp:cNvPr id="0" name=""/>
        <dsp:cNvSpPr/>
      </dsp:nvSpPr>
      <dsp:spPr>
        <a:xfrm>
          <a:off x="727075" y="238253"/>
          <a:ext cx="514410" cy="91440"/>
        </a:xfrm>
        <a:custGeom>
          <a:avLst/>
          <a:gdLst/>
          <a:ahLst/>
          <a:cxnLst/>
          <a:rect l="0" t="0" r="0" b="0"/>
          <a:pathLst>
            <a:path>
              <a:moveTo>
                <a:pt x="0" y="45720"/>
              </a:moveTo>
              <a:lnTo>
                <a:pt x="0" y="90358"/>
              </a:lnTo>
              <a:lnTo>
                <a:pt x="514410" y="90358"/>
              </a:lnTo>
              <a:lnTo>
                <a:pt x="514410" y="134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146A0-70A2-49F4-8A76-832EB9F2D697}">
      <dsp:nvSpPr>
        <dsp:cNvPr id="0" name=""/>
        <dsp:cNvSpPr/>
      </dsp:nvSpPr>
      <dsp:spPr>
        <a:xfrm>
          <a:off x="681355" y="238253"/>
          <a:ext cx="91440" cy="91440"/>
        </a:xfrm>
        <a:custGeom>
          <a:avLst/>
          <a:gdLst/>
          <a:ahLst/>
          <a:cxnLst/>
          <a:rect l="0" t="0" r="0" b="0"/>
          <a:pathLst>
            <a:path>
              <a:moveTo>
                <a:pt x="45720" y="45720"/>
              </a:moveTo>
              <a:lnTo>
                <a:pt x="45720" y="134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BBCBB7-0CE7-41B5-BAEB-2196B104436B}">
      <dsp:nvSpPr>
        <dsp:cNvPr id="0" name=""/>
        <dsp:cNvSpPr/>
      </dsp:nvSpPr>
      <dsp:spPr>
        <a:xfrm>
          <a:off x="212664" y="238253"/>
          <a:ext cx="514410" cy="91440"/>
        </a:xfrm>
        <a:custGeom>
          <a:avLst/>
          <a:gdLst/>
          <a:ahLst/>
          <a:cxnLst/>
          <a:rect l="0" t="0" r="0" b="0"/>
          <a:pathLst>
            <a:path>
              <a:moveTo>
                <a:pt x="514410" y="45720"/>
              </a:moveTo>
              <a:lnTo>
                <a:pt x="514410" y="90358"/>
              </a:lnTo>
              <a:lnTo>
                <a:pt x="0" y="90358"/>
              </a:lnTo>
              <a:lnTo>
                <a:pt x="0" y="134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14B8FE-0A6A-4538-8E91-4C8DD436C7CE}">
      <dsp:nvSpPr>
        <dsp:cNvPr id="0" name=""/>
        <dsp:cNvSpPr/>
      </dsp:nvSpPr>
      <dsp:spPr>
        <a:xfrm>
          <a:off x="514508" y="71407"/>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smtClean="0">
            <a:ln>
              <a:noFill/>
            </a:ln>
            <a:solidFill>
              <a:schemeClr val="tx1"/>
            </a:solidFill>
            <a:effectLst/>
            <a:latin typeface="Times New Roman" panose="02020603050405020304" pitchFamily="18" charset="0"/>
            <a:ea typeface="宋体" panose="02010600030101010101" pitchFamily="2" charset="-122"/>
          </a:endParaRPr>
        </a:p>
      </dsp:txBody>
      <dsp:txXfrm>
        <a:off x="514508" y="71407"/>
        <a:ext cx="425132" cy="212566"/>
      </dsp:txXfrm>
    </dsp:sp>
    <dsp:sp modelId="{B9791D8B-0E15-42AE-93BD-359E6973B63E}">
      <dsp:nvSpPr>
        <dsp:cNvPr id="0" name=""/>
        <dsp:cNvSpPr/>
      </dsp:nvSpPr>
      <dsp:spPr>
        <a:xfrm>
          <a:off x="97" y="373251"/>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smtClean="0">
            <a:ln>
              <a:noFill/>
            </a:ln>
            <a:solidFill>
              <a:schemeClr val="tx1"/>
            </a:solidFill>
            <a:effectLst/>
            <a:latin typeface="Times New Roman" panose="02020603050405020304" pitchFamily="18" charset="0"/>
            <a:ea typeface="宋体" panose="02010600030101010101" pitchFamily="2" charset="-122"/>
          </a:endParaRPr>
        </a:p>
      </dsp:txBody>
      <dsp:txXfrm>
        <a:off x="97" y="373251"/>
        <a:ext cx="425132" cy="212566"/>
      </dsp:txXfrm>
    </dsp:sp>
    <dsp:sp modelId="{9145A948-C8B4-4A3D-8249-80F0696CC0BD}">
      <dsp:nvSpPr>
        <dsp:cNvPr id="0" name=""/>
        <dsp:cNvSpPr/>
      </dsp:nvSpPr>
      <dsp:spPr>
        <a:xfrm>
          <a:off x="514508" y="373251"/>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smtClean="0">
            <a:ln>
              <a:noFill/>
            </a:ln>
            <a:solidFill>
              <a:schemeClr val="tx1"/>
            </a:solidFill>
            <a:effectLst/>
            <a:latin typeface="Times New Roman" panose="02020603050405020304" pitchFamily="18" charset="0"/>
            <a:ea typeface="宋体" panose="02010600030101010101" pitchFamily="2" charset="-122"/>
          </a:endParaRPr>
        </a:p>
      </dsp:txBody>
      <dsp:txXfrm>
        <a:off x="514508" y="373251"/>
        <a:ext cx="425132" cy="212566"/>
      </dsp:txXfrm>
    </dsp:sp>
    <dsp:sp modelId="{F711616D-B3AE-4B36-BD40-12C655B2C447}">
      <dsp:nvSpPr>
        <dsp:cNvPr id="0" name=""/>
        <dsp:cNvSpPr/>
      </dsp:nvSpPr>
      <dsp:spPr>
        <a:xfrm>
          <a:off x="1028919" y="373251"/>
          <a:ext cx="425132" cy="2125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300" b="0" i="0" u="none" strike="noStrike" kern="1200" cap="none" normalizeH="0" baseline="0" smtClean="0">
            <a:ln>
              <a:noFill/>
            </a:ln>
            <a:solidFill>
              <a:schemeClr val="tx1"/>
            </a:solidFill>
            <a:effectLst/>
            <a:latin typeface="Times New Roman" panose="02020603050405020304" pitchFamily="18" charset="0"/>
            <a:ea typeface="宋体" panose="02010600030101010101" pitchFamily="2" charset="-122"/>
          </a:endParaRPr>
        </a:p>
      </dsp:txBody>
      <dsp:txXfrm>
        <a:off x="1028919" y="373251"/>
        <a:ext cx="425132" cy="21256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4" Type="http://schemas.openxmlformats.org/officeDocument/2006/relationships/image" Target="../media/image14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5" Type="http://schemas.openxmlformats.org/officeDocument/2006/relationships/image" Target="../media/image148.wmf"/><Relationship Id="rId4" Type="http://schemas.openxmlformats.org/officeDocument/2006/relationships/image" Target="../media/image14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4.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4.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0.wmf"/><Relationship Id="rId4"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9.wmf"/><Relationship Id="rId1" Type="http://schemas.openxmlformats.org/officeDocument/2006/relationships/image" Target="../media/image51.wmf"/><Relationship Id="rId5" Type="http://schemas.openxmlformats.org/officeDocument/2006/relationships/image" Target="../media/image60.wmf"/><Relationship Id="rId4"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9.wmf"/><Relationship Id="rId1" Type="http://schemas.openxmlformats.org/officeDocument/2006/relationships/image" Target="../media/image51.wmf"/><Relationship Id="rId5" Type="http://schemas.openxmlformats.org/officeDocument/2006/relationships/image" Target="../media/image60.wmf"/><Relationship Id="rId4"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defRPr>
            </a:lvl1pPr>
          </a:lstStyle>
          <a:p>
            <a:pPr>
              <a:defRPr/>
            </a:pPr>
            <a:endParaRPr lang="zh-CN" altLang="en-US"/>
          </a:p>
        </p:txBody>
      </p:sp>
      <p:sp>
        <p:nvSpPr>
          <p:cNvPr id="13107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defRPr>
            </a:lvl1pPr>
          </a:lstStyle>
          <a:p>
            <a:pPr>
              <a:defRPr/>
            </a:pPr>
            <a:endParaRPr lang="en-US" altLang="zh-CN"/>
          </a:p>
        </p:txBody>
      </p:sp>
      <p:sp>
        <p:nvSpPr>
          <p:cNvPr id="13107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defRPr>
            </a:lvl1pPr>
          </a:lstStyle>
          <a:p>
            <a:pPr>
              <a:defRPr/>
            </a:pPr>
            <a:endParaRPr lang="en-US" altLang="zh-CN"/>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924D31-06A2-4B93-8374-CE81546468D9}" type="slidenum">
              <a:rPr lang="zh-CN" altLang="en-US"/>
              <a:pPr/>
              <a:t>‹#›</a:t>
            </a:fld>
            <a:endParaRPr lang="en-US" altLang="zh-CN"/>
          </a:p>
        </p:txBody>
      </p:sp>
    </p:spTree>
    <p:extLst>
      <p:ext uri="{BB962C8B-B14F-4D97-AF65-F5344CB8AC3E}">
        <p14:creationId xmlns:p14="http://schemas.microsoft.com/office/powerpoint/2010/main" val="647131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ea typeface="+mn-ea"/>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mn-ea"/>
              </a:defRPr>
            </a:lvl1pPr>
          </a:lstStyle>
          <a:p>
            <a:pPr>
              <a:defRPr/>
            </a:pPr>
            <a:endParaRPr lang="en-US" altLang="zh-CN"/>
          </a:p>
        </p:txBody>
      </p:sp>
      <p:sp>
        <p:nvSpPr>
          <p:cNvPr id="1587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7B83D7ED-ADFB-44C4-8356-18BF76B5B0DC}" type="slidenum">
              <a:rPr lang="zh-CN" altLang="en-US"/>
              <a:pPr/>
              <a:t>‹#›</a:t>
            </a:fld>
            <a:endParaRPr lang="en-US" altLang="zh-CN"/>
          </a:p>
        </p:txBody>
      </p:sp>
    </p:spTree>
    <p:extLst>
      <p:ext uri="{BB962C8B-B14F-4D97-AF65-F5344CB8AC3E}">
        <p14:creationId xmlns:p14="http://schemas.microsoft.com/office/powerpoint/2010/main" val="22903838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baike.baidu.com/view/1237563.ht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FB6CC24-F447-4206-9ADC-251BE448EACE}" type="slidenum">
              <a:rPr lang="zh-CN" altLang="en-US" sz="1300"/>
              <a:pPr/>
              <a:t>1</a:t>
            </a:fld>
            <a:endParaRPr lang="en-US" altLang="zh-CN"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a:t>
            </a:fld>
            <a:endParaRPr lang="en-US" altLang="zh-CN"/>
          </a:p>
        </p:txBody>
      </p:sp>
    </p:spTree>
    <p:extLst>
      <p:ext uri="{BB962C8B-B14F-4D97-AF65-F5344CB8AC3E}">
        <p14:creationId xmlns:p14="http://schemas.microsoft.com/office/powerpoint/2010/main" val="41466416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1"/>
          <p:cNvSpPr>
            <a:spLocks noGrp="1" noRot="1" noChangeAspect="1" noTextEdit="1"/>
          </p:cNvSpPr>
          <p:nvPr>
            <p:ph type="sldImg"/>
          </p:nvPr>
        </p:nvSpPr>
        <p:spPr>
          <a:ln/>
        </p:spPr>
      </p:sp>
      <p:sp>
        <p:nvSpPr>
          <p:cNvPr id="303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03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2AAB12F6-42BC-4DE5-AEBF-E6E8EDD90ECF}" type="slidenum">
              <a:rPr lang="zh-CN" altLang="en-US" sz="1300" smtClean="0"/>
              <a:pPr/>
              <a:t>131</a:t>
            </a:fld>
            <a:endParaRPr lang="en-US" altLang="zh-CN" sz="1300"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幻灯片图像占位符 1"/>
          <p:cNvSpPr>
            <a:spLocks noGrp="1" noRot="1" noChangeAspect="1" noTextEdit="1"/>
          </p:cNvSpPr>
          <p:nvPr>
            <p:ph type="sldImg"/>
          </p:nvPr>
        </p:nvSpPr>
        <p:spPr>
          <a:ln/>
        </p:spPr>
      </p:sp>
      <p:sp>
        <p:nvSpPr>
          <p:cNvPr id="304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04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72DE5E62-97FB-40C6-B955-4DC11E8B086D}" type="slidenum">
              <a:rPr lang="zh-CN" altLang="en-US" sz="1300" smtClean="0"/>
              <a:pPr/>
              <a:t>132</a:t>
            </a:fld>
            <a:endParaRPr lang="en-US" altLang="zh-CN" sz="1300"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幻灯片图像占位符 1"/>
          <p:cNvSpPr>
            <a:spLocks noGrp="1" noRot="1" noChangeAspect="1" noTextEdit="1"/>
          </p:cNvSpPr>
          <p:nvPr>
            <p:ph type="sldImg"/>
          </p:nvPr>
        </p:nvSpPr>
        <p:spPr>
          <a:ln/>
        </p:spPr>
      </p:sp>
      <p:sp>
        <p:nvSpPr>
          <p:cNvPr id="305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05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31DF3684-390F-449F-BE69-E2F100499EB5}" type="slidenum">
              <a:rPr lang="zh-CN" altLang="en-US" sz="1300" smtClean="0"/>
              <a:pPr/>
              <a:t>133</a:t>
            </a:fld>
            <a:endParaRPr lang="en-US" altLang="zh-CN" sz="1300"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幻灯片图像占位符 1"/>
          <p:cNvSpPr>
            <a:spLocks noGrp="1" noRot="1" noChangeAspect="1" noTextEdit="1"/>
          </p:cNvSpPr>
          <p:nvPr>
            <p:ph type="sldImg"/>
          </p:nvPr>
        </p:nvSpPr>
        <p:spPr>
          <a:ln/>
        </p:spPr>
      </p:sp>
      <p:sp>
        <p:nvSpPr>
          <p:cNvPr id="306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06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0A56A501-6F0B-4448-A820-7D80C83A0E94}" type="slidenum">
              <a:rPr lang="zh-CN" altLang="en-US" sz="1300" smtClean="0"/>
              <a:pPr/>
              <a:t>134</a:t>
            </a:fld>
            <a:endParaRPr lang="en-US" altLang="zh-CN" sz="1300"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1"/>
          <p:cNvSpPr>
            <a:spLocks noGrp="1" noRot="1" noChangeAspect="1" noTextEdit="1"/>
          </p:cNvSpPr>
          <p:nvPr>
            <p:ph type="sldImg"/>
          </p:nvPr>
        </p:nvSpPr>
        <p:spPr>
          <a:ln/>
        </p:spPr>
      </p:sp>
      <p:sp>
        <p:nvSpPr>
          <p:cNvPr id="307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07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B679AEB-72AF-4855-A9EA-5A61E117BB99}" type="slidenum">
              <a:rPr lang="zh-CN" altLang="en-US" sz="1300" smtClean="0"/>
              <a:pPr/>
              <a:t>135</a:t>
            </a:fld>
            <a:endParaRPr lang="en-US" altLang="zh-CN" sz="1300"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幻灯片图像占位符 1"/>
          <p:cNvSpPr>
            <a:spLocks noGrp="1" noRot="1" noChangeAspect="1" noTextEdit="1"/>
          </p:cNvSpPr>
          <p:nvPr>
            <p:ph type="sldImg"/>
          </p:nvPr>
        </p:nvSpPr>
        <p:spPr>
          <a:ln/>
        </p:spPr>
      </p:sp>
      <p:sp>
        <p:nvSpPr>
          <p:cNvPr id="308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08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0C2E792-E6FE-431D-886D-3C20E9F40814}" type="slidenum">
              <a:rPr lang="zh-CN" altLang="en-US" sz="1300" smtClean="0"/>
              <a:pPr/>
              <a:t>136</a:t>
            </a:fld>
            <a:endParaRPr lang="en-US" altLang="zh-CN" sz="1300"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幻灯片图像占位符 1"/>
          <p:cNvSpPr>
            <a:spLocks noGrp="1" noRot="1" noChangeAspect="1" noTextEdit="1"/>
          </p:cNvSpPr>
          <p:nvPr>
            <p:ph type="sldImg"/>
          </p:nvPr>
        </p:nvSpPr>
        <p:spPr>
          <a:ln/>
        </p:spPr>
      </p:sp>
      <p:sp>
        <p:nvSpPr>
          <p:cNvPr id="309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09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580A04F6-125E-4481-BE9A-704861F67B2E}" type="slidenum">
              <a:rPr lang="zh-CN" altLang="en-US" sz="1300" smtClean="0"/>
              <a:pPr/>
              <a:t>137</a:t>
            </a:fld>
            <a:endParaRPr lang="en-US" altLang="zh-CN" sz="1300"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1"/>
          <p:cNvSpPr>
            <a:spLocks noGrp="1" noRot="1" noChangeAspect="1" noTextEdit="1"/>
          </p:cNvSpPr>
          <p:nvPr>
            <p:ph type="sldImg"/>
          </p:nvPr>
        </p:nvSpPr>
        <p:spPr>
          <a:ln/>
        </p:spPr>
      </p:sp>
      <p:sp>
        <p:nvSpPr>
          <p:cNvPr id="310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10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836DD6E-152A-4CB3-B8D0-BFF7DCB688A5}" type="slidenum">
              <a:rPr lang="zh-CN" altLang="en-US" sz="1300" smtClean="0"/>
              <a:pPr/>
              <a:t>138</a:t>
            </a:fld>
            <a:endParaRPr lang="en-US" altLang="zh-CN" sz="1300"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a:ln/>
        </p:spPr>
      </p:sp>
      <p:sp>
        <p:nvSpPr>
          <p:cNvPr id="311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11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B95776FA-0F3E-4CA6-9742-0EB2A9C3FB83}" type="slidenum">
              <a:rPr lang="zh-CN" altLang="en-US" sz="1300" smtClean="0"/>
              <a:pPr/>
              <a:t>139</a:t>
            </a:fld>
            <a:endParaRPr lang="en-US" altLang="zh-CN" sz="1300"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6DFE713-7435-432F-A2A6-8498FB19F54C}" type="slidenum">
              <a:rPr lang="zh-CN" altLang="en-US" sz="1300" smtClean="0"/>
              <a:pPr/>
              <a:t>140</a:t>
            </a:fld>
            <a:endParaRPr lang="en-US" altLang="zh-CN" sz="1300" smtClean="0"/>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xfrm>
            <a:off x="731194" y="4561576"/>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13</a:t>
            </a:fld>
            <a:endParaRPr lang="en-US" altLang="zh-CN"/>
          </a:p>
        </p:txBody>
      </p:sp>
    </p:spTree>
    <p:extLst>
      <p:ext uri="{BB962C8B-B14F-4D97-AF65-F5344CB8AC3E}">
        <p14:creationId xmlns:p14="http://schemas.microsoft.com/office/powerpoint/2010/main" val="26262647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FE467FE-D5DD-4CA7-A61F-F55D39E7A926}" type="slidenum">
              <a:rPr lang="zh-CN" altLang="en-US" sz="1300" smtClean="0"/>
              <a:pPr/>
              <a:t>141</a:t>
            </a:fld>
            <a:endParaRPr lang="en-US" altLang="zh-CN" sz="1300" smtClean="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xfrm>
            <a:off x="731194" y="4561576"/>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031465A8-38AF-4265-AC43-849A6215988A}" type="slidenum">
              <a:rPr lang="zh-CN" altLang="en-US" sz="1300" smtClean="0"/>
              <a:pPr/>
              <a:t>142</a:t>
            </a:fld>
            <a:endParaRPr lang="en-US" altLang="zh-CN" sz="1300" smtClean="0"/>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xfrm>
            <a:off x="731194" y="4561576"/>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1D10E8E4-306E-4DC3-9A4A-1CE83B4BBB2D}" type="slidenum">
              <a:rPr lang="zh-CN" altLang="en-US" sz="1300" smtClean="0"/>
              <a:pPr/>
              <a:t>143</a:t>
            </a:fld>
            <a:endParaRPr lang="en-US" altLang="zh-CN" sz="1300" smtClean="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xfrm>
            <a:off x="731194" y="4561576"/>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D8A48A6-0A25-437A-BECE-A3879CC3EAB3}" type="slidenum">
              <a:rPr lang="zh-CN" altLang="en-US" sz="1300" smtClean="0"/>
              <a:pPr/>
              <a:t>144</a:t>
            </a:fld>
            <a:endParaRPr lang="en-US" altLang="zh-CN" sz="1300" smtClean="0"/>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xfrm>
            <a:off x="731194" y="4561576"/>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51AFD077-4870-4B75-ADD9-F1A2BBF39626}" type="slidenum">
              <a:rPr lang="zh-CN" altLang="en-US" sz="1300" smtClean="0"/>
              <a:pPr/>
              <a:t>145</a:t>
            </a:fld>
            <a:endParaRPr lang="en-US" altLang="zh-CN" sz="1300" smtClean="0"/>
          </a:p>
        </p:txBody>
      </p:sp>
      <p:sp>
        <p:nvSpPr>
          <p:cNvPr id="317443" name="Rectangle 2"/>
          <p:cNvSpPr>
            <a:spLocks noGrp="1" noRot="1" noChangeAspect="1" noChangeArrowheads="1" noTextEdit="1"/>
          </p:cNvSpPr>
          <p:nvPr>
            <p:ph type="sldImg"/>
          </p:nvPr>
        </p:nvSpPr>
        <p:spPr>
          <a:ln/>
        </p:spPr>
      </p:sp>
      <p:sp>
        <p:nvSpPr>
          <p:cNvPr id="317444" name="Rectangle 3"/>
          <p:cNvSpPr>
            <a:spLocks noGrp="1" noChangeArrowheads="1"/>
          </p:cNvSpPr>
          <p:nvPr>
            <p:ph type="body" idx="1"/>
          </p:nvPr>
        </p:nvSpPr>
        <p:spPr>
          <a:xfrm>
            <a:off x="731194" y="4561576"/>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幻灯片图像占位符 1"/>
          <p:cNvSpPr>
            <a:spLocks noGrp="1" noRot="1" noChangeAspect="1" noTextEdit="1"/>
          </p:cNvSpPr>
          <p:nvPr>
            <p:ph type="sldImg"/>
          </p:nvPr>
        </p:nvSpPr>
        <p:spPr>
          <a:ln/>
        </p:spPr>
      </p:sp>
      <p:sp>
        <p:nvSpPr>
          <p:cNvPr id="292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92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8386B95-160D-4B71-8D10-468FFE3C6266}" type="slidenum">
              <a:rPr lang="zh-CN" altLang="en-US" sz="1300" smtClean="0"/>
              <a:pPr/>
              <a:t>146</a:t>
            </a:fld>
            <a:endParaRPr lang="en-US" altLang="zh-CN" sz="1300" smtClean="0"/>
          </a:p>
        </p:txBody>
      </p:sp>
    </p:spTree>
    <p:extLst>
      <p:ext uri="{BB962C8B-B14F-4D97-AF65-F5344CB8AC3E}">
        <p14:creationId xmlns:p14="http://schemas.microsoft.com/office/powerpoint/2010/main" val="550837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幻灯片图像占位符 1"/>
          <p:cNvSpPr>
            <a:spLocks noGrp="1" noRot="1" noChangeAspect="1" noTextEdit="1"/>
          </p:cNvSpPr>
          <p:nvPr>
            <p:ph type="sldImg"/>
          </p:nvPr>
        </p:nvSpPr>
        <p:spPr>
          <a:ln/>
        </p:spPr>
      </p:sp>
      <p:sp>
        <p:nvSpPr>
          <p:cNvPr id="318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18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532FDEE-416E-4EB1-8554-371ED1E5CBC8}" type="slidenum">
              <a:rPr lang="zh-CN" altLang="en-US" sz="1300" smtClean="0"/>
              <a:pPr/>
              <a:t>147</a:t>
            </a:fld>
            <a:endParaRPr lang="en-US" altLang="zh-CN" sz="1300"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幻灯片图像占位符 1"/>
          <p:cNvSpPr>
            <a:spLocks noGrp="1" noRot="1" noChangeAspect="1" noTextEdit="1"/>
          </p:cNvSpPr>
          <p:nvPr>
            <p:ph type="sldImg"/>
          </p:nvPr>
        </p:nvSpPr>
        <p:spPr>
          <a:ln/>
        </p:spPr>
      </p:sp>
      <p:sp>
        <p:nvSpPr>
          <p:cNvPr id="319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19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B2F533E-D8F4-42C4-8180-648CC0A2B547}" type="slidenum">
              <a:rPr lang="zh-CN" altLang="en-US" sz="1300" smtClean="0"/>
              <a:pPr/>
              <a:t>148</a:t>
            </a:fld>
            <a:endParaRPr lang="en-US" altLang="zh-CN" sz="1300"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幻灯片图像占位符 1"/>
          <p:cNvSpPr>
            <a:spLocks noGrp="1" noRot="1" noChangeAspect="1" noTextEdit="1"/>
          </p:cNvSpPr>
          <p:nvPr>
            <p:ph type="sldImg"/>
          </p:nvPr>
        </p:nvSpPr>
        <p:spPr>
          <a:ln/>
        </p:spPr>
      </p:sp>
      <p:sp>
        <p:nvSpPr>
          <p:cNvPr id="320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20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3480F97-16F0-4947-83AE-2DE40A78CA57}" type="slidenum">
              <a:rPr lang="zh-CN" altLang="en-US" sz="1300" smtClean="0"/>
              <a:pPr/>
              <a:t>149</a:t>
            </a:fld>
            <a:endParaRPr lang="en-US" altLang="zh-CN" sz="1300"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幻灯片图像占位符 1"/>
          <p:cNvSpPr>
            <a:spLocks noGrp="1" noRot="1" noChangeAspect="1" noTextEdit="1"/>
          </p:cNvSpPr>
          <p:nvPr>
            <p:ph type="sldImg"/>
          </p:nvPr>
        </p:nvSpPr>
        <p:spPr>
          <a:ln/>
        </p:spPr>
      </p:sp>
      <p:sp>
        <p:nvSpPr>
          <p:cNvPr id="321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21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AD52B68F-855E-4E90-9BE0-95FBB30CFFF6}" type="slidenum">
              <a:rPr lang="zh-CN" altLang="en-US" sz="1300" smtClean="0"/>
              <a:pPr/>
              <a:t>150</a:t>
            </a:fld>
            <a:endParaRPr lang="en-US" altLang="zh-CN" sz="130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9A40DE-5771-4DB1-A308-40D55C1B7E02}" type="slidenum">
              <a:rPr lang="en-US" altLang="zh-CN" sz="1300"/>
              <a:pPr/>
              <a:t>14</a:t>
            </a:fld>
            <a:endParaRPr lang="en-US" altLang="zh-CN" sz="1300"/>
          </a:p>
        </p:txBody>
      </p:sp>
      <p:sp>
        <p:nvSpPr>
          <p:cNvPr id="162819"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2820"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幻灯片图像占位符 1"/>
          <p:cNvSpPr>
            <a:spLocks noGrp="1" noRot="1" noChangeAspect="1" noTextEdit="1"/>
          </p:cNvSpPr>
          <p:nvPr>
            <p:ph type="sldImg"/>
          </p:nvPr>
        </p:nvSpPr>
        <p:spPr>
          <a:ln/>
        </p:spPr>
      </p:sp>
      <p:sp>
        <p:nvSpPr>
          <p:cNvPr id="322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22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1C213770-A082-4A17-9D7D-299922C570BA}" type="slidenum">
              <a:rPr lang="zh-CN" altLang="en-US" sz="1300" smtClean="0"/>
              <a:pPr/>
              <a:t>151</a:t>
            </a:fld>
            <a:endParaRPr lang="en-US" altLang="zh-CN" sz="1300"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幻灯片图像占位符 1"/>
          <p:cNvSpPr>
            <a:spLocks noGrp="1" noRot="1" noChangeAspect="1" noTextEdit="1"/>
          </p:cNvSpPr>
          <p:nvPr>
            <p:ph type="sldImg"/>
          </p:nvPr>
        </p:nvSpPr>
        <p:spPr>
          <a:ln/>
        </p:spPr>
      </p:sp>
      <p:sp>
        <p:nvSpPr>
          <p:cNvPr id="323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23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2653A9B6-E4DD-48E5-993D-81197138E155}" type="slidenum">
              <a:rPr lang="zh-CN" altLang="en-US" sz="1300" smtClean="0"/>
              <a:pPr/>
              <a:t>152</a:t>
            </a:fld>
            <a:endParaRPr lang="en-US" altLang="zh-CN" sz="1300"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a:ln/>
        </p:spPr>
      </p:sp>
      <p:sp>
        <p:nvSpPr>
          <p:cNvPr id="3246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246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D7203E5-4CD3-494D-9F3B-019B880E72FB}" type="slidenum">
              <a:rPr lang="zh-CN" altLang="en-US" sz="1300" smtClean="0"/>
              <a:pPr/>
              <a:t>153</a:t>
            </a:fld>
            <a:endParaRPr lang="en-US" altLang="zh-CN" sz="1300"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幻灯片图像占位符 1"/>
          <p:cNvSpPr>
            <a:spLocks noGrp="1" noRot="1" noChangeAspect="1" noTextEdit="1"/>
          </p:cNvSpPr>
          <p:nvPr>
            <p:ph type="sldImg"/>
          </p:nvPr>
        </p:nvSpPr>
        <p:spPr>
          <a:ln/>
        </p:spPr>
      </p:sp>
      <p:sp>
        <p:nvSpPr>
          <p:cNvPr id="325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25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B64273FE-1946-4270-9F2A-2800F64FAB8F}" type="slidenum">
              <a:rPr lang="zh-CN" altLang="en-US" sz="1300" smtClean="0"/>
              <a:pPr/>
              <a:t>154</a:t>
            </a:fld>
            <a:endParaRPr lang="en-US" altLang="zh-CN" sz="13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AFC35EB-2E59-4A5C-A244-BD1DFBC5AF5B}" type="slidenum">
              <a:rPr lang="en-US" altLang="zh-CN" sz="1300"/>
              <a:pPr/>
              <a:t>15</a:t>
            </a:fld>
            <a:endParaRPr lang="en-US" altLang="zh-CN" sz="1300"/>
          </a:p>
        </p:txBody>
      </p:sp>
      <p:sp>
        <p:nvSpPr>
          <p:cNvPr id="163843"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3844"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4AEE1EF-01DD-4026-9D37-DCD77CC59805}" type="slidenum">
              <a:rPr lang="en-US" altLang="zh-CN" sz="1300"/>
              <a:pPr/>
              <a:t>16</a:t>
            </a:fld>
            <a:endParaRPr lang="en-US" altLang="zh-CN" sz="1300"/>
          </a:p>
        </p:txBody>
      </p:sp>
      <p:sp>
        <p:nvSpPr>
          <p:cNvPr id="164867"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4868"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A763294-697B-4578-B1A9-F0333375EAB4}" type="slidenum">
              <a:rPr lang="en-US" altLang="zh-CN" sz="1300"/>
              <a:pPr/>
              <a:t>17</a:t>
            </a:fld>
            <a:endParaRPr lang="en-US" altLang="zh-CN" sz="1300"/>
          </a:p>
        </p:txBody>
      </p:sp>
      <p:sp>
        <p:nvSpPr>
          <p:cNvPr id="165891" name="Rectangle 2"/>
          <p:cNvSpPr>
            <a:spLocks noGrp="1" noRot="1" noChangeAspect="1" noChangeArrowheads="1" noTextEdit="1"/>
          </p:cNvSpPr>
          <p:nvPr>
            <p:ph type="sldImg"/>
          </p:nvPr>
        </p:nvSpPr>
        <p:spPr>
          <a:xfrm>
            <a:off x="1465263" y="962025"/>
            <a:ext cx="4386262" cy="3289300"/>
          </a:xfrm>
          <a:solidFill>
            <a:srgbClr val="FFFFFF"/>
          </a:solidFill>
          <a:ln/>
        </p:spPr>
      </p:sp>
      <p:sp>
        <p:nvSpPr>
          <p:cNvPr id="165892" name="Rectangle 3"/>
          <p:cNvSpPr>
            <a:spLocks noGrp="1" noChangeArrowheads="1"/>
          </p:cNvSpPr>
          <p:nvPr>
            <p:ph type="body" idx="1"/>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18</a:t>
            </a:fld>
            <a:endParaRPr lang="en-US" altLang="zh-CN"/>
          </a:p>
        </p:txBody>
      </p:sp>
    </p:spTree>
    <p:extLst>
      <p:ext uri="{BB962C8B-B14F-4D97-AF65-F5344CB8AC3E}">
        <p14:creationId xmlns:p14="http://schemas.microsoft.com/office/powerpoint/2010/main" val="1821288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1BD65A-7E27-4300-A4BD-D53F77D9DA58}" type="slidenum">
              <a:rPr lang="zh-CN" altLang="en-US" sz="1300"/>
              <a:pPr/>
              <a:t>19</a:t>
            </a:fld>
            <a:endParaRPr lang="en-US" altLang="zh-CN"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nuts and bolts</a:t>
            </a:r>
            <a:r>
              <a:rPr lang="zh-CN" altLang="en-US" dirty="0" smtClean="0"/>
              <a:t>：基本要点</a:t>
            </a:r>
          </a:p>
          <a:p>
            <a:r>
              <a:rPr lang="zh-CN" altLang="en-US" dirty="0" smtClean="0"/>
              <a:t>通信链路：同轴电缆、铜线、光纤、无线电频谱，不同速率传输数据。传输速率</a:t>
            </a:r>
            <a:r>
              <a:rPr lang="en-US" altLang="zh-CN" dirty="0" smtClean="0"/>
              <a:t>bps</a:t>
            </a:r>
            <a:r>
              <a:rPr lang="zh-CN" altLang="en-US" dirty="0" smtClean="0"/>
              <a:t>。</a:t>
            </a:r>
          </a:p>
          <a:p>
            <a:r>
              <a:rPr lang="zh-CN" altLang="en-US" dirty="0" smtClean="0"/>
              <a:t>分组交换机：路由器和链路层交换机。向目的地转发分组。分组经历的通信链路和分组交换机成为路径。承载运输车辆的运输网络，一堆货物，首先分成几份，装车。桥和路口可以看做是分组交换机，路牌可以看做转发表，目的地卸下货物，重新堆放在一起。</a:t>
            </a:r>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20</a:t>
            </a:fld>
            <a:endParaRPr lang="en-US" altLang="zh-CN"/>
          </a:p>
        </p:txBody>
      </p:sp>
    </p:spTree>
    <p:extLst>
      <p:ext uri="{BB962C8B-B14F-4D97-AF65-F5344CB8AC3E}">
        <p14:creationId xmlns:p14="http://schemas.microsoft.com/office/powerpoint/2010/main" val="1491604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21</a:t>
            </a:fld>
            <a:endParaRPr lang="en-US" altLang="zh-CN"/>
          </a:p>
        </p:txBody>
      </p:sp>
    </p:spTree>
    <p:extLst>
      <p:ext uri="{BB962C8B-B14F-4D97-AF65-F5344CB8AC3E}">
        <p14:creationId xmlns:p14="http://schemas.microsoft.com/office/powerpoint/2010/main" val="90910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a:t>
            </a:fld>
            <a:endParaRPr lang="en-US" altLang="zh-CN"/>
          </a:p>
        </p:txBody>
      </p:sp>
    </p:spTree>
    <p:extLst>
      <p:ext uri="{BB962C8B-B14F-4D97-AF65-F5344CB8AC3E}">
        <p14:creationId xmlns:p14="http://schemas.microsoft.com/office/powerpoint/2010/main" val="2684772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742994-5191-4918-909A-48FF93A2D010}" type="slidenum">
              <a:rPr lang="en-US" altLang="zh-CN" sz="1300"/>
              <a:pPr/>
              <a:t>22</a:t>
            </a:fld>
            <a:endParaRPr lang="en-US" altLang="zh-CN" sz="130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从具体构成描述。因特网是世界范围的计算机网络。</a:t>
            </a:r>
            <a:endParaRPr lang="zh-CN" altLang="zh-CN" dirty="0" smtClean="0"/>
          </a:p>
          <a:p>
            <a:endParaRPr lang="zh-CN" altLang="zh-CN"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23</a:t>
            </a:fld>
            <a:endParaRPr lang="en-US" altLang="zh-CN"/>
          </a:p>
        </p:txBody>
      </p:sp>
    </p:spTree>
    <p:extLst>
      <p:ext uri="{BB962C8B-B14F-4D97-AF65-F5344CB8AC3E}">
        <p14:creationId xmlns:p14="http://schemas.microsoft.com/office/powerpoint/2010/main" val="751608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人类活动。发送的特定报文，也有我们根据接收的应答报文或其他时间采取的动作。一人礼貌，一人不礼貌，不明白问题概念，或不知道。协议不能互动。要求两个实体运行相同的协议。 提问与问题协议的核心。</a:t>
            </a:r>
          </a:p>
          <a:p>
            <a:r>
              <a:rPr lang="zh-CN" altLang="en-US" dirty="0" smtClean="0"/>
              <a:t>定义了两个或多个网络实体之间交换的报文格式和顺序，以及报文发送或接收一条报文或其他事件采取的动作。</a:t>
            </a:r>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24</a:t>
            </a:fld>
            <a:endParaRPr lang="en-US" altLang="zh-CN"/>
          </a:p>
        </p:txBody>
      </p:sp>
    </p:spTree>
    <p:extLst>
      <p:ext uri="{BB962C8B-B14F-4D97-AF65-F5344CB8AC3E}">
        <p14:creationId xmlns:p14="http://schemas.microsoft.com/office/powerpoint/2010/main" val="1102920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淘宝</a:t>
            </a:r>
          </a:p>
          <a:p>
            <a:r>
              <a:rPr lang="zh-CN" altLang="en-US" dirty="0" smtClean="0"/>
              <a:t>向</a:t>
            </a:r>
            <a:r>
              <a:rPr lang="en-US" altLang="zh-CN" dirty="0" smtClean="0"/>
              <a:t>Web</a:t>
            </a:r>
            <a:r>
              <a:rPr lang="zh-CN" altLang="en-US" dirty="0" smtClean="0"/>
              <a:t>服务器发出请求，</a:t>
            </a:r>
            <a:r>
              <a:rPr lang="en-US" altLang="zh-CN" dirty="0" smtClean="0"/>
              <a:t>URL.</a:t>
            </a:r>
          </a:p>
          <a:p>
            <a:r>
              <a:rPr lang="zh-CN" altLang="en-US" dirty="0" smtClean="0"/>
              <a:t>报文交换以及发送和接收报文采取的动作是定义协议的关键</a:t>
            </a:r>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25</a:t>
            </a:fld>
            <a:endParaRPr lang="en-US" altLang="zh-CN"/>
          </a:p>
        </p:txBody>
      </p:sp>
    </p:spTree>
    <p:extLst>
      <p:ext uri="{BB962C8B-B14F-4D97-AF65-F5344CB8AC3E}">
        <p14:creationId xmlns:p14="http://schemas.microsoft.com/office/powerpoint/2010/main" val="3778206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70079C3-F1EA-4A42-9697-88B64DD0D216}" type="slidenum">
              <a:rPr lang="zh-CN" altLang="en-US" sz="1300"/>
              <a:pPr/>
              <a:t>26</a:t>
            </a:fld>
            <a:endParaRPr lang="en-US" altLang="zh-CN"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EA6CABA-ADB7-4B93-B78F-C9BDAFEC7145}" type="slidenum">
              <a:rPr lang="zh-CN" altLang="en-US" sz="1300"/>
              <a:pPr/>
              <a:t>27</a:t>
            </a:fld>
            <a:endParaRPr lang="en-US" altLang="zh-CN"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28</a:t>
            </a:fld>
            <a:endParaRPr lang="en-US" altLang="zh-CN"/>
          </a:p>
        </p:txBody>
      </p:sp>
    </p:spTree>
    <p:extLst>
      <p:ext uri="{BB962C8B-B14F-4D97-AF65-F5344CB8AC3E}">
        <p14:creationId xmlns:p14="http://schemas.microsoft.com/office/powerpoint/2010/main" val="3190486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DDC0ECE-CB29-4103-A1C8-9F8FF66D736F}" type="slidenum">
              <a:rPr lang="zh-CN" altLang="en-US" sz="1300"/>
              <a:pPr/>
              <a:t>29</a:t>
            </a:fld>
            <a:endParaRPr lang="en-US" altLang="zh-CN"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54A96B9-F532-483A-B925-0ED0AAA615C7}" type="slidenum">
              <a:rPr lang="en-US" altLang="zh-CN" sz="1300">
                <a:latin typeface="Times New Roman" pitchFamily="18" charset="0"/>
              </a:rPr>
              <a:pPr/>
              <a:t>30</a:t>
            </a:fld>
            <a:endParaRPr lang="en-US" altLang="zh-CN" sz="1300">
              <a:latin typeface="Times New Roman"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31</a:t>
            </a:fld>
            <a:endParaRPr lang="en-US" altLang="zh-CN"/>
          </a:p>
        </p:txBody>
      </p:sp>
    </p:spTree>
    <p:extLst>
      <p:ext uri="{BB962C8B-B14F-4D97-AF65-F5344CB8AC3E}">
        <p14:creationId xmlns:p14="http://schemas.microsoft.com/office/powerpoint/2010/main" val="327528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a:t>
            </a:fld>
            <a:endParaRPr lang="en-US" altLang="zh-CN"/>
          </a:p>
        </p:txBody>
      </p:sp>
    </p:spTree>
    <p:extLst>
      <p:ext uri="{BB962C8B-B14F-4D97-AF65-F5344CB8AC3E}">
        <p14:creationId xmlns:p14="http://schemas.microsoft.com/office/powerpoint/2010/main" val="1104100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34</a:t>
            </a:fld>
            <a:endParaRPr lang="en-US" altLang="zh-CN"/>
          </a:p>
        </p:txBody>
      </p:sp>
    </p:spTree>
    <p:extLst>
      <p:ext uri="{BB962C8B-B14F-4D97-AF65-F5344CB8AC3E}">
        <p14:creationId xmlns:p14="http://schemas.microsoft.com/office/powerpoint/2010/main" val="2767269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35</a:t>
            </a:fld>
            <a:endParaRPr lang="en-US" altLang="zh-CN"/>
          </a:p>
        </p:txBody>
      </p:sp>
    </p:spTree>
    <p:extLst>
      <p:ext uri="{BB962C8B-B14F-4D97-AF65-F5344CB8AC3E}">
        <p14:creationId xmlns:p14="http://schemas.microsoft.com/office/powerpoint/2010/main" val="4197888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33F5D2F-0D88-41C5-BD89-2303ED76AEF4}" type="slidenum">
              <a:rPr lang="zh-CN" altLang="en-US" sz="1300"/>
              <a:pPr/>
              <a:t>36</a:t>
            </a:fld>
            <a:endParaRPr lang="en-US" altLang="zh-CN"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37</a:t>
            </a:fld>
            <a:endParaRPr lang="en-US" altLang="zh-CN"/>
          </a:p>
        </p:txBody>
      </p:sp>
    </p:spTree>
    <p:extLst>
      <p:ext uri="{BB962C8B-B14F-4D97-AF65-F5344CB8AC3E}">
        <p14:creationId xmlns:p14="http://schemas.microsoft.com/office/powerpoint/2010/main" val="402219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ABD9CB5-5A85-4BD1-B3A3-EAECAC612833}" type="slidenum">
              <a:rPr lang="zh-CN" altLang="en-US" sz="1300"/>
              <a:pPr/>
              <a:t>38</a:t>
            </a:fld>
            <a:endParaRPr lang="en-US" altLang="zh-CN"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40</a:t>
            </a:fld>
            <a:endParaRPr lang="en-US" altLang="zh-CN"/>
          </a:p>
        </p:txBody>
      </p:sp>
    </p:spTree>
    <p:extLst>
      <p:ext uri="{BB962C8B-B14F-4D97-AF65-F5344CB8AC3E}">
        <p14:creationId xmlns:p14="http://schemas.microsoft.com/office/powerpoint/2010/main" val="3402582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41</a:t>
            </a:fld>
            <a:endParaRPr lang="en-US" altLang="zh-CN"/>
          </a:p>
        </p:txBody>
      </p:sp>
    </p:spTree>
    <p:extLst>
      <p:ext uri="{BB962C8B-B14F-4D97-AF65-F5344CB8AC3E}">
        <p14:creationId xmlns:p14="http://schemas.microsoft.com/office/powerpoint/2010/main" val="3747441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ea typeface="ＭＳ Ｐゴシック" pitchFamily="34" charset="-128"/>
              </a:defRPr>
            </a:lvl1pPr>
            <a:lvl2pPr marL="742950" indent="-285750" defTabSz="966788">
              <a:defRPr sz="2400">
                <a:solidFill>
                  <a:schemeClr val="tx1"/>
                </a:solidFill>
                <a:latin typeface="Arial" pitchFamily="34" charset="0"/>
                <a:ea typeface="ＭＳ Ｐゴシック" pitchFamily="34" charset="-128"/>
              </a:defRPr>
            </a:lvl2pPr>
            <a:lvl3pPr marL="1143000" indent="-228600" defTabSz="966788">
              <a:defRPr sz="2400">
                <a:solidFill>
                  <a:schemeClr val="tx1"/>
                </a:solidFill>
                <a:latin typeface="Arial" pitchFamily="34" charset="0"/>
                <a:ea typeface="ＭＳ Ｐゴシック" pitchFamily="34" charset="-128"/>
              </a:defRPr>
            </a:lvl3pPr>
            <a:lvl4pPr marL="1600200" indent="-228600" defTabSz="966788">
              <a:defRPr sz="2400">
                <a:solidFill>
                  <a:schemeClr val="tx1"/>
                </a:solidFill>
                <a:latin typeface="Arial" pitchFamily="34" charset="0"/>
                <a:ea typeface="ＭＳ Ｐゴシック" pitchFamily="34" charset="-128"/>
              </a:defRPr>
            </a:lvl4pPr>
            <a:lvl5pPr marL="2057400" indent="-228600" defTabSz="966788">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C6FAC83A-51DF-4D79-9CD9-607EF0F1BA74}" type="slidenum">
              <a:rPr lang="en-US" altLang="zh-CN" sz="1300">
                <a:latin typeface="Times New Roman" pitchFamily="18" charset="0"/>
              </a:rPr>
              <a:pPr/>
              <a:t>42</a:t>
            </a:fld>
            <a:endParaRPr lang="en-US" altLang="zh-CN" sz="1300">
              <a:latin typeface="Times New Roman"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43</a:t>
            </a:fld>
            <a:endParaRPr lang="en-US" altLang="zh-CN"/>
          </a:p>
        </p:txBody>
      </p:sp>
    </p:spTree>
    <p:extLst>
      <p:ext uri="{BB962C8B-B14F-4D97-AF65-F5344CB8AC3E}">
        <p14:creationId xmlns:p14="http://schemas.microsoft.com/office/powerpoint/2010/main" val="375568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在电路交换网络中，资源分成片，每一片分给不同的调用。这样导致如果当前资源空闲。</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44</a:t>
            </a:fld>
            <a:endParaRPr lang="en-US" altLang="zh-CN"/>
          </a:p>
        </p:txBody>
      </p:sp>
    </p:spTree>
    <p:extLst>
      <p:ext uri="{BB962C8B-B14F-4D97-AF65-F5344CB8AC3E}">
        <p14:creationId xmlns:p14="http://schemas.microsoft.com/office/powerpoint/2010/main" val="2317158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D7847EE-13AC-4AE8-8A29-AB2CAD65863A}" type="slidenum">
              <a:rPr lang="zh-CN" altLang="en-US" sz="1300"/>
              <a:pPr/>
              <a:t>5</a:t>
            </a:fld>
            <a:endParaRPr lang="en-US" altLang="zh-CN"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45</a:t>
            </a:fld>
            <a:endParaRPr lang="en-US" altLang="zh-CN"/>
          </a:p>
        </p:txBody>
      </p:sp>
    </p:spTree>
    <p:extLst>
      <p:ext uri="{BB962C8B-B14F-4D97-AF65-F5344CB8AC3E}">
        <p14:creationId xmlns:p14="http://schemas.microsoft.com/office/powerpoint/2010/main" val="1429628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FACF04F-A9CC-47BF-B66C-42FDA23BF040}" type="slidenum">
              <a:rPr lang="zh-CN" altLang="en-US" sz="1300"/>
              <a:pPr/>
              <a:t>46</a:t>
            </a:fld>
            <a:endParaRPr lang="en-US" altLang="zh-CN" sz="130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47</a:t>
            </a:fld>
            <a:endParaRPr lang="en-US" altLang="zh-CN"/>
          </a:p>
        </p:txBody>
      </p:sp>
    </p:spTree>
    <p:extLst>
      <p:ext uri="{BB962C8B-B14F-4D97-AF65-F5344CB8AC3E}">
        <p14:creationId xmlns:p14="http://schemas.microsoft.com/office/powerpoint/2010/main" val="3156033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51</a:t>
            </a:fld>
            <a:endParaRPr lang="en-US" altLang="zh-CN"/>
          </a:p>
        </p:txBody>
      </p:sp>
    </p:spTree>
    <p:extLst>
      <p:ext uri="{BB962C8B-B14F-4D97-AF65-F5344CB8AC3E}">
        <p14:creationId xmlns:p14="http://schemas.microsoft.com/office/powerpoint/2010/main" val="2503813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传输速度</a:t>
            </a:r>
            <a:endParaRPr lang="en-US" altLang="zh-CN" dirty="0" smtClean="0"/>
          </a:p>
          <a:p>
            <a:r>
              <a:rPr lang="zh-CN" altLang="en-US" dirty="0" smtClean="0"/>
              <a:t>传输时间</a:t>
            </a:r>
            <a:endParaRPr lang="en-US" altLang="zh-CN" dirty="0" smtClean="0"/>
          </a:p>
          <a:p>
            <a:r>
              <a:rPr lang="zh-CN" altLang="en-US" dirty="0" smtClean="0"/>
              <a:t>创建时间</a:t>
            </a:r>
            <a:endParaRPr lang="en-US" altLang="zh-CN" dirty="0" smtClean="0"/>
          </a:p>
          <a:p>
            <a:r>
              <a:rPr lang="zh-CN" altLang="en-US" dirty="0" smtClean="0"/>
              <a:t>发送文件时间</a:t>
            </a:r>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53</a:t>
            </a:fld>
            <a:endParaRPr lang="en-US" altLang="zh-CN"/>
          </a:p>
        </p:txBody>
      </p:sp>
    </p:spTree>
    <p:extLst>
      <p:ext uri="{BB962C8B-B14F-4D97-AF65-F5344CB8AC3E}">
        <p14:creationId xmlns:p14="http://schemas.microsoft.com/office/powerpoint/2010/main" val="708217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4F44F07-9D28-4578-A9D5-73F8212793D9}" type="slidenum">
              <a:rPr lang="zh-CN" altLang="en-US" sz="1300"/>
              <a:pPr/>
              <a:t>55</a:t>
            </a:fld>
            <a:endParaRPr lang="en-US" altLang="zh-CN"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统计复用</a:t>
            </a:r>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57</a:t>
            </a:fld>
            <a:endParaRPr lang="en-US" altLang="zh-CN"/>
          </a:p>
        </p:txBody>
      </p:sp>
    </p:spTree>
    <p:extLst>
      <p:ext uri="{BB962C8B-B14F-4D97-AF65-F5344CB8AC3E}">
        <p14:creationId xmlns:p14="http://schemas.microsoft.com/office/powerpoint/2010/main" val="47693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为了提高</a:t>
            </a:r>
            <a:r>
              <a:rPr lang="en-US" altLang="zh-CN" dirty="0" smtClean="0"/>
              <a:t>TDM</a:t>
            </a:r>
            <a:r>
              <a:rPr lang="zh-CN" altLang="en-US" dirty="0" smtClean="0"/>
              <a:t>系统的利用率</a:t>
            </a:r>
            <a:r>
              <a:rPr lang="en-US" altLang="zh-CN" dirty="0" smtClean="0"/>
              <a:t>,</a:t>
            </a:r>
            <a:r>
              <a:rPr lang="zh-CN" altLang="en-US" dirty="0" smtClean="0"/>
              <a:t>可以使用按需分配的技术</a:t>
            </a:r>
            <a:r>
              <a:rPr lang="en-US" altLang="zh-CN" dirty="0" smtClean="0"/>
              <a:t>,</a:t>
            </a:r>
            <a:r>
              <a:rPr lang="zh-CN" altLang="en-US" dirty="0" smtClean="0"/>
              <a:t>即根据用户需求动态分配时隙</a:t>
            </a:r>
            <a:r>
              <a:rPr lang="en-US" altLang="zh-CN" dirty="0" smtClean="0"/>
              <a:t>,</a:t>
            </a:r>
            <a:r>
              <a:rPr lang="zh-CN" altLang="en-US" dirty="0" smtClean="0"/>
              <a:t>以避免每帧中出现空闲的时隙</a:t>
            </a:r>
            <a:r>
              <a:rPr lang="en-US" altLang="zh-CN" dirty="0" smtClean="0"/>
              <a:t>.</a:t>
            </a:r>
            <a:r>
              <a:rPr lang="zh-CN" altLang="en-US" dirty="0" smtClean="0"/>
              <a:t>此时复用器传输的数据只来自正在工作的设备</a:t>
            </a:r>
            <a:r>
              <a:rPr lang="en-US" altLang="zh-CN" dirty="0" smtClean="0"/>
              <a:t>,</a:t>
            </a:r>
            <a:r>
              <a:rPr lang="zh-CN" altLang="en-US" dirty="0" smtClean="0"/>
              <a:t>这种动态分配时隙的工作方式称为</a:t>
            </a:r>
            <a:r>
              <a:rPr lang="zh-CN" altLang="en-US" dirty="0" smtClean="0">
                <a:hlinkClick r:id="rId3"/>
              </a:rPr>
              <a:t>统计时分复用</a:t>
            </a:r>
            <a:r>
              <a:rPr lang="en-US" altLang="zh-CN" dirty="0" smtClean="0"/>
              <a:t>(Statistical Time Division </a:t>
            </a:r>
            <a:r>
              <a:rPr lang="en-US" altLang="zh-CN" dirty="0" err="1" smtClean="0"/>
              <a:t>Multiplexing,STDM</a:t>
            </a:r>
            <a:r>
              <a:rPr lang="en-US" altLang="zh-CN"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58</a:t>
            </a:fld>
            <a:endParaRPr lang="en-US" altLang="zh-CN"/>
          </a:p>
        </p:txBody>
      </p:sp>
    </p:spTree>
    <p:extLst>
      <p:ext uri="{BB962C8B-B14F-4D97-AF65-F5344CB8AC3E}">
        <p14:creationId xmlns:p14="http://schemas.microsoft.com/office/powerpoint/2010/main" val="3985256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solidFill>
                  <a:srgbClr val="FF0000"/>
                </a:solidFill>
                <a:latin typeface="Comic Sans MS" pitchFamily="66" charset="0"/>
              </a:rPr>
              <a:t>slam dunk winner </a:t>
            </a:r>
            <a:r>
              <a:rPr lang="zh-CN" altLang="en-US" dirty="0" smtClean="0">
                <a:solidFill>
                  <a:srgbClr val="FF0000"/>
                </a:solidFill>
                <a:latin typeface="Comic Sans MS" pitchFamily="66" charset="0"/>
              </a:rPr>
              <a:t>大满贯</a:t>
            </a:r>
            <a:endParaRPr lang="en-US" altLang="zh-CN" dirty="0" smtClean="0">
              <a:solidFill>
                <a:srgbClr val="FF0000"/>
              </a:solidFill>
              <a:latin typeface="Comic Sans MS" pitchFamily="66" charset="0"/>
            </a:endParaRPr>
          </a:p>
          <a:p>
            <a:r>
              <a:rPr lang="zh-CN" altLang="en-US" dirty="0" smtClean="0"/>
              <a:t>若要连续传送大量数据，且传送时间远大于建立连接时间，则电路交换的传输速率较快。分组交换不需要预先分配传输带宽，在传送突发数据时可提高整个网络的信道利用率。</a:t>
            </a:r>
            <a:endParaRPr lang="en-US" altLang="zh-CN" dirty="0" smtClean="0"/>
          </a:p>
          <a:p>
            <a:r>
              <a:rPr lang="zh-CN" altLang="en-US" dirty="0" smtClean="0"/>
              <a:t>分组交换存在问题：分组在各路由器存储转发时需要排队，造成一定的时延。无法确保通信时端到端的带宽。</a:t>
            </a:r>
            <a:endParaRPr lang="en-US" altLang="zh-CN" dirty="0" smtClean="0"/>
          </a:p>
          <a:p>
            <a:r>
              <a:rPr lang="zh-CN" altLang="en-US" dirty="0" smtClean="0"/>
              <a:t>各分组携带控制信息造成一定的开销。需要专门的管理和控制机制。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60</a:t>
            </a:fld>
            <a:endParaRPr lang="en-US" altLang="zh-CN"/>
          </a:p>
        </p:txBody>
      </p:sp>
    </p:spTree>
    <p:extLst>
      <p:ext uri="{BB962C8B-B14F-4D97-AF65-F5344CB8AC3E}">
        <p14:creationId xmlns:p14="http://schemas.microsoft.com/office/powerpoint/2010/main" val="2811909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63</a:t>
            </a:fld>
            <a:endParaRPr lang="en-US" altLang="zh-CN"/>
          </a:p>
        </p:txBody>
      </p:sp>
    </p:spTree>
    <p:extLst>
      <p:ext uri="{BB962C8B-B14F-4D97-AF65-F5344CB8AC3E}">
        <p14:creationId xmlns:p14="http://schemas.microsoft.com/office/powerpoint/2010/main" val="348316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TCP: Transmission Control Protocol</a:t>
            </a:r>
          </a:p>
          <a:p>
            <a:r>
              <a:rPr lang="en-US" altLang="zh-CN" dirty="0" smtClean="0"/>
              <a:t>UDP: User Datagram Protocol</a:t>
            </a:r>
          </a:p>
          <a:p>
            <a:r>
              <a:rPr lang="en-US" altLang="zh-CN" dirty="0" smtClean="0"/>
              <a:t>ISP: Internet Service Provider</a:t>
            </a:r>
          </a:p>
          <a:p>
            <a:r>
              <a:rPr lang="en-US" altLang="zh-CN" dirty="0" smtClean="0"/>
              <a:t>LAN: Local Area Network</a:t>
            </a:r>
          </a:p>
          <a:p>
            <a:r>
              <a:rPr lang="en-US" altLang="zh-CN" dirty="0" smtClean="0"/>
              <a:t>WAN: Wide Area Network</a:t>
            </a:r>
          </a:p>
          <a:p>
            <a:r>
              <a:rPr lang="en-US" altLang="zh-CN" dirty="0" smtClean="0"/>
              <a:t>FDM: Frequency Division Multiplexing</a:t>
            </a:r>
          </a:p>
          <a:p>
            <a:r>
              <a:rPr lang="en-US" altLang="zh-CN" dirty="0" smtClean="0"/>
              <a:t>TDM: Time Division Multiplexing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a:t>
            </a:fld>
            <a:endParaRPr lang="en-US" altLang="zh-CN"/>
          </a:p>
        </p:txBody>
      </p:sp>
    </p:spTree>
    <p:extLst>
      <p:ext uri="{BB962C8B-B14F-4D97-AF65-F5344CB8AC3E}">
        <p14:creationId xmlns:p14="http://schemas.microsoft.com/office/powerpoint/2010/main" val="4151518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分类</a:t>
            </a:r>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B2337B8-EB5B-4083-9081-33AD9839858F}" type="slidenum">
              <a:rPr lang="zh-CN" altLang="en-US" sz="1300"/>
              <a:pPr/>
              <a:t>64</a:t>
            </a:fld>
            <a:endParaRPr lang="en-US" altLang="zh-CN"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65</a:t>
            </a:fld>
            <a:endParaRPr lang="en-US" altLang="zh-CN"/>
          </a:p>
        </p:txBody>
      </p:sp>
    </p:spTree>
    <p:extLst>
      <p:ext uri="{BB962C8B-B14F-4D97-AF65-F5344CB8AC3E}">
        <p14:creationId xmlns:p14="http://schemas.microsoft.com/office/powerpoint/2010/main" val="1139770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723025C-9348-4504-A8C8-E2EF31E7F367}" type="slidenum">
              <a:rPr lang="zh-CN" altLang="en-US" sz="1300"/>
              <a:pPr/>
              <a:t>66</a:t>
            </a:fld>
            <a:endParaRPr lang="en-US" altLang="zh-CN"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723025C-9348-4504-A8C8-E2EF31E7F367}" type="slidenum">
              <a:rPr lang="zh-CN" altLang="en-US" sz="1300"/>
              <a:pPr/>
              <a:t>67</a:t>
            </a:fld>
            <a:endParaRPr lang="en-US" altLang="zh-CN" sz="1300"/>
          </a:p>
        </p:txBody>
      </p:sp>
    </p:spTree>
    <p:extLst>
      <p:ext uri="{BB962C8B-B14F-4D97-AF65-F5344CB8AC3E}">
        <p14:creationId xmlns:p14="http://schemas.microsoft.com/office/powerpoint/2010/main" val="8099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9F16F56-EA22-41BC-9837-628C3EE58AFD}" type="slidenum">
              <a:rPr lang="zh-CN" altLang="en-US" sz="1300"/>
              <a:pPr/>
              <a:t>68</a:t>
            </a:fld>
            <a:endParaRPr lang="en-US" altLang="zh-CN"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D2D1B67-342C-4D1A-9527-FE0AB8371C4D}" type="slidenum">
              <a:rPr lang="zh-CN" altLang="en-US" sz="1300"/>
              <a:pPr/>
              <a:t>69</a:t>
            </a:fld>
            <a:endParaRPr lang="en-US" altLang="zh-CN"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71</a:t>
            </a:fld>
            <a:endParaRPr lang="en-US" altLang="zh-CN"/>
          </a:p>
        </p:txBody>
      </p:sp>
    </p:spTree>
    <p:extLst>
      <p:ext uri="{BB962C8B-B14F-4D97-AF65-F5344CB8AC3E}">
        <p14:creationId xmlns:p14="http://schemas.microsoft.com/office/powerpoint/2010/main" val="3654982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73</a:t>
            </a:fld>
            <a:endParaRPr lang="en-US" altLang="zh-CN"/>
          </a:p>
        </p:txBody>
      </p:sp>
    </p:spTree>
    <p:extLst>
      <p:ext uri="{BB962C8B-B14F-4D97-AF65-F5344CB8AC3E}">
        <p14:creationId xmlns:p14="http://schemas.microsoft.com/office/powerpoint/2010/main" val="23146586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74</a:t>
            </a:fld>
            <a:endParaRPr lang="en-US" altLang="zh-CN"/>
          </a:p>
        </p:txBody>
      </p:sp>
    </p:spTree>
    <p:extLst>
      <p:ext uri="{BB962C8B-B14F-4D97-AF65-F5344CB8AC3E}">
        <p14:creationId xmlns:p14="http://schemas.microsoft.com/office/powerpoint/2010/main" val="3535847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32709F3-E0FF-43A4-9901-AEFDB56A6C7D}" type="slidenum">
              <a:rPr lang="en-US" altLang="zh-CN" sz="1300">
                <a:latin typeface="Times New Roman" panose="02020603050405020304" pitchFamily="18" charset="0"/>
              </a:rPr>
              <a:pPr/>
              <a:t>76</a:t>
            </a:fld>
            <a:endParaRPr lang="en-US" altLang="zh-CN" sz="13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ＭＳ Ｐゴシック" panose="020B0600070205080204" pitchFamily="34" charset="-128"/>
            </a:endParaRPr>
          </a:p>
        </p:txBody>
      </p:sp>
    </p:spTree>
    <p:extLst>
      <p:ext uri="{BB962C8B-B14F-4D97-AF65-F5344CB8AC3E}">
        <p14:creationId xmlns:p14="http://schemas.microsoft.com/office/powerpoint/2010/main" val="1972334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连通性和共享性，是基本功能</a:t>
            </a:r>
            <a:endParaRPr lang="en-US" altLang="zh-CN" dirty="0" smtClean="0"/>
          </a:p>
          <a:p>
            <a:pPr eaLnBrk="1" hangingPunct="1">
              <a:spcBef>
                <a:spcPct val="20000"/>
              </a:spcBef>
              <a:buClr>
                <a:schemeClr val="folHlink"/>
              </a:buClr>
              <a:buSzPct val="60000"/>
              <a:buFont typeface="Wingdings" panose="05000000000000000000" pitchFamily="2" charset="2"/>
              <a:buChar char="n"/>
            </a:pPr>
            <a:r>
              <a:rPr lang="zh-CN" altLang="en-US" sz="2800" b="1" dirty="0" smtClean="0">
                <a:solidFill>
                  <a:srgbClr val="FF3300"/>
                </a:solidFill>
                <a:latin typeface="Tahoma" panose="020B0604030504040204" pitchFamily="34" charset="0"/>
              </a:rPr>
              <a:t>计算机网络</a:t>
            </a:r>
          </a:p>
          <a:p>
            <a:pPr lvl="1" eaLnBrk="1" hangingPunct="1">
              <a:spcBef>
                <a:spcPct val="20000"/>
              </a:spcBef>
              <a:buClr>
                <a:schemeClr val="hlink"/>
              </a:buClr>
              <a:buSzPct val="55000"/>
              <a:buFont typeface="Wingdings" panose="05000000000000000000" pitchFamily="2" charset="2"/>
              <a:buChar char="n"/>
            </a:pPr>
            <a:r>
              <a:rPr lang="zh-CN" altLang="en-US" b="1" dirty="0" smtClean="0">
                <a:solidFill>
                  <a:srgbClr val="0000FF"/>
                </a:solidFill>
                <a:latin typeface="Tahoma" panose="020B0604030504040204" pitchFamily="34" charset="0"/>
              </a:rPr>
              <a:t>一般地说，将分散的多台计算机、终端和外部设备用通信线路</a:t>
            </a:r>
            <a:r>
              <a:rPr lang="zh-CN" altLang="en-US" b="1" dirty="0" smtClean="0">
                <a:solidFill>
                  <a:srgbClr val="FF0000"/>
                </a:solidFill>
                <a:latin typeface="Tahoma" panose="020B0604030504040204" pitchFamily="34" charset="0"/>
              </a:rPr>
              <a:t>互联</a:t>
            </a:r>
            <a:r>
              <a:rPr lang="zh-CN" altLang="en-US" b="1" dirty="0" smtClean="0">
                <a:solidFill>
                  <a:srgbClr val="0000FF"/>
                </a:solidFill>
                <a:latin typeface="Tahoma" panose="020B0604030504040204" pitchFamily="34" charset="0"/>
              </a:rPr>
              <a:t>起来，彼此间实现互相通信，并且计算机的硬件、软件和数据资源大家都可以共同使用，实现</a:t>
            </a:r>
            <a:r>
              <a:rPr lang="zh-CN" altLang="en-US" b="1" dirty="0" smtClean="0">
                <a:solidFill>
                  <a:srgbClr val="FF0000"/>
                </a:solidFill>
                <a:latin typeface="Tahoma" panose="020B0604030504040204" pitchFamily="34" charset="0"/>
              </a:rPr>
              <a:t>资源共享</a:t>
            </a:r>
            <a:r>
              <a:rPr lang="zh-CN" altLang="en-US" b="1" dirty="0" smtClean="0">
                <a:solidFill>
                  <a:srgbClr val="0000FF"/>
                </a:solidFill>
                <a:latin typeface="Tahoma" panose="020B0604030504040204" pitchFamily="34" charset="0"/>
              </a:rPr>
              <a:t>的整个系统就叫做计算机网络。</a:t>
            </a:r>
          </a:p>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4CE6811-4974-4DC8-AC27-D5607A95BC6A}" type="slidenum">
              <a:rPr lang="zh-CN" altLang="en-US" sz="1300"/>
              <a:pPr/>
              <a:t>8</a:t>
            </a:fld>
            <a:endParaRPr lang="en-US" altLang="zh-CN"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E021D923-5622-4241-A191-DD1B54E846CF}" type="slidenum">
              <a:rPr lang="zh-CN" altLang="en-US" sz="1300" smtClean="0"/>
              <a:pPr/>
              <a:t>77</a:t>
            </a:fld>
            <a:endParaRPr lang="en-US" altLang="zh-CN" sz="130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78</a:t>
            </a:fld>
            <a:endParaRPr lang="en-US" altLang="zh-CN"/>
          </a:p>
        </p:txBody>
      </p:sp>
    </p:spTree>
    <p:extLst>
      <p:ext uri="{BB962C8B-B14F-4D97-AF65-F5344CB8AC3E}">
        <p14:creationId xmlns:p14="http://schemas.microsoft.com/office/powerpoint/2010/main" val="614649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4F57538-58B9-4B6D-AF43-7A8FEF5848AC}"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ＭＳ Ｐゴシック" panose="020B0600070205080204" pitchFamily="34" charset="-128"/>
            </a:endParaRPr>
          </a:p>
        </p:txBody>
      </p:sp>
    </p:spTree>
    <p:extLst>
      <p:ext uri="{BB962C8B-B14F-4D97-AF65-F5344CB8AC3E}">
        <p14:creationId xmlns:p14="http://schemas.microsoft.com/office/powerpoint/2010/main" val="25735669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80</a:t>
            </a:fld>
            <a:endParaRPr lang="en-US" altLang="zh-CN"/>
          </a:p>
        </p:txBody>
      </p:sp>
    </p:spTree>
    <p:extLst>
      <p:ext uri="{BB962C8B-B14F-4D97-AF65-F5344CB8AC3E}">
        <p14:creationId xmlns:p14="http://schemas.microsoft.com/office/powerpoint/2010/main" val="27899462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81</a:t>
            </a:fld>
            <a:endParaRPr lang="en-US" altLang="zh-CN"/>
          </a:p>
        </p:txBody>
      </p:sp>
    </p:spTree>
    <p:extLst>
      <p:ext uri="{BB962C8B-B14F-4D97-AF65-F5344CB8AC3E}">
        <p14:creationId xmlns:p14="http://schemas.microsoft.com/office/powerpoint/2010/main" val="2227373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91</a:t>
            </a:fld>
            <a:endParaRPr lang="en-US" altLang="zh-CN"/>
          </a:p>
        </p:txBody>
      </p:sp>
    </p:spTree>
    <p:extLst>
      <p:ext uri="{BB962C8B-B14F-4D97-AF65-F5344CB8AC3E}">
        <p14:creationId xmlns:p14="http://schemas.microsoft.com/office/powerpoint/2010/main" val="33326923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92</a:t>
            </a:fld>
            <a:endParaRPr lang="en-US" altLang="zh-CN"/>
          </a:p>
        </p:txBody>
      </p:sp>
    </p:spTree>
    <p:extLst>
      <p:ext uri="{BB962C8B-B14F-4D97-AF65-F5344CB8AC3E}">
        <p14:creationId xmlns:p14="http://schemas.microsoft.com/office/powerpoint/2010/main" val="16951593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81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6FE294B-C37E-4CFE-9D2E-1625BF759455}" type="slidenum">
              <a:rPr lang="zh-CN" altLang="en-US" sz="1300"/>
              <a:pPr/>
              <a:t>93</a:t>
            </a:fld>
            <a:endParaRPr lang="en-US" altLang="zh-CN" sz="13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D6E48D5-81BD-473E-85CA-6465FD9222A8}" type="slidenum">
              <a:rPr lang="zh-CN" altLang="en-US" sz="1300"/>
              <a:pPr/>
              <a:t>95</a:t>
            </a:fld>
            <a:endParaRPr lang="en-US" altLang="zh-CN" sz="13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96</a:t>
            </a:fld>
            <a:endParaRPr lang="en-US" altLang="zh-CN"/>
          </a:p>
        </p:txBody>
      </p:sp>
    </p:spTree>
    <p:extLst>
      <p:ext uri="{BB962C8B-B14F-4D97-AF65-F5344CB8AC3E}">
        <p14:creationId xmlns:p14="http://schemas.microsoft.com/office/powerpoint/2010/main" val="388050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Autonomous</a:t>
            </a:r>
            <a:r>
              <a:rPr lang="en-US" altLang="zh-CN" baseline="0" dirty="0" smtClean="0"/>
              <a:t> computer is composed of software and hardware, can independently implement various functions.</a:t>
            </a:r>
          </a:p>
          <a:p>
            <a:r>
              <a:rPr lang="en-US" altLang="zh-CN" baseline="0" dirty="0" smtClean="0"/>
              <a:t>Interconnected with communication models and interfaces.</a:t>
            </a:r>
          </a:p>
          <a:p>
            <a:r>
              <a:rPr lang="en-US" altLang="zh-CN" baseline="0" dirty="0" smtClean="0"/>
              <a:t>Computer networks connected together to compose larger networks.</a:t>
            </a:r>
          </a:p>
          <a:p>
            <a:r>
              <a:rPr lang="en-US" altLang="zh-CN" baseline="0" dirty="0" smtClean="0"/>
              <a:t>Internet : the most well-known example of a network of networks.</a:t>
            </a:r>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a:t>
            </a:fld>
            <a:endParaRPr lang="en-US" altLang="zh-CN"/>
          </a:p>
        </p:txBody>
      </p:sp>
    </p:spTree>
    <p:extLst>
      <p:ext uri="{BB962C8B-B14F-4D97-AF65-F5344CB8AC3E}">
        <p14:creationId xmlns:p14="http://schemas.microsoft.com/office/powerpoint/2010/main" val="16071812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97</a:t>
            </a:fld>
            <a:endParaRPr lang="en-US" altLang="zh-CN"/>
          </a:p>
        </p:txBody>
      </p:sp>
    </p:spTree>
    <p:extLst>
      <p:ext uri="{BB962C8B-B14F-4D97-AF65-F5344CB8AC3E}">
        <p14:creationId xmlns:p14="http://schemas.microsoft.com/office/powerpoint/2010/main" val="33647649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B8EF702-0A63-4FB0-A36D-DB6530C21C47}" type="slidenum">
              <a:rPr lang="zh-CN" altLang="en-US" sz="1300"/>
              <a:pPr/>
              <a:t>99</a:t>
            </a:fld>
            <a:endParaRPr lang="en-US" altLang="zh-CN"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幻灯片图像占位符 1"/>
          <p:cNvSpPr>
            <a:spLocks noGrp="1" noRot="1" noChangeAspect="1" noTextEdit="1"/>
          </p:cNvSpPr>
          <p:nvPr>
            <p:ph type="sldImg"/>
          </p:nvPr>
        </p:nvSpPr>
        <p:spPr>
          <a:ln/>
        </p:spPr>
      </p:sp>
      <p:sp>
        <p:nvSpPr>
          <p:cNvPr id="273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73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DDE1B6A-1BD2-4DC2-8DC9-E9CFB4276C57}" type="slidenum">
              <a:rPr lang="zh-CN" altLang="en-US" sz="1300" smtClean="0"/>
              <a:pPr/>
              <a:t>102</a:t>
            </a:fld>
            <a:endParaRPr lang="en-US" altLang="zh-CN" sz="130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F4CB737-9C8A-44A9-850E-545F8B7CF10C}" type="slidenum">
              <a:rPr lang="zh-CN" altLang="en-US" sz="1300"/>
              <a:pPr/>
              <a:t>103</a:t>
            </a:fld>
            <a:endParaRPr lang="en-US" altLang="zh-CN" sz="13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p:cNvSpPr>
            <a:spLocks noGrp="1" noRot="1" noChangeAspect="1" noTextEdit="1"/>
          </p:cNvSpPr>
          <p:nvPr>
            <p:ph type="sldImg"/>
          </p:nvPr>
        </p:nvSpPr>
        <p:spPr>
          <a:ln/>
        </p:spPr>
      </p:sp>
      <p:sp>
        <p:nvSpPr>
          <p:cNvPr id="275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75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44F0AB4-3CD0-47D4-8A29-77A0A08A1486}" type="slidenum">
              <a:rPr lang="zh-CN" altLang="en-US" sz="1300" smtClean="0"/>
              <a:pPr/>
              <a:t>104</a:t>
            </a:fld>
            <a:endParaRPr lang="en-US" altLang="zh-CN" sz="130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a:ln/>
        </p:spPr>
      </p:sp>
      <p:sp>
        <p:nvSpPr>
          <p:cNvPr id="276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76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8DAF65D1-D53C-4BFC-9BC7-9BE5F9FDB30F}" type="slidenum">
              <a:rPr lang="zh-CN" altLang="en-US" sz="1300" smtClean="0"/>
              <a:pPr/>
              <a:t>105</a:t>
            </a:fld>
            <a:endParaRPr lang="en-US" altLang="zh-CN" sz="130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幻灯片图像占位符 1"/>
          <p:cNvSpPr>
            <a:spLocks noGrp="1" noRot="1" noChangeAspect="1" noTextEdit="1"/>
          </p:cNvSpPr>
          <p:nvPr>
            <p:ph type="sldImg"/>
          </p:nvPr>
        </p:nvSpPr>
        <p:spPr>
          <a:ln/>
        </p:spPr>
      </p:sp>
      <p:sp>
        <p:nvSpPr>
          <p:cNvPr id="277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77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B1DFC248-C310-44CD-B6CE-4161AFBF7E41}" type="slidenum">
              <a:rPr lang="zh-CN" altLang="en-US" sz="1300" smtClean="0"/>
              <a:pPr/>
              <a:t>106</a:t>
            </a:fld>
            <a:endParaRPr lang="en-US" altLang="zh-CN" sz="130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a:ln/>
        </p:spPr>
      </p:sp>
      <p:sp>
        <p:nvSpPr>
          <p:cNvPr id="278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78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05B8746F-C4F0-47A3-987B-DC7206C54255}" type="slidenum">
              <a:rPr lang="zh-CN" altLang="en-US" sz="1300" smtClean="0"/>
              <a:pPr/>
              <a:t>107</a:t>
            </a:fld>
            <a:endParaRPr lang="en-US" altLang="zh-CN" sz="130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108</a:t>
            </a:fld>
            <a:endParaRPr lang="en-US" altLang="zh-CN"/>
          </a:p>
        </p:txBody>
      </p:sp>
    </p:spTree>
    <p:extLst>
      <p:ext uri="{BB962C8B-B14F-4D97-AF65-F5344CB8AC3E}">
        <p14:creationId xmlns:p14="http://schemas.microsoft.com/office/powerpoint/2010/main" val="2536658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109</a:t>
            </a:fld>
            <a:endParaRPr lang="en-US" altLang="zh-CN"/>
          </a:p>
        </p:txBody>
      </p:sp>
    </p:spTree>
    <p:extLst>
      <p:ext uri="{BB962C8B-B14F-4D97-AF65-F5344CB8AC3E}">
        <p14:creationId xmlns:p14="http://schemas.microsoft.com/office/powerpoint/2010/main" val="199334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10</a:t>
            </a:fld>
            <a:endParaRPr lang="en-US" altLang="zh-CN"/>
          </a:p>
        </p:txBody>
      </p:sp>
    </p:spTree>
    <p:extLst>
      <p:ext uri="{BB962C8B-B14F-4D97-AF65-F5344CB8AC3E}">
        <p14:creationId xmlns:p14="http://schemas.microsoft.com/office/powerpoint/2010/main" val="30039005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022D040-C228-4782-B983-FDDC3270BF74}" type="slidenum">
              <a:rPr lang="zh-CN" altLang="en-US" sz="1300"/>
              <a:pPr/>
              <a:t>111</a:t>
            </a:fld>
            <a:endParaRPr lang="en-US" altLang="zh-CN" sz="13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112</a:t>
            </a:fld>
            <a:endParaRPr lang="en-US" altLang="zh-CN"/>
          </a:p>
        </p:txBody>
      </p:sp>
    </p:spTree>
    <p:extLst>
      <p:ext uri="{BB962C8B-B14F-4D97-AF65-F5344CB8AC3E}">
        <p14:creationId xmlns:p14="http://schemas.microsoft.com/office/powerpoint/2010/main" val="2467984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113</a:t>
            </a:fld>
            <a:endParaRPr lang="en-US" altLang="zh-CN"/>
          </a:p>
        </p:txBody>
      </p:sp>
    </p:spTree>
    <p:extLst>
      <p:ext uri="{BB962C8B-B14F-4D97-AF65-F5344CB8AC3E}">
        <p14:creationId xmlns:p14="http://schemas.microsoft.com/office/powerpoint/2010/main" val="28438728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114</a:t>
            </a:fld>
            <a:endParaRPr lang="en-US" altLang="zh-CN"/>
          </a:p>
        </p:txBody>
      </p:sp>
    </p:spTree>
    <p:extLst>
      <p:ext uri="{BB962C8B-B14F-4D97-AF65-F5344CB8AC3E}">
        <p14:creationId xmlns:p14="http://schemas.microsoft.com/office/powerpoint/2010/main" val="1630596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115</a:t>
            </a:fld>
            <a:endParaRPr lang="en-US" altLang="zh-CN"/>
          </a:p>
        </p:txBody>
      </p:sp>
    </p:spTree>
    <p:extLst>
      <p:ext uri="{BB962C8B-B14F-4D97-AF65-F5344CB8AC3E}">
        <p14:creationId xmlns:p14="http://schemas.microsoft.com/office/powerpoint/2010/main" val="38999816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116</a:t>
            </a:fld>
            <a:endParaRPr lang="en-US" altLang="zh-CN"/>
          </a:p>
        </p:txBody>
      </p:sp>
    </p:spTree>
    <p:extLst>
      <p:ext uri="{BB962C8B-B14F-4D97-AF65-F5344CB8AC3E}">
        <p14:creationId xmlns:p14="http://schemas.microsoft.com/office/powerpoint/2010/main" val="34838572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77C0000-AC5B-45AF-BFBB-92EE4D520827}" type="slidenum">
              <a:rPr lang="zh-CN" altLang="en-US" sz="1300"/>
              <a:pPr/>
              <a:t>117</a:t>
            </a:fld>
            <a:endParaRPr lang="en-US" altLang="zh-CN" sz="13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118</a:t>
            </a:fld>
            <a:endParaRPr lang="en-US" altLang="zh-CN"/>
          </a:p>
        </p:txBody>
      </p:sp>
    </p:spTree>
    <p:extLst>
      <p:ext uri="{BB962C8B-B14F-4D97-AF65-F5344CB8AC3E}">
        <p14:creationId xmlns:p14="http://schemas.microsoft.com/office/powerpoint/2010/main" val="34810203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33C8CB2-789A-4D17-B9C7-CFE2C5FFD3DF}" type="slidenum">
              <a:rPr lang="zh-CN" altLang="en-US" sz="1300"/>
              <a:pPr/>
              <a:t>119</a:t>
            </a:fld>
            <a:endParaRPr lang="en-US" altLang="zh-CN" sz="13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120</a:t>
            </a:fld>
            <a:endParaRPr lang="en-US" altLang="zh-CN"/>
          </a:p>
        </p:txBody>
      </p:sp>
    </p:spTree>
    <p:extLst>
      <p:ext uri="{BB962C8B-B14F-4D97-AF65-F5344CB8AC3E}">
        <p14:creationId xmlns:p14="http://schemas.microsoft.com/office/powerpoint/2010/main" val="4079565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Tx/>
              <a:buAutoNum type="arabicPeriod"/>
              <a:defRPr/>
            </a:pPr>
            <a:endParaRPr lang="en-US" altLang="zh-CN" dirty="0" smtClean="0"/>
          </a:p>
        </p:txBody>
      </p:sp>
      <p:sp>
        <p:nvSpPr>
          <p:cNvPr id="4" name="灯片编号占位符 3"/>
          <p:cNvSpPr>
            <a:spLocks noGrp="1"/>
          </p:cNvSpPr>
          <p:nvPr>
            <p:ph type="sldNum" sz="quarter" idx="10"/>
          </p:nvPr>
        </p:nvSpPr>
        <p:spPr/>
        <p:txBody>
          <a:bodyPr/>
          <a:lstStyle/>
          <a:p>
            <a:fld id="{7B83D7ED-ADFB-44C4-8356-18BF76B5B0DC}" type="slidenum">
              <a:rPr lang="zh-CN" altLang="en-US" smtClean="0"/>
              <a:pPr/>
              <a:t>11</a:t>
            </a:fld>
            <a:endParaRPr lang="en-US" altLang="zh-CN"/>
          </a:p>
        </p:txBody>
      </p:sp>
    </p:spTree>
    <p:extLst>
      <p:ext uri="{BB962C8B-B14F-4D97-AF65-F5344CB8AC3E}">
        <p14:creationId xmlns:p14="http://schemas.microsoft.com/office/powerpoint/2010/main" val="18600600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幻灯片图像占位符 1"/>
          <p:cNvSpPr>
            <a:spLocks noGrp="1" noRot="1" noChangeAspect="1" noTextEdit="1"/>
          </p:cNvSpPr>
          <p:nvPr>
            <p:ph type="sldImg"/>
          </p:nvPr>
        </p:nvSpPr>
        <p:spPr>
          <a:ln/>
        </p:spPr>
      </p:sp>
      <p:sp>
        <p:nvSpPr>
          <p:cNvPr id="292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92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98386B95-160D-4B71-8D10-468FFE3C6266}" type="slidenum">
              <a:rPr lang="zh-CN" altLang="en-US" sz="1300" smtClean="0"/>
              <a:pPr/>
              <a:t>121</a:t>
            </a:fld>
            <a:endParaRPr lang="en-US" altLang="zh-CN" sz="1300"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1"/>
          <p:cNvSpPr>
            <a:spLocks noGrp="1" noRot="1" noChangeAspect="1" noTextEdit="1"/>
          </p:cNvSpPr>
          <p:nvPr>
            <p:ph type="sldImg"/>
          </p:nvPr>
        </p:nvSpPr>
        <p:spPr>
          <a:ln/>
        </p:spPr>
      </p:sp>
      <p:sp>
        <p:nvSpPr>
          <p:cNvPr id="293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语法：数据与控制信息的结构或格式；</a:t>
            </a:r>
            <a:endParaRPr lang="en-US" altLang="zh-CN" dirty="0" smtClean="0"/>
          </a:p>
          <a:p>
            <a:r>
              <a:rPr lang="zh-CN" altLang="en-US" dirty="0" smtClean="0"/>
              <a:t>语义：需要发出何种控制信息，完成动作及作出响应。</a:t>
            </a:r>
            <a:endParaRPr lang="en-US" altLang="zh-CN" dirty="0" smtClean="0"/>
          </a:p>
          <a:p>
            <a:r>
              <a:rPr lang="zh-CN" altLang="en-US" dirty="0" smtClean="0"/>
              <a:t>同步：事件实现顺序的详细说明。</a:t>
            </a:r>
            <a:endParaRPr lang="en-US" altLang="zh-CN" dirty="0" smtClean="0"/>
          </a:p>
          <a:p>
            <a:endParaRPr lang="zh-CN" altLang="en-US" dirty="0" smtClean="0"/>
          </a:p>
        </p:txBody>
      </p:sp>
      <p:sp>
        <p:nvSpPr>
          <p:cNvPr id="293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F8902839-E00B-468E-B950-5F3AC644DB22}" type="slidenum">
              <a:rPr lang="zh-CN" altLang="en-US" sz="1300" smtClean="0"/>
              <a:pPr/>
              <a:t>122</a:t>
            </a:fld>
            <a:endParaRPr lang="en-US" altLang="zh-CN" sz="130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1"/>
          <p:cNvSpPr>
            <a:spLocks noGrp="1" noRot="1" noChangeAspect="1" noTextEdit="1"/>
          </p:cNvSpPr>
          <p:nvPr>
            <p:ph type="sldImg"/>
          </p:nvPr>
        </p:nvSpPr>
        <p:spPr>
          <a:ln/>
        </p:spPr>
      </p:sp>
      <p:sp>
        <p:nvSpPr>
          <p:cNvPr id="26726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zh-CN" dirty="0" smtClean="0"/>
          </a:p>
        </p:txBody>
      </p:sp>
      <p:sp>
        <p:nvSpPr>
          <p:cNvPr id="294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62691632-F6F8-4B2B-96F3-2C65D24D51F6}" type="slidenum">
              <a:rPr lang="zh-CN" altLang="en-US" sz="1300" smtClean="0"/>
              <a:pPr/>
              <a:t>123</a:t>
            </a:fld>
            <a:endParaRPr lang="en-US" altLang="zh-CN" sz="130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幻灯片图像占位符 1"/>
          <p:cNvSpPr>
            <a:spLocks noGrp="1" noRot="1" noChangeAspect="1" noTextEdit="1"/>
          </p:cNvSpPr>
          <p:nvPr>
            <p:ph type="sldImg"/>
          </p:nvPr>
        </p:nvSpPr>
        <p:spPr>
          <a:ln/>
        </p:spPr>
      </p:sp>
      <p:sp>
        <p:nvSpPr>
          <p:cNvPr id="295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95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DB0A402B-461E-4EF2-AD74-05ACDA5076D9}" type="slidenum">
              <a:rPr lang="zh-CN" altLang="en-US" sz="1300" smtClean="0"/>
              <a:pPr/>
              <a:t>124</a:t>
            </a:fld>
            <a:endParaRPr lang="en-US" altLang="zh-CN" sz="1300"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1"/>
          <p:cNvSpPr>
            <a:spLocks noGrp="1" noRot="1" noChangeAspect="1" noTextEdit="1"/>
          </p:cNvSpPr>
          <p:nvPr>
            <p:ph type="sldImg"/>
          </p:nvPr>
        </p:nvSpPr>
        <p:spPr>
          <a:ln/>
        </p:spPr>
      </p:sp>
      <p:sp>
        <p:nvSpPr>
          <p:cNvPr id="296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96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A6982F1A-B9DB-43F2-9BB5-432A2D08CF5C}" type="slidenum">
              <a:rPr lang="zh-CN" altLang="en-US" sz="1300" smtClean="0"/>
              <a:pPr/>
              <a:t>125</a:t>
            </a:fld>
            <a:endParaRPr lang="en-US" altLang="zh-CN" sz="1300"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幻灯片图像占位符 1"/>
          <p:cNvSpPr>
            <a:spLocks noGrp="1" noRot="1" noChangeAspect="1" noTextEdit="1"/>
          </p:cNvSpPr>
          <p:nvPr>
            <p:ph type="sldImg"/>
          </p:nvPr>
        </p:nvSpPr>
        <p:spPr>
          <a:ln/>
        </p:spPr>
      </p:sp>
      <p:sp>
        <p:nvSpPr>
          <p:cNvPr id="297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97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8BC8F26-07F4-4238-95E9-E704EBC00B18}" type="slidenum">
              <a:rPr lang="zh-CN" altLang="en-US" sz="1300" smtClean="0"/>
              <a:pPr/>
              <a:t>126</a:t>
            </a:fld>
            <a:endParaRPr lang="en-US" altLang="zh-CN" sz="1300"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幻灯片图像占位符 1"/>
          <p:cNvSpPr>
            <a:spLocks noGrp="1" noRot="1" noChangeAspect="1" noTextEdit="1"/>
          </p:cNvSpPr>
          <p:nvPr>
            <p:ph type="sldImg"/>
          </p:nvPr>
        </p:nvSpPr>
        <p:spPr>
          <a:ln/>
        </p:spPr>
      </p:sp>
      <p:sp>
        <p:nvSpPr>
          <p:cNvPr id="299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299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677F0EAF-F6EA-4F40-850F-305B8561AE5D}" type="slidenum">
              <a:rPr lang="zh-CN" altLang="en-US" sz="1300" smtClean="0"/>
              <a:pPr/>
              <a:t>127</a:t>
            </a:fld>
            <a:endParaRPr lang="en-US" altLang="zh-CN" sz="1300"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8113D802-1B15-40C6-BEFE-2D1CB5AB1A00}" type="slidenum">
              <a:rPr lang="zh-CN" altLang="en-US" sz="1300" smtClean="0"/>
              <a:pPr/>
              <a:t>128</a:t>
            </a:fld>
            <a:endParaRPr lang="en-US" altLang="zh-CN" sz="1300" smtClean="0"/>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xfrm>
            <a:off x="731194" y="4561576"/>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19C61557-8C16-4C80-A322-2C8724805967}" type="slidenum">
              <a:rPr lang="zh-CN" altLang="en-US" sz="1300" smtClean="0"/>
              <a:pPr/>
              <a:t>129</a:t>
            </a:fld>
            <a:endParaRPr lang="en-US" altLang="zh-CN" sz="1300" smtClean="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xfrm>
            <a:off x="731194" y="4561576"/>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ea typeface="宋体" charset="-122"/>
              </a:defRPr>
            </a:lvl1pPr>
            <a:lvl2pPr marL="742950" indent="-285750" defTabSz="966788">
              <a:defRPr sz="2400">
                <a:solidFill>
                  <a:schemeClr val="tx1"/>
                </a:solidFill>
                <a:latin typeface="Times New Roman" pitchFamily="18" charset="0"/>
                <a:ea typeface="宋体" charset="-122"/>
              </a:defRPr>
            </a:lvl2pPr>
            <a:lvl3pPr marL="1143000" indent="-228600" defTabSz="966788">
              <a:defRPr sz="2400">
                <a:solidFill>
                  <a:schemeClr val="tx1"/>
                </a:solidFill>
                <a:latin typeface="Times New Roman" pitchFamily="18" charset="0"/>
                <a:ea typeface="宋体" charset="-122"/>
              </a:defRPr>
            </a:lvl3pPr>
            <a:lvl4pPr marL="1600200" indent="-228600" defTabSz="966788">
              <a:defRPr sz="2400">
                <a:solidFill>
                  <a:schemeClr val="tx1"/>
                </a:solidFill>
                <a:latin typeface="Times New Roman" pitchFamily="18" charset="0"/>
                <a:ea typeface="宋体" charset="-122"/>
              </a:defRPr>
            </a:lvl4pPr>
            <a:lvl5pPr marL="2057400" indent="-228600" defTabSz="966788">
              <a:defRPr sz="2400">
                <a:solidFill>
                  <a:schemeClr val="tx1"/>
                </a:solidFill>
                <a:latin typeface="Times New Roman" pitchFamily="18" charset="0"/>
                <a:ea typeface="宋体" charset="-122"/>
              </a:defRPr>
            </a:lvl5pPr>
            <a:lvl6pPr marL="2514600" indent="-228600" defTabSz="966788" eaLnBrk="0" fontAlgn="base" hangingPunct="0">
              <a:spcBef>
                <a:spcPct val="0"/>
              </a:spcBef>
              <a:spcAft>
                <a:spcPct val="0"/>
              </a:spcAft>
              <a:defRPr sz="2400">
                <a:solidFill>
                  <a:schemeClr val="tx1"/>
                </a:solidFill>
                <a:latin typeface="Times New Roman" pitchFamily="18" charset="0"/>
                <a:ea typeface="宋体" charset="-122"/>
              </a:defRPr>
            </a:lvl6pPr>
            <a:lvl7pPr marL="2971800" indent="-228600" defTabSz="966788" eaLnBrk="0" fontAlgn="base" hangingPunct="0">
              <a:spcBef>
                <a:spcPct val="0"/>
              </a:spcBef>
              <a:spcAft>
                <a:spcPct val="0"/>
              </a:spcAft>
              <a:defRPr sz="2400">
                <a:solidFill>
                  <a:schemeClr val="tx1"/>
                </a:solidFill>
                <a:latin typeface="Times New Roman" pitchFamily="18" charset="0"/>
                <a:ea typeface="宋体" charset="-122"/>
              </a:defRPr>
            </a:lvl7pPr>
            <a:lvl8pPr marL="3429000" indent="-228600" defTabSz="966788" eaLnBrk="0" fontAlgn="base" hangingPunct="0">
              <a:spcBef>
                <a:spcPct val="0"/>
              </a:spcBef>
              <a:spcAft>
                <a:spcPct val="0"/>
              </a:spcAft>
              <a:defRPr sz="2400">
                <a:solidFill>
                  <a:schemeClr val="tx1"/>
                </a:solidFill>
                <a:latin typeface="Times New Roman" pitchFamily="18" charset="0"/>
                <a:ea typeface="宋体" charset="-122"/>
              </a:defRPr>
            </a:lvl8pPr>
            <a:lvl9pPr marL="3886200" indent="-228600" defTabSz="966788" eaLnBrk="0" fontAlgn="base" hangingPunct="0">
              <a:spcBef>
                <a:spcPct val="0"/>
              </a:spcBef>
              <a:spcAft>
                <a:spcPct val="0"/>
              </a:spcAft>
              <a:defRPr sz="2400">
                <a:solidFill>
                  <a:schemeClr val="tx1"/>
                </a:solidFill>
                <a:latin typeface="Times New Roman" pitchFamily="18" charset="0"/>
                <a:ea typeface="宋体" charset="-122"/>
              </a:defRPr>
            </a:lvl9pPr>
          </a:lstStyle>
          <a:p>
            <a:fld id="{4742F00D-6212-4850-ADBF-B28F0E05A899}" type="slidenum">
              <a:rPr lang="zh-CN" altLang="en-US" sz="1300" smtClean="0"/>
              <a:pPr/>
              <a:t>130</a:t>
            </a:fld>
            <a:endParaRPr lang="en-US" altLang="zh-CN" sz="1300" smtClean="0"/>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xfrm>
            <a:off x="731194" y="4561576"/>
            <a:ext cx="5852814" cy="43188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742696BD-759E-43FA-9DEC-5B40F173E5CB}" type="slidenum">
              <a:rPr lang="zh-CN" altLang="en-US"/>
              <a:pPr/>
              <a:t>‹#›</a:t>
            </a:fld>
            <a:endParaRPr lang="en-US" altLang="zh-CN"/>
          </a:p>
        </p:txBody>
      </p:sp>
    </p:spTree>
    <p:extLst>
      <p:ext uri="{BB962C8B-B14F-4D97-AF65-F5344CB8AC3E}">
        <p14:creationId xmlns:p14="http://schemas.microsoft.com/office/powerpoint/2010/main" val="1578583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C80D9766-7401-4E1A-AAD4-47924A09C7E8}" type="slidenum">
              <a:rPr lang="zh-CN" altLang="en-US"/>
              <a:pPr/>
              <a:t>‹#›</a:t>
            </a:fld>
            <a:endParaRPr lang="en-US" altLang="zh-CN"/>
          </a:p>
        </p:txBody>
      </p:sp>
    </p:spTree>
    <p:extLst>
      <p:ext uri="{BB962C8B-B14F-4D97-AF65-F5344CB8AC3E}">
        <p14:creationId xmlns:p14="http://schemas.microsoft.com/office/powerpoint/2010/main" val="3810046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56DB1EEA-E632-45F8-B08F-F89A016480F5}" type="slidenum">
              <a:rPr lang="zh-CN" altLang="en-US"/>
              <a:pPr/>
              <a:t>‹#›</a:t>
            </a:fld>
            <a:endParaRPr lang="en-US" altLang="zh-CN"/>
          </a:p>
        </p:txBody>
      </p:sp>
    </p:spTree>
    <p:extLst>
      <p:ext uri="{BB962C8B-B14F-4D97-AF65-F5344CB8AC3E}">
        <p14:creationId xmlns:p14="http://schemas.microsoft.com/office/powerpoint/2010/main" val="4040033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A4499D8B-762D-4DB5-8AFD-888FD2E66A86}" type="slidenum">
              <a:rPr lang="zh-CN" altLang="en-US"/>
              <a:pPr/>
              <a:t>‹#›</a:t>
            </a:fld>
            <a:endParaRPr lang="en-US" altLang="zh-CN"/>
          </a:p>
        </p:txBody>
      </p:sp>
    </p:spTree>
    <p:extLst>
      <p:ext uri="{BB962C8B-B14F-4D97-AF65-F5344CB8AC3E}">
        <p14:creationId xmlns:p14="http://schemas.microsoft.com/office/powerpoint/2010/main" val="11692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5F1CAB9D-2163-45B0-8D3A-3698428F5D93}" type="slidenum">
              <a:rPr lang="zh-CN" altLang="en-US"/>
              <a:pPr/>
              <a:t>‹#›</a:t>
            </a:fld>
            <a:endParaRPr lang="en-US" altLang="zh-CN"/>
          </a:p>
        </p:txBody>
      </p:sp>
    </p:spTree>
    <p:extLst>
      <p:ext uri="{BB962C8B-B14F-4D97-AF65-F5344CB8AC3E}">
        <p14:creationId xmlns:p14="http://schemas.microsoft.com/office/powerpoint/2010/main" val="325668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sldNum" sz="quarter" idx="11"/>
          </p:nvPr>
        </p:nvSpPr>
        <p:spPr>
          <a:ln/>
        </p:spPr>
        <p:txBody>
          <a:bodyPr/>
          <a:lstStyle>
            <a:lvl1pPr>
              <a:defRPr/>
            </a:lvl1pPr>
          </a:lstStyle>
          <a:p>
            <a:fld id="{212A8640-F133-489C-9D17-F6A279665B1B}" type="slidenum">
              <a:rPr lang="zh-CN" altLang="en-US"/>
              <a:pPr/>
              <a:t>‹#›</a:t>
            </a:fld>
            <a:endParaRPr lang="en-US" altLang="zh-CN"/>
          </a:p>
        </p:txBody>
      </p:sp>
    </p:spTree>
    <p:extLst>
      <p:ext uri="{BB962C8B-B14F-4D97-AF65-F5344CB8AC3E}">
        <p14:creationId xmlns:p14="http://schemas.microsoft.com/office/powerpoint/2010/main" val="1206137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FC2268CF-8E7F-445F-B145-E46D82F80A28}" type="slidenum">
              <a:rPr lang="zh-CN" altLang="en-US"/>
              <a:pPr/>
              <a:t>‹#›</a:t>
            </a:fld>
            <a:endParaRPr lang="en-US" altLang="zh-CN"/>
          </a:p>
        </p:txBody>
      </p:sp>
    </p:spTree>
    <p:extLst>
      <p:ext uri="{BB962C8B-B14F-4D97-AF65-F5344CB8AC3E}">
        <p14:creationId xmlns:p14="http://schemas.microsoft.com/office/powerpoint/2010/main" val="2835041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1"/>
          <p:cNvSpPr>
            <a:spLocks noGrp="1" noChangeArrowheads="1"/>
          </p:cNvSpPr>
          <p:nvPr>
            <p:ph type="sldNum" sz="quarter" idx="11"/>
          </p:nvPr>
        </p:nvSpPr>
        <p:spPr>
          <a:ln/>
        </p:spPr>
        <p:txBody>
          <a:bodyPr/>
          <a:lstStyle>
            <a:lvl1pPr>
              <a:defRPr/>
            </a:lvl1pPr>
          </a:lstStyle>
          <a:p>
            <a:fld id="{D6980A52-5CEC-4D1D-86DE-926B2B23296C}" type="slidenum">
              <a:rPr lang="zh-CN" altLang="en-US"/>
              <a:pPr/>
              <a:t>‹#›</a:t>
            </a:fld>
            <a:endParaRPr lang="en-US" altLang="zh-CN"/>
          </a:p>
        </p:txBody>
      </p:sp>
    </p:spTree>
    <p:extLst>
      <p:ext uri="{BB962C8B-B14F-4D97-AF65-F5344CB8AC3E}">
        <p14:creationId xmlns:p14="http://schemas.microsoft.com/office/powerpoint/2010/main" val="177254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1"/>
          <p:cNvSpPr>
            <a:spLocks noGrp="1" noChangeArrowheads="1"/>
          </p:cNvSpPr>
          <p:nvPr>
            <p:ph type="sldNum" sz="quarter" idx="11"/>
          </p:nvPr>
        </p:nvSpPr>
        <p:spPr>
          <a:ln/>
        </p:spPr>
        <p:txBody>
          <a:bodyPr/>
          <a:lstStyle>
            <a:lvl1pPr>
              <a:defRPr/>
            </a:lvl1pPr>
          </a:lstStyle>
          <a:p>
            <a:fld id="{860B102C-561E-4C43-8BE6-A37E038AC9BB}" type="slidenum">
              <a:rPr lang="zh-CN" altLang="en-US"/>
              <a:pPr/>
              <a:t>‹#›</a:t>
            </a:fld>
            <a:endParaRPr lang="en-US" altLang="zh-CN"/>
          </a:p>
        </p:txBody>
      </p:sp>
    </p:spTree>
    <p:extLst>
      <p:ext uri="{BB962C8B-B14F-4D97-AF65-F5344CB8AC3E}">
        <p14:creationId xmlns:p14="http://schemas.microsoft.com/office/powerpoint/2010/main" val="222807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1"/>
          <p:cNvSpPr>
            <a:spLocks noGrp="1" noChangeArrowheads="1"/>
          </p:cNvSpPr>
          <p:nvPr>
            <p:ph type="sldNum" sz="quarter" idx="11"/>
          </p:nvPr>
        </p:nvSpPr>
        <p:spPr>
          <a:ln/>
        </p:spPr>
        <p:txBody>
          <a:bodyPr/>
          <a:lstStyle>
            <a:lvl1pPr>
              <a:defRPr/>
            </a:lvl1pPr>
          </a:lstStyle>
          <a:p>
            <a:fld id="{545E969E-C05A-482C-947B-F21893388AF3}" type="slidenum">
              <a:rPr lang="zh-CN" altLang="en-US"/>
              <a:pPr/>
              <a:t>‹#›</a:t>
            </a:fld>
            <a:endParaRPr lang="en-US" altLang="zh-CN"/>
          </a:p>
        </p:txBody>
      </p:sp>
    </p:spTree>
    <p:extLst>
      <p:ext uri="{BB962C8B-B14F-4D97-AF65-F5344CB8AC3E}">
        <p14:creationId xmlns:p14="http://schemas.microsoft.com/office/powerpoint/2010/main" val="251953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161A8E68-B806-4930-A5CA-0CE7AFB3BB95}" type="slidenum">
              <a:rPr lang="zh-CN" altLang="en-US"/>
              <a:pPr/>
              <a:t>‹#›</a:t>
            </a:fld>
            <a:endParaRPr lang="en-US" altLang="zh-CN"/>
          </a:p>
        </p:txBody>
      </p:sp>
    </p:spTree>
    <p:extLst>
      <p:ext uri="{BB962C8B-B14F-4D97-AF65-F5344CB8AC3E}">
        <p14:creationId xmlns:p14="http://schemas.microsoft.com/office/powerpoint/2010/main" val="376318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1"/>
          </p:nvPr>
        </p:nvSpPr>
        <p:spPr>
          <a:ln/>
        </p:spPr>
        <p:txBody>
          <a:bodyPr/>
          <a:lstStyle>
            <a:lvl1pPr>
              <a:defRPr/>
            </a:lvl1pPr>
          </a:lstStyle>
          <a:p>
            <a:fld id="{0362D980-3AF4-4F23-BE5A-D41477A474B7}" type="slidenum">
              <a:rPr lang="zh-CN" altLang="en-US"/>
              <a:pPr/>
              <a:t>‹#›</a:t>
            </a:fld>
            <a:endParaRPr lang="en-US" altLang="zh-CN"/>
          </a:p>
        </p:txBody>
      </p:sp>
    </p:spTree>
    <p:extLst>
      <p:ext uri="{BB962C8B-B14F-4D97-AF65-F5344CB8AC3E}">
        <p14:creationId xmlns:p14="http://schemas.microsoft.com/office/powerpoint/2010/main" val="384781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4034" name="Picture 3" descr="logo2"/>
          <p:cNvPicPr>
            <a:picLocks noChangeAspect="1" noChangeArrowheads="1"/>
          </p:cNvPicPr>
          <p:nvPr userDrawn="1"/>
        </p:nvPicPr>
        <p:blipFill>
          <a:blip r:embed="rId14">
            <a:lum bright="88000" contrast="-70000"/>
            <a:extLst>
              <a:ext uri="{28A0092B-C50C-407E-A947-70E740481C1C}">
                <a14:useLocalDpi xmlns:a14="http://schemas.microsoft.com/office/drawing/2010/main" val="0"/>
              </a:ext>
            </a:extLst>
          </a:blip>
          <a:srcRect/>
          <a:stretch>
            <a:fillRect/>
          </a:stretch>
        </p:blipFill>
        <p:spPr bwMode="auto">
          <a:xfrm>
            <a:off x="-323850" y="668338"/>
            <a:ext cx="9901238" cy="618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4"/>
          <p:cNvSpPr>
            <a:spLocks noChangeArrowheads="1"/>
          </p:cNvSpPr>
          <p:nvPr/>
        </p:nvSpPr>
        <p:spPr bwMode="ltGray">
          <a:xfrm>
            <a:off x="0" y="0"/>
            <a:ext cx="755650" cy="692150"/>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defRPr/>
            </a:pPr>
            <a:endParaRPr kumimoji="1" lang="zh-CN" altLang="en-US">
              <a:latin typeface="Tahoma" pitchFamily="34" charset="0"/>
            </a:endParaRPr>
          </a:p>
        </p:txBody>
      </p:sp>
      <p:sp>
        <p:nvSpPr>
          <p:cNvPr id="2052" name="Rectangle 5"/>
          <p:cNvSpPr>
            <a:spLocks noChangeArrowheads="1"/>
          </p:cNvSpPr>
          <p:nvPr/>
        </p:nvSpPr>
        <p:spPr bwMode="gray">
          <a:xfrm flipH="1">
            <a:off x="755650" y="0"/>
            <a:ext cx="71438" cy="692150"/>
          </a:xfrm>
          <a:prstGeom prst="rect">
            <a:avLst/>
          </a:prstGeom>
          <a:gradFill rotWithShape="1">
            <a:gsLst>
              <a:gs pos="0">
                <a:srgbClr val="FF0000"/>
              </a:gs>
              <a:gs pos="100000">
                <a:srgbClr val="FFFF00"/>
              </a:gs>
            </a:gsLst>
            <a:lin ang="5400000" scaled="1"/>
          </a:gradFill>
          <a:ln w="9525">
            <a:noFill/>
            <a:miter lim="800000"/>
            <a:headEnd/>
            <a:tailEnd/>
          </a:ln>
        </p:spPr>
        <p:txBody>
          <a:bodyPr wrap="none" anchor="ctr"/>
          <a:lstStyle/>
          <a:p>
            <a:pPr algn="ctr" eaLnBrk="1" hangingPunct="1">
              <a:defRPr/>
            </a:pPr>
            <a:endParaRPr kumimoji="1" lang="zh-CN" altLang="en-US">
              <a:latin typeface="Tahoma" pitchFamily="34" charset="0"/>
            </a:endParaRPr>
          </a:p>
        </p:txBody>
      </p:sp>
      <p:sp>
        <p:nvSpPr>
          <p:cNvPr id="2053" name="Rectangle 6"/>
          <p:cNvSpPr>
            <a:spLocks noChangeArrowheads="1"/>
          </p:cNvSpPr>
          <p:nvPr/>
        </p:nvSpPr>
        <p:spPr bwMode="gray">
          <a:xfrm>
            <a:off x="0" y="692150"/>
            <a:ext cx="9144000" cy="71438"/>
          </a:xfrm>
          <a:prstGeom prst="rect">
            <a:avLst/>
          </a:prstGeom>
          <a:gradFill rotWithShape="0">
            <a:gsLst>
              <a:gs pos="0">
                <a:srgbClr val="FF0000"/>
              </a:gs>
              <a:gs pos="100000">
                <a:srgbClr val="FFFF00"/>
              </a:gs>
            </a:gsLst>
            <a:lin ang="0" scaled="1"/>
          </a:gradFill>
          <a:ln w="9525">
            <a:noFill/>
            <a:miter lim="800000"/>
            <a:headEnd/>
            <a:tailEnd/>
          </a:ln>
        </p:spPr>
        <p:txBody>
          <a:bodyPr wrap="none" anchor="ctr"/>
          <a:lstStyle/>
          <a:p>
            <a:pPr algn="ctr" eaLnBrk="1" hangingPunct="1">
              <a:defRPr/>
            </a:pPr>
            <a:endParaRPr kumimoji="1" lang="zh-CN" altLang="en-US">
              <a:latin typeface="Tahoma" pitchFamily="34" charset="0"/>
            </a:endParaRPr>
          </a:p>
        </p:txBody>
      </p:sp>
      <p:sp>
        <p:nvSpPr>
          <p:cNvPr id="44038" name="Rectangle 7"/>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4039" name="Rectangle 8"/>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1737" name="Rectangle 9"/>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mn-lt"/>
                <a:ea typeface="+mn-ea"/>
              </a:defRPr>
            </a:lvl1pPr>
          </a:lstStyle>
          <a:p>
            <a:pPr>
              <a:defRPr/>
            </a:pPr>
            <a:endParaRPr lang="en-US" altLang="zh-CN"/>
          </a:p>
        </p:txBody>
      </p:sp>
      <p:sp>
        <p:nvSpPr>
          <p:cNvPr id="201739" name="Rectangle 11"/>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defRPr>
            </a:lvl1pPr>
          </a:lstStyle>
          <a:p>
            <a:fld id="{43688524-93D8-41B9-BD83-52F376B50A58}" type="slidenum">
              <a:rPr lang="zh-CN" altLang="en-US"/>
              <a:pPr/>
              <a:t>‹#›</a:t>
            </a:fld>
            <a:endParaRPr lang="en-US" altLang="zh-CN"/>
          </a:p>
        </p:txBody>
      </p:sp>
      <p:pic>
        <p:nvPicPr>
          <p:cNvPr id="44042" name="Picture 12" descr="logo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0" y="0"/>
            <a:ext cx="7556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43" name="Group 13"/>
          <p:cNvGrpSpPr>
            <a:grpSpLocks/>
          </p:cNvGrpSpPr>
          <p:nvPr userDrawn="1"/>
        </p:nvGrpSpPr>
        <p:grpSpPr bwMode="auto">
          <a:xfrm>
            <a:off x="823913" y="0"/>
            <a:ext cx="8110537" cy="682625"/>
            <a:chOff x="519" y="0"/>
            <a:chExt cx="5109" cy="430"/>
          </a:xfrm>
        </p:grpSpPr>
        <p:pic>
          <p:nvPicPr>
            <p:cNvPr id="44044" name="Picture 14" descr="NEU"/>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19" y="0"/>
              <a:ext cx="1251"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1" name="Rectangle 15"/>
            <p:cNvSpPr>
              <a:spLocks noChangeArrowheads="1"/>
            </p:cNvSpPr>
            <p:nvPr userDrawn="1"/>
          </p:nvSpPr>
          <p:spPr bwMode="auto">
            <a:xfrm>
              <a:off x="1771" y="185"/>
              <a:ext cx="3857" cy="231"/>
            </a:xfrm>
            <a:prstGeom prst="rect">
              <a:avLst/>
            </a:prstGeom>
            <a:noFill/>
            <a:ln w="9525">
              <a:noFill/>
              <a:miter lim="800000"/>
              <a:headEnd/>
              <a:tailEnd/>
            </a:ln>
          </p:spPr>
          <p:txBody>
            <a:bodyPr anchor="ctr">
              <a:spAutoFit/>
            </a:bodyPr>
            <a:lstStyle/>
            <a:p>
              <a:pPr>
                <a:defRPr/>
              </a:pPr>
              <a:r>
                <a:rPr lang="zh-CN" altLang="en-US" sz="1800" b="1">
                  <a:solidFill>
                    <a:schemeClr val="tx2"/>
                  </a:solidFill>
                  <a:latin typeface="Comic Sans MS" pitchFamily="66" charset="0"/>
                </a:rPr>
                <a:t>国家示范性软件学院</a:t>
              </a:r>
              <a:r>
                <a:rPr lang="zh-CN" altLang="en-US" sz="1800">
                  <a:latin typeface="Comic Sans MS" pitchFamily="66" charset="0"/>
                </a:rPr>
                <a:t>                      </a:t>
              </a:r>
              <a:r>
                <a:rPr lang="en-US" altLang="zh-CN" sz="1800">
                  <a:solidFill>
                    <a:schemeClr val="tx2"/>
                  </a:solidFill>
                  <a:latin typeface="Comic Sans MS" pitchFamily="66" charset="0"/>
                </a:rPr>
                <a:t>http://swc.neu.edu.cn</a:t>
              </a:r>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uyx@swc.ne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4.xml"/><Relationship Id="rId1" Type="http://schemas.openxmlformats.org/officeDocument/2006/relationships/vmlDrawing" Target="../drawings/vmlDrawing19.vml"/><Relationship Id="rId5" Type="http://schemas.openxmlformats.org/officeDocument/2006/relationships/oleObject" Target="../embeddings/oleObject85.bin"/><Relationship Id="rId4" Type="http://schemas.openxmlformats.org/officeDocument/2006/relationships/image" Target="../media/image51.wmf"/></Relationships>
</file>

<file path=ppt/slides/_rels/slide101.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12.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66.wmf"/><Relationship Id="rId4" Type="http://schemas.openxmlformats.org/officeDocument/2006/relationships/oleObject" Target="../embeddings/oleObject86.bin"/></Relationships>
</file>

<file path=ppt/slides/_rels/slide11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169.png"/><Relationship Id="rId4" Type="http://schemas.openxmlformats.org/officeDocument/2006/relationships/image" Target="../media/image168.jpeg"/></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2.xml"/><Relationship Id="rId1" Type="http://schemas.openxmlformats.org/officeDocument/2006/relationships/vmlDrawing" Target="../drawings/vmlDrawing21.vml"/><Relationship Id="rId5" Type="http://schemas.openxmlformats.org/officeDocument/2006/relationships/image" Target="../media/image170.emf"/><Relationship Id="rId4" Type="http://schemas.openxmlformats.org/officeDocument/2006/relationships/oleObject" Target="../embeddings/oleObject87.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72.emf"/><Relationship Id="rId3" Type="http://schemas.openxmlformats.org/officeDocument/2006/relationships/notesSlide" Target="../notesSlides/notesSlide96.xml"/><Relationship Id="rId7" Type="http://schemas.openxmlformats.org/officeDocument/2006/relationships/image" Target="../media/image176.png"/><Relationship Id="rId12" Type="http://schemas.openxmlformats.org/officeDocument/2006/relationships/oleObject" Target="../embeddings/oleObject88.bin"/><Relationship Id="rId17" Type="http://schemas.openxmlformats.org/officeDocument/2006/relationships/image" Target="../media/image182.png"/><Relationship Id="rId2" Type="http://schemas.openxmlformats.org/officeDocument/2006/relationships/slideLayout" Target="../slideLayouts/slideLayout2.xml"/><Relationship Id="rId16" Type="http://schemas.openxmlformats.org/officeDocument/2006/relationships/image" Target="../media/image181.png"/><Relationship Id="rId1" Type="http://schemas.openxmlformats.org/officeDocument/2006/relationships/vmlDrawing" Target="../drawings/vmlDrawing22.vml"/><Relationship Id="rId6" Type="http://schemas.openxmlformats.org/officeDocument/2006/relationships/image" Target="../media/image175.png"/><Relationship Id="rId11" Type="http://schemas.openxmlformats.org/officeDocument/2006/relationships/image" Target="../media/image179.png"/><Relationship Id="rId5" Type="http://schemas.openxmlformats.org/officeDocument/2006/relationships/image" Target="../media/image174.jpeg"/><Relationship Id="rId15" Type="http://schemas.openxmlformats.org/officeDocument/2006/relationships/image" Target="../media/image180.png"/><Relationship Id="rId10" Type="http://schemas.openxmlformats.org/officeDocument/2006/relationships/image" Target="../media/image178.jpeg"/><Relationship Id="rId4" Type="http://schemas.openxmlformats.org/officeDocument/2006/relationships/image" Target="../media/image173.png"/><Relationship Id="rId9" Type="http://schemas.openxmlformats.org/officeDocument/2006/relationships/image" Target="../media/image171.wmf"/><Relationship Id="rId14" Type="http://schemas.openxmlformats.org/officeDocument/2006/relationships/oleObject" Target="../embeddings/oleObject89.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1.xml"/><Relationship Id="rId7" Type="http://schemas.openxmlformats.org/officeDocument/2006/relationships/oleObject" Target="../embeddings/oleObject1.bin"/><Relationship Id="rId12"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jpeg"/><Relationship Id="rId11" Type="http://schemas.openxmlformats.org/officeDocument/2006/relationships/image" Target="../media/image20.png"/><Relationship Id="rId5" Type="http://schemas.openxmlformats.org/officeDocument/2006/relationships/image" Target="../media/image16.jpe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83.wmf"/><Relationship Id="rId4" Type="http://schemas.openxmlformats.org/officeDocument/2006/relationships/oleObject" Target="../embeddings/oleObject90.bin"/></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61.wmf"/></Relationships>
</file>

<file path=ppt/slides/_rels/slide1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oleObject" Target="../embeddings/oleObject99.bin"/><Relationship Id="rId18" Type="http://schemas.openxmlformats.org/officeDocument/2006/relationships/image" Target="../media/image186.wmf"/><Relationship Id="rId3" Type="http://schemas.openxmlformats.org/officeDocument/2006/relationships/notesSlide" Target="../notesSlides/notesSlide119.xml"/><Relationship Id="rId7" Type="http://schemas.openxmlformats.org/officeDocument/2006/relationships/oleObject" Target="../embeddings/oleObject93.bin"/><Relationship Id="rId12" Type="http://schemas.openxmlformats.org/officeDocument/2006/relationships/oleObject" Target="../embeddings/oleObject98.bin"/><Relationship Id="rId17" Type="http://schemas.openxmlformats.org/officeDocument/2006/relationships/oleObject" Target="../embeddings/oleObject103.bin"/><Relationship Id="rId2" Type="http://schemas.openxmlformats.org/officeDocument/2006/relationships/slideLayout" Target="../slideLayouts/slideLayout2.xml"/><Relationship Id="rId16" Type="http://schemas.openxmlformats.org/officeDocument/2006/relationships/oleObject" Target="../embeddings/oleObject102.bin"/><Relationship Id="rId1" Type="http://schemas.openxmlformats.org/officeDocument/2006/relationships/vmlDrawing" Target="../drawings/vmlDrawing24.vml"/><Relationship Id="rId6" Type="http://schemas.openxmlformats.org/officeDocument/2006/relationships/oleObject" Target="../embeddings/oleObject92.bin"/><Relationship Id="rId11" Type="http://schemas.openxmlformats.org/officeDocument/2006/relationships/oleObject" Target="../embeddings/oleObject97.bin"/><Relationship Id="rId5" Type="http://schemas.openxmlformats.org/officeDocument/2006/relationships/image" Target="../media/image51.wmf"/><Relationship Id="rId15" Type="http://schemas.openxmlformats.org/officeDocument/2006/relationships/oleObject" Target="../embeddings/oleObject101.bin"/><Relationship Id="rId10" Type="http://schemas.openxmlformats.org/officeDocument/2006/relationships/oleObject" Target="../embeddings/oleObject96.bin"/><Relationship Id="rId4" Type="http://schemas.openxmlformats.org/officeDocument/2006/relationships/oleObject" Target="../embeddings/oleObject91.bin"/><Relationship Id="rId9" Type="http://schemas.openxmlformats.org/officeDocument/2006/relationships/oleObject" Target="../embeddings/oleObject95.bin"/><Relationship Id="rId14" Type="http://schemas.openxmlformats.org/officeDocument/2006/relationships/oleObject" Target="../embeddings/oleObject100.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image" Target="../media/image186.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05.bin"/><Relationship Id="rId5" Type="http://schemas.openxmlformats.org/officeDocument/2006/relationships/image" Target="../media/image51.wmf"/><Relationship Id="rId4" Type="http://schemas.openxmlformats.org/officeDocument/2006/relationships/oleObject" Target="../embeddings/oleObject104.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21.xml"/><Relationship Id="rId7" Type="http://schemas.openxmlformats.org/officeDocument/2006/relationships/image" Target="../media/image186.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07.bin"/><Relationship Id="rId5" Type="http://schemas.openxmlformats.org/officeDocument/2006/relationships/image" Target="../media/image51.wmf"/><Relationship Id="rId4" Type="http://schemas.openxmlformats.org/officeDocument/2006/relationships/oleObject" Target="../embeddings/oleObject106.bin"/></Relationships>
</file>

<file path=ppt/slides/_rels/slide153.x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notesSlide" Target="../notesSlides/notesSlide122.xml"/><Relationship Id="rId7" Type="http://schemas.openxmlformats.org/officeDocument/2006/relationships/image" Target="../media/image186.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09.bin"/><Relationship Id="rId5" Type="http://schemas.openxmlformats.org/officeDocument/2006/relationships/image" Target="../media/image51.wmf"/><Relationship Id="rId4" Type="http://schemas.openxmlformats.org/officeDocument/2006/relationships/oleObject" Target="../embeddings/oleObject108.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8.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9.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0.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1.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3.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www.acm.org/sigcomm/" TargetMode="External"/><Relationship Id="rId3" Type="http://schemas.openxmlformats.org/officeDocument/2006/relationships/hyperlink" Target="http://www.isoc.org/" TargetMode="External"/><Relationship Id="rId7" Type="http://schemas.openxmlformats.org/officeDocument/2006/relationships/hyperlink" Target="http://www.ieee.org/" TargetMode="External"/><Relationship Id="rId12" Type="http://schemas.openxmlformats.org/officeDocument/2006/relationships/hyperlink" Target="http://www.mediahistory.com/" TargetMode="External"/><Relationship Id="rId2" Type="http://schemas.openxmlformats.org/officeDocument/2006/relationships/hyperlink" Target="http://www.ietf.org/" TargetMode="External"/><Relationship Id="rId1" Type="http://schemas.openxmlformats.org/officeDocument/2006/relationships/slideLayout" Target="../slideLayouts/slideLayout2.xml"/><Relationship Id="rId6" Type="http://schemas.openxmlformats.org/officeDocument/2006/relationships/hyperlink" Target="http://www.acm.org/" TargetMode="External"/><Relationship Id="rId11" Type="http://schemas.openxmlformats.org/officeDocument/2006/relationships/hyperlink" Target="http://www.data.com/" TargetMode="External"/><Relationship Id="rId5" Type="http://schemas.openxmlformats.org/officeDocument/2006/relationships/hyperlink" Target="http://www.w3.org/consortium" TargetMode="External"/><Relationship Id="rId10" Type="http://schemas.openxmlformats.org/officeDocument/2006/relationships/hyperlink" Target="http://www.computer.org/" TargetMode="External"/><Relationship Id="rId4" Type="http://schemas.openxmlformats.org/officeDocument/2006/relationships/hyperlink" Target="http://www.isi.edu/iab" TargetMode="External"/><Relationship Id="rId9" Type="http://schemas.openxmlformats.org/officeDocument/2006/relationships/hyperlink" Target="http://www.comsoc.orgc/"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8.bin"/><Relationship Id="rId18" Type="http://schemas.openxmlformats.org/officeDocument/2006/relationships/oleObject" Target="../embeddings/oleObject13.bin"/><Relationship Id="rId3" Type="http://schemas.openxmlformats.org/officeDocument/2006/relationships/notesSlide" Target="../notesSlides/notesSlide30.xml"/><Relationship Id="rId21" Type="http://schemas.openxmlformats.org/officeDocument/2006/relationships/image" Target="../media/image60.wmf"/><Relationship Id="rId7" Type="http://schemas.openxmlformats.org/officeDocument/2006/relationships/oleObject" Target="../embeddings/oleObject5.bin"/><Relationship Id="rId12" Type="http://schemas.openxmlformats.org/officeDocument/2006/relationships/image" Target="../media/image59.wmf"/><Relationship Id="rId17" Type="http://schemas.openxmlformats.org/officeDocument/2006/relationships/oleObject" Target="../embeddings/oleObject12.bin"/><Relationship Id="rId2" Type="http://schemas.openxmlformats.org/officeDocument/2006/relationships/slideLayout" Target="../slideLayouts/slideLayout4.xml"/><Relationship Id="rId16" Type="http://schemas.openxmlformats.org/officeDocument/2006/relationships/oleObject" Target="../embeddings/oleObject11.bin"/><Relationship Id="rId20" Type="http://schemas.openxmlformats.org/officeDocument/2006/relationships/oleObject" Target="../embeddings/oleObject15.bin"/><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57.wmf"/><Relationship Id="rId15" Type="http://schemas.openxmlformats.org/officeDocument/2006/relationships/oleObject" Target="../embeddings/oleObject10.bin"/><Relationship Id="rId23" Type="http://schemas.openxmlformats.org/officeDocument/2006/relationships/oleObject" Target="../embeddings/oleObject17.bin"/><Relationship Id="rId10" Type="http://schemas.openxmlformats.org/officeDocument/2006/relationships/image" Target="../media/image51.wmf"/><Relationship Id="rId19" Type="http://schemas.openxmlformats.org/officeDocument/2006/relationships/oleObject" Target="../embeddings/oleObject14.bin"/><Relationship Id="rId4" Type="http://schemas.openxmlformats.org/officeDocument/2006/relationships/oleObject" Target="../embeddings/oleObject3.bin"/><Relationship Id="rId9" Type="http://schemas.openxmlformats.org/officeDocument/2006/relationships/oleObject" Target="../embeddings/oleObject6.bin"/><Relationship Id="rId14" Type="http://schemas.openxmlformats.org/officeDocument/2006/relationships/oleObject" Target="../embeddings/oleObject9.bin"/><Relationship Id="rId22"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5.bin"/><Relationship Id="rId18" Type="http://schemas.openxmlformats.org/officeDocument/2006/relationships/image" Target="../media/image58.wmf"/><Relationship Id="rId3" Type="http://schemas.openxmlformats.org/officeDocument/2006/relationships/notesSlide" Target="../notesSlides/notesSlide31.xml"/><Relationship Id="rId21" Type="http://schemas.openxmlformats.org/officeDocument/2006/relationships/oleObject" Target="../embeddings/oleObject30.bin"/><Relationship Id="rId7" Type="http://schemas.openxmlformats.org/officeDocument/2006/relationships/image" Target="../media/image59.wmf"/><Relationship Id="rId12" Type="http://schemas.openxmlformats.org/officeDocument/2006/relationships/oleObject" Target="../embeddings/oleObject24.bin"/><Relationship Id="rId17" Type="http://schemas.openxmlformats.org/officeDocument/2006/relationships/oleObject" Target="../embeddings/oleObject28.bin"/><Relationship Id="rId2" Type="http://schemas.openxmlformats.org/officeDocument/2006/relationships/slideLayout" Target="../slideLayouts/slideLayout4.xml"/><Relationship Id="rId16" Type="http://schemas.openxmlformats.org/officeDocument/2006/relationships/oleObject" Target="../embeddings/oleObject27.bin"/><Relationship Id="rId20" Type="http://schemas.openxmlformats.org/officeDocument/2006/relationships/image" Target="../media/image60.wmf"/><Relationship Id="rId1" Type="http://schemas.openxmlformats.org/officeDocument/2006/relationships/vmlDrawing" Target="../drawings/vmlDrawing4.vml"/><Relationship Id="rId6" Type="http://schemas.openxmlformats.org/officeDocument/2006/relationships/oleObject" Target="../embeddings/oleObject19.bin"/><Relationship Id="rId11" Type="http://schemas.openxmlformats.org/officeDocument/2006/relationships/oleObject" Target="../embeddings/oleObject23.bin"/><Relationship Id="rId24" Type="http://schemas.openxmlformats.org/officeDocument/2006/relationships/image" Target="../media/image61.jpeg"/><Relationship Id="rId5" Type="http://schemas.openxmlformats.org/officeDocument/2006/relationships/image" Target="../media/image51.wmf"/><Relationship Id="rId15" Type="http://schemas.openxmlformats.org/officeDocument/2006/relationships/image" Target="../media/image57.wmf"/><Relationship Id="rId23" Type="http://schemas.openxmlformats.org/officeDocument/2006/relationships/oleObject" Target="../embeddings/oleObject32.bin"/><Relationship Id="rId10" Type="http://schemas.openxmlformats.org/officeDocument/2006/relationships/oleObject" Target="../embeddings/oleObject22.bin"/><Relationship Id="rId19" Type="http://schemas.openxmlformats.org/officeDocument/2006/relationships/oleObject" Target="../embeddings/oleObject29.bin"/><Relationship Id="rId4" Type="http://schemas.openxmlformats.org/officeDocument/2006/relationships/oleObject" Target="../embeddings/oleObject18.bin"/><Relationship Id="rId9" Type="http://schemas.openxmlformats.org/officeDocument/2006/relationships/oleObject" Target="../embeddings/oleObject21.bin"/><Relationship Id="rId14" Type="http://schemas.openxmlformats.org/officeDocument/2006/relationships/oleObject" Target="../embeddings/oleObject26.bin"/><Relationship Id="rId22"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32.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oleObject" Target="../embeddings/oleObject40.bin"/><Relationship Id="rId18" Type="http://schemas.openxmlformats.org/officeDocument/2006/relationships/image" Target="../media/image58.wmf"/><Relationship Id="rId3" Type="http://schemas.openxmlformats.org/officeDocument/2006/relationships/notesSlide" Target="../notesSlides/notesSlide36.xml"/><Relationship Id="rId21" Type="http://schemas.openxmlformats.org/officeDocument/2006/relationships/oleObject" Target="../embeddings/oleObject45.bin"/><Relationship Id="rId7" Type="http://schemas.openxmlformats.org/officeDocument/2006/relationships/image" Target="../media/image59.wmf"/><Relationship Id="rId12" Type="http://schemas.openxmlformats.org/officeDocument/2006/relationships/oleObject" Target="../embeddings/oleObject39.bin"/><Relationship Id="rId17" Type="http://schemas.openxmlformats.org/officeDocument/2006/relationships/oleObject" Target="../embeddings/oleObject43.bin"/><Relationship Id="rId2" Type="http://schemas.openxmlformats.org/officeDocument/2006/relationships/slideLayout" Target="../slideLayouts/slideLayout4.xml"/><Relationship Id="rId16" Type="http://schemas.openxmlformats.org/officeDocument/2006/relationships/oleObject" Target="../embeddings/oleObject42.bin"/><Relationship Id="rId20" Type="http://schemas.openxmlformats.org/officeDocument/2006/relationships/image" Target="../media/image60.wmf"/><Relationship Id="rId1" Type="http://schemas.openxmlformats.org/officeDocument/2006/relationships/vmlDrawing" Target="../drawings/vmlDrawing5.vml"/><Relationship Id="rId6" Type="http://schemas.openxmlformats.org/officeDocument/2006/relationships/oleObject" Target="../embeddings/oleObject34.bin"/><Relationship Id="rId11" Type="http://schemas.openxmlformats.org/officeDocument/2006/relationships/oleObject" Target="../embeddings/oleObject38.bin"/><Relationship Id="rId5" Type="http://schemas.openxmlformats.org/officeDocument/2006/relationships/image" Target="../media/image51.wmf"/><Relationship Id="rId15" Type="http://schemas.openxmlformats.org/officeDocument/2006/relationships/image" Target="../media/image57.wmf"/><Relationship Id="rId23" Type="http://schemas.openxmlformats.org/officeDocument/2006/relationships/oleObject" Target="../embeddings/oleObject47.bin"/><Relationship Id="rId10" Type="http://schemas.openxmlformats.org/officeDocument/2006/relationships/oleObject" Target="../embeddings/oleObject37.bin"/><Relationship Id="rId19" Type="http://schemas.openxmlformats.org/officeDocument/2006/relationships/oleObject" Target="../embeddings/oleObject44.bin"/><Relationship Id="rId4" Type="http://schemas.openxmlformats.org/officeDocument/2006/relationships/oleObject" Target="../embeddings/oleObject33.bin"/><Relationship Id="rId9" Type="http://schemas.openxmlformats.org/officeDocument/2006/relationships/oleObject" Target="../embeddings/oleObject36.bin"/><Relationship Id="rId14" Type="http://schemas.openxmlformats.org/officeDocument/2006/relationships/oleObject" Target="../embeddings/oleObject41.bin"/><Relationship Id="rId22"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79.wmf"/><Relationship Id="rId5" Type="http://schemas.openxmlformats.org/officeDocument/2006/relationships/oleObject" Target="../embeddings/oleObject48.bin"/><Relationship Id="rId4" Type="http://schemas.openxmlformats.org/officeDocument/2006/relationships/image" Target="../media/image80.wmf"/></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w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oleObject" Target="../embeddings/oleObject52.bin"/><Relationship Id="rId3" Type="http://schemas.openxmlformats.org/officeDocument/2006/relationships/image" Target="../media/image89.jpeg"/><Relationship Id="rId7" Type="http://schemas.openxmlformats.org/officeDocument/2006/relationships/oleObject" Target="../embeddings/oleObject49.bin"/><Relationship Id="rId12" Type="http://schemas.openxmlformats.org/officeDocument/2006/relationships/image" Target="../media/image88.e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92.png"/><Relationship Id="rId11" Type="http://schemas.openxmlformats.org/officeDocument/2006/relationships/oleObject" Target="../embeddings/oleObject51.bin"/><Relationship Id="rId5" Type="http://schemas.openxmlformats.org/officeDocument/2006/relationships/image" Target="../media/image91.png"/><Relationship Id="rId10" Type="http://schemas.openxmlformats.org/officeDocument/2006/relationships/image" Target="../media/image93.jpeg"/><Relationship Id="rId4" Type="http://schemas.openxmlformats.org/officeDocument/2006/relationships/image" Target="../media/image90.png"/><Relationship Id="rId9" Type="http://schemas.openxmlformats.org/officeDocument/2006/relationships/oleObject" Target="../embeddings/oleObject50.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46.xml"/><Relationship Id="rId7"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54.bin"/><Relationship Id="rId5" Type="http://schemas.openxmlformats.org/officeDocument/2006/relationships/image" Target="../media/image51.wmf"/><Relationship Id="rId4" Type="http://schemas.openxmlformats.org/officeDocument/2006/relationships/oleObject" Target="../embeddings/oleObject53.bin"/><Relationship Id="rId9" Type="http://schemas.openxmlformats.org/officeDocument/2006/relationships/oleObject" Target="../embeddings/oleObject57.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oleObject" Target="../embeddings/oleObject59.bin"/><Relationship Id="rId4" Type="http://schemas.openxmlformats.org/officeDocument/2006/relationships/image" Target="../media/image51.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oleObject" Target="../embeddings/oleObject61.bin"/><Relationship Id="rId4" Type="http://schemas.openxmlformats.org/officeDocument/2006/relationships/image" Target="../media/image51.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notesSlide" Target="../notesSlides/notesSlide52.xml"/><Relationship Id="rId7" Type="http://schemas.openxmlformats.org/officeDocument/2006/relationships/image" Target="../media/image59.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63.bin"/><Relationship Id="rId5" Type="http://schemas.openxmlformats.org/officeDocument/2006/relationships/image" Target="../media/image51.wmf"/><Relationship Id="rId4" Type="http://schemas.openxmlformats.org/officeDocument/2006/relationships/oleObject" Target="../embeddings/oleObject62.bin"/><Relationship Id="rId9" Type="http://schemas.openxmlformats.org/officeDocument/2006/relationships/oleObject" Target="../embeddings/oleObject65.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78.png"/><Relationship Id="rId5" Type="http://schemas.openxmlformats.org/officeDocument/2006/relationships/image" Target="../media/image59.wmf"/><Relationship Id="rId4" Type="http://schemas.openxmlformats.org/officeDocument/2006/relationships/oleObject" Target="../embeddings/oleObject66.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7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audio" Target="../media/audio3.wav"/><Relationship Id="rId1" Type="http://schemas.openxmlformats.org/officeDocument/2006/relationships/slideLayout" Target="../slideLayouts/slideLayout6.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73.xml.rels><?xml version="1.0" encoding="UTF-8" standalone="yes"?>
<Relationships xmlns="http://schemas.openxmlformats.org/package/2006/relationships"><Relationship Id="rId3" Type="http://schemas.openxmlformats.org/officeDocument/2006/relationships/audio" Target="../media/audio3.wav"/><Relationship Id="rId7" Type="http://schemas.openxmlformats.org/officeDocument/2006/relationships/image" Target="../media/image100.jpe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74.xml.rels><?xml version="1.0" encoding="UTF-8" standalone="yes"?>
<Relationships xmlns="http://schemas.openxmlformats.org/package/2006/relationships"><Relationship Id="rId3" Type="http://schemas.openxmlformats.org/officeDocument/2006/relationships/audio" Target="../media/audio3.wav"/><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104.png"/><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05.png"/><Relationship Id="rId10" Type="http://schemas.openxmlformats.org/officeDocument/2006/relationships/image" Target="../media/image78.png"/><Relationship Id="rId4" Type="http://schemas.openxmlformats.org/officeDocument/2006/relationships/image" Target="../media/image32.png"/><Relationship Id="rId9"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32.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05.png"/><Relationship Id="rId9" Type="http://schemas.openxmlformats.org/officeDocument/2006/relationships/image" Target="../media/image117.png"/><Relationship Id="rId14" Type="http://schemas.openxmlformats.org/officeDocument/2006/relationships/image" Target="../media/image78.png"/></Relationships>
</file>

<file path=ppt/slides/_rels/slide7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png"/><Relationship Id="rId3" Type="http://schemas.openxmlformats.org/officeDocument/2006/relationships/image" Target="../media/image104.png"/><Relationship Id="rId7" Type="http://schemas.openxmlformats.org/officeDocument/2006/relationships/image" Target="../media/image123.png"/><Relationship Id="rId12" Type="http://schemas.openxmlformats.org/officeDocument/2006/relationships/image" Target="../media/image50.png"/><Relationship Id="rId17" Type="http://schemas.openxmlformats.org/officeDocument/2006/relationships/image" Target="../media/image111.png"/><Relationship Id="rId2" Type="http://schemas.openxmlformats.org/officeDocument/2006/relationships/notesSlide" Target="../notesSlides/notesSlide62.xml"/><Relationship Id="rId16"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05.png"/><Relationship Id="rId15" Type="http://schemas.openxmlformats.org/officeDocument/2006/relationships/image" Target="../media/image130.png"/><Relationship Id="rId10" Type="http://schemas.openxmlformats.org/officeDocument/2006/relationships/image" Target="../media/image126.png"/><Relationship Id="rId4" Type="http://schemas.openxmlformats.org/officeDocument/2006/relationships/image" Target="../media/image32.png"/><Relationship Id="rId9" Type="http://schemas.openxmlformats.org/officeDocument/2006/relationships/image" Target="../media/image125.png"/><Relationship Id="rId1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image" Target="../media/image136.jpeg"/><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35.png"/><Relationship Id="rId5" Type="http://schemas.openxmlformats.org/officeDocument/2006/relationships/oleObject" Target="../embeddings/oleObject67.bin"/><Relationship Id="rId4" Type="http://schemas.openxmlformats.org/officeDocument/2006/relationships/image" Target="../media/image137.jpeg"/></Relationships>
</file>

<file path=ppt/slides/_rels/slide83.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41.wmf"/><Relationship Id="rId5" Type="http://schemas.openxmlformats.org/officeDocument/2006/relationships/oleObject" Target="../embeddings/oleObject69.bin"/><Relationship Id="rId10" Type="http://schemas.openxmlformats.org/officeDocument/2006/relationships/image" Target="../media/image143.wmf"/><Relationship Id="rId4" Type="http://schemas.openxmlformats.org/officeDocument/2006/relationships/image" Target="../media/image140.wmf"/><Relationship Id="rId9" Type="http://schemas.openxmlformats.org/officeDocument/2006/relationships/oleObject" Target="../embeddings/oleObject71.bin"/></Relationships>
</file>

<file path=ppt/slides/_rels/slide84.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148.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45.w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147.wmf"/><Relationship Id="rId4" Type="http://schemas.openxmlformats.org/officeDocument/2006/relationships/image" Target="../media/image144.wmf"/><Relationship Id="rId9" Type="http://schemas.openxmlformats.org/officeDocument/2006/relationships/oleObject" Target="../embeddings/oleObject75.bin"/></Relationships>
</file>

<file path=ppt/slides/_rels/slide85.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50.wmf"/><Relationship Id="rId5" Type="http://schemas.openxmlformats.org/officeDocument/2006/relationships/oleObject" Target="../embeddings/oleObject78.bin"/><Relationship Id="rId4" Type="http://schemas.openxmlformats.org/officeDocument/2006/relationships/image" Target="../media/image149.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www.anheng.com/articles/rj45/images/t568a-b2.gif"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81.bin"/><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83.bin"/><Relationship Id="rId4" Type="http://schemas.openxmlformats.org/officeDocument/2006/relationships/image" Target="../media/image154.png"/></Relationships>
</file>

<file path=ppt/slides/_rels/slide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56.jpeg"/></Relationships>
</file>

<file path=ppt/slides/_rels/slide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D048EDB-06E7-4AE3-AB44-3A771C73B9E6}" type="slidenum">
              <a:rPr lang="zh-CN" altLang="en-US" sz="1400">
                <a:latin typeface="Tahoma" panose="020B0604030504040204" pitchFamily="34" charset="0"/>
              </a:rPr>
              <a:pPr/>
              <a:t>1</a:t>
            </a:fld>
            <a:endParaRPr lang="en-US" altLang="zh-CN" sz="1400">
              <a:latin typeface="Tahoma" panose="020B0604030504040204" pitchFamily="34" charset="0"/>
            </a:endParaRPr>
          </a:p>
        </p:txBody>
      </p:sp>
      <p:sp>
        <p:nvSpPr>
          <p:cNvPr id="45059" name="Rectangle 3"/>
          <p:cNvSpPr>
            <a:spLocks noChangeArrowheads="1"/>
          </p:cNvSpPr>
          <p:nvPr/>
        </p:nvSpPr>
        <p:spPr bwMode="auto">
          <a:xfrm>
            <a:off x="5878513" y="4744528"/>
            <a:ext cx="3014662" cy="19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solidFill>
                  <a:schemeClr val="tx2"/>
                </a:solidFill>
                <a:cs typeface="Times New Roman" panose="02020603050405020304" pitchFamily="18" charset="0"/>
              </a:rPr>
              <a:t>Computer Networking: A Top Down Approach </a:t>
            </a:r>
            <a:endParaRPr lang="en-US" altLang="zh-CN" sz="2000" dirty="0" smtClean="0">
              <a:solidFill>
                <a:schemeClr val="tx2"/>
              </a:solidFill>
              <a:cs typeface="Times New Roman" panose="02020603050405020304" pitchFamily="18" charset="0"/>
            </a:endParaRPr>
          </a:p>
          <a:p>
            <a:pPr eaLnBrk="1" hangingPunct="1"/>
            <a:r>
              <a:rPr lang="en-US" altLang="zh-CN" sz="2000" dirty="0">
                <a:solidFill>
                  <a:schemeClr val="tx2"/>
                </a:solidFill>
                <a:cs typeface="Times New Roman" panose="02020603050405020304" pitchFamily="18" charset="0"/>
              </a:rPr>
              <a:t>7</a:t>
            </a:r>
            <a:r>
              <a:rPr lang="en-US" altLang="zh-CN" sz="2000" baseline="30000" dirty="0">
                <a:solidFill>
                  <a:schemeClr val="tx2"/>
                </a:solidFill>
                <a:cs typeface="Times New Roman" panose="02020603050405020304" pitchFamily="18" charset="0"/>
              </a:rPr>
              <a:t>th </a:t>
            </a:r>
            <a:r>
              <a:rPr lang="en-US" altLang="zh-CN" sz="2000" dirty="0">
                <a:solidFill>
                  <a:schemeClr val="tx2"/>
                </a:solidFill>
                <a:cs typeface="Times New Roman" panose="02020603050405020304" pitchFamily="18" charset="0"/>
              </a:rPr>
              <a:t>Edition, Global Edition </a:t>
            </a:r>
            <a:br>
              <a:rPr lang="en-US" altLang="zh-CN" sz="2000" dirty="0">
                <a:solidFill>
                  <a:schemeClr val="tx2"/>
                </a:solidFill>
                <a:cs typeface="Times New Roman" panose="02020603050405020304" pitchFamily="18" charset="0"/>
              </a:rPr>
            </a:br>
            <a:r>
              <a:rPr lang="en-US" altLang="zh-CN" sz="2000" dirty="0">
                <a:solidFill>
                  <a:schemeClr val="tx2"/>
                </a:solidFill>
                <a:cs typeface="Times New Roman" panose="02020603050405020304" pitchFamily="18" charset="0"/>
              </a:rPr>
              <a:t>Jim Kurose, Keith Ross</a:t>
            </a:r>
            <a:br>
              <a:rPr lang="en-US" altLang="zh-CN" sz="2000" dirty="0">
                <a:solidFill>
                  <a:schemeClr val="tx2"/>
                </a:solidFill>
                <a:cs typeface="Times New Roman" panose="02020603050405020304" pitchFamily="18" charset="0"/>
              </a:rPr>
            </a:br>
            <a:r>
              <a:rPr lang="en-US" altLang="zh-CN" sz="2000" dirty="0" smtClean="0">
                <a:solidFill>
                  <a:schemeClr val="tx2"/>
                </a:solidFill>
                <a:cs typeface="Times New Roman" panose="02020603050405020304" pitchFamily="18" charset="0"/>
              </a:rPr>
              <a:t>Pearson  April 2016</a:t>
            </a:r>
          </a:p>
          <a:p>
            <a:pPr eaLnBrk="1" hangingPunct="1"/>
            <a:r>
              <a:rPr lang="en-US" altLang="zh-CN" sz="2000" dirty="0" smtClean="0">
                <a:solidFill>
                  <a:schemeClr val="tx2"/>
                </a:solidFill>
                <a:cs typeface="Times New Roman" panose="02020603050405020304" pitchFamily="18" charset="0"/>
              </a:rPr>
              <a:t>ISBN: 978-0133594140</a:t>
            </a:r>
            <a:endParaRPr lang="en-US" altLang="zh-CN" sz="2000" dirty="0">
              <a:solidFill>
                <a:schemeClr val="tx2"/>
              </a:solidFill>
              <a:cs typeface="Times New Roman" panose="02020603050405020304" pitchFamily="18" charset="0"/>
            </a:endParaRPr>
          </a:p>
        </p:txBody>
      </p:sp>
      <p:sp>
        <p:nvSpPr>
          <p:cNvPr id="45060" name="Rectangle 6"/>
          <p:cNvSpPr>
            <a:spLocks noChangeArrowheads="1"/>
          </p:cNvSpPr>
          <p:nvPr/>
        </p:nvSpPr>
        <p:spPr bwMode="auto">
          <a:xfrm>
            <a:off x="228600" y="1590675"/>
            <a:ext cx="5875338"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400" b="1" dirty="0">
                <a:solidFill>
                  <a:srgbClr val="FF3300"/>
                </a:solidFill>
                <a:latin typeface="Comic Sans MS" panose="030F0702030302020204" pitchFamily="66" charset="0"/>
              </a:rPr>
              <a:t>Computer Networks</a:t>
            </a:r>
            <a:br>
              <a:rPr lang="en-US" altLang="zh-CN" sz="4400" b="1" dirty="0">
                <a:solidFill>
                  <a:srgbClr val="FF3300"/>
                </a:solidFill>
                <a:latin typeface="Comic Sans MS" panose="030F0702030302020204" pitchFamily="66" charset="0"/>
              </a:rPr>
            </a:br>
            <a:endParaRPr lang="en-US" altLang="zh-CN" sz="4400" b="1" dirty="0">
              <a:solidFill>
                <a:srgbClr val="FF3300"/>
              </a:solidFill>
              <a:latin typeface="Comic Sans MS" panose="030F0702030302020204" pitchFamily="66" charset="0"/>
            </a:endParaRPr>
          </a:p>
        </p:txBody>
      </p:sp>
      <p:sp>
        <p:nvSpPr>
          <p:cNvPr id="45061" name="Rectangle 7"/>
          <p:cNvSpPr>
            <a:spLocks noChangeArrowheads="1"/>
          </p:cNvSpPr>
          <p:nvPr/>
        </p:nvSpPr>
        <p:spPr bwMode="auto">
          <a:xfrm>
            <a:off x="436563" y="3569838"/>
            <a:ext cx="5441950" cy="208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Lectured by</a:t>
            </a:r>
            <a:r>
              <a:rPr lang="zh-CN" altLang="en-US" b="1" dirty="0" smtClean="0">
                <a:solidFill>
                  <a:srgbClr val="0000CC"/>
                </a:solidFill>
                <a:latin typeface="Comic Sans MS" panose="030F0702030302020204" pitchFamily="66" charset="0"/>
              </a:rPr>
              <a:t>：</a:t>
            </a:r>
            <a:r>
              <a:rPr lang="en-US" altLang="zh-CN" b="1" dirty="0" smtClean="0">
                <a:solidFill>
                  <a:srgbClr val="0000CC"/>
                </a:solidFill>
                <a:latin typeface="Comic Sans MS" panose="030F0702030302020204" pitchFamily="66" charset="0"/>
              </a:rPr>
              <a:t>LIU Yixian</a:t>
            </a:r>
            <a:endParaRPr lang="en-US" altLang="zh-CN" b="1" dirty="0">
              <a:solidFill>
                <a:srgbClr val="0000CC"/>
              </a:solidFill>
              <a:latin typeface="Comic Sans MS" panose="030F0702030302020204" pitchFamily="66" charset="0"/>
            </a:endParaRP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Software College</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Northeastern University</a:t>
            </a:r>
          </a:p>
          <a:p>
            <a:pPr algn="ctr" eaLnBrk="1" hangingPunct="1">
              <a:spcBef>
                <a:spcPct val="20000"/>
              </a:spcBef>
              <a:buClr>
                <a:schemeClr val="folHlink"/>
              </a:buClr>
              <a:buSzPct val="60000"/>
              <a:buFont typeface="Wingdings" panose="05000000000000000000" pitchFamily="2" charset="2"/>
              <a:buNone/>
            </a:pPr>
            <a:r>
              <a:rPr lang="en-US" altLang="zh-CN" b="1" dirty="0">
                <a:solidFill>
                  <a:srgbClr val="0000CC"/>
                </a:solidFill>
                <a:latin typeface="Comic Sans MS" panose="030F0702030302020204" pitchFamily="66" charset="0"/>
              </a:rPr>
              <a:t>Email</a:t>
            </a:r>
            <a:r>
              <a:rPr lang="zh-CN" altLang="en-US" b="1" dirty="0" smtClean="0">
                <a:solidFill>
                  <a:srgbClr val="0000CC"/>
                </a:solidFill>
                <a:latin typeface="Comic Sans MS" panose="030F0702030302020204" pitchFamily="66" charset="0"/>
              </a:rPr>
              <a:t>：</a:t>
            </a:r>
            <a:r>
              <a:rPr lang="en-US" altLang="zh-CN" b="1" dirty="0" smtClean="0">
                <a:solidFill>
                  <a:srgbClr val="0000CC"/>
                </a:solidFill>
                <a:latin typeface="Comic Sans MS" panose="030F0702030302020204" pitchFamily="66" charset="0"/>
                <a:hlinkClick r:id="rId3"/>
              </a:rPr>
              <a:t>liuyx@swc.neu.edu.cn</a:t>
            </a:r>
            <a:endParaRPr lang="en-US" altLang="zh-CN" b="1" dirty="0" smtClean="0">
              <a:solidFill>
                <a:srgbClr val="0000CC"/>
              </a:solidFill>
              <a:latin typeface="Comic Sans MS" panose="030F0702030302020204" pitchFamily="66" charset="0"/>
            </a:endParaRPr>
          </a:p>
        </p:txBody>
      </p:sp>
      <p:pic>
        <p:nvPicPr>
          <p:cNvPr id="2" name="图片 1"/>
          <p:cNvPicPr>
            <a:picLocks noChangeAspect="1"/>
          </p:cNvPicPr>
          <p:nvPr/>
        </p:nvPicPr>
        <p:blipFill>
          <a:blip r:embed="rId4"/>
          <a:stretch>
            <a:fillRect/>
          </a:stretch>
        </p:blipFill>
        <p:spPr>
          <a:xfrm>
            <a:off x="5657303" y="457200"/>
            <a:ext cx="3409417" cy="4219575"/>
          </a:xfrm>
          <a:prstGeom prst="rect">
            <a:avLst/>
          </a:prstGeom>
        </p:spPr>
      </p:pic>
    </p:spTree>
  </p:cSld>
  <p:clrMapOvr>
    <a:masterClrMapping/>
  </p:clrMapOvr>
  <p:transition advTm="5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63CB282-2F47-4AE7-AD5F-C3928CB4822C}" type="slidenum">
              <a:rPr lang="zh-CN" altLang="en-US" sz="1400">
                <a:latin typeface="Tahoma" panose="020B0604030504040204" pitchFamily="34" charset="0"/>
              </a:rPr>
              <a:pPr/>
              <a:t>10</a:t>
            </a:fld>
            <a:endParaRPr lang="en-US" altLang="zh-CN" sz="1400">
              <a:latin typeface="Tahoma" panose="020B0604030504040204" pitchFamily="34" charset="0"/>
            </a:endParaRPr>
          </a:p>
        </p:txBody>
      </p:sp>
      <p:sp>
        <p:nvSpPr>
          <p:cNvPr id="53251" name="矩形 2"/>
          <p:cNvSpPr>
            <a:spLocks noChangeArrowheads="1"/>
          </p:cNvSpPr>
          <p:nvPr/>
        </p:nvSpPr>
        <p:spPr bwMode="auto">
          <a:xfrm>
            <a:off x="649288" y="1152525"/>
            <a:ext cx="7527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3200" b="1">
                <a:solidFill>
                  <a:srgbClr val="0000FF"/>
                </a:solidFill>
                <a:latin typeface="Comic Sans MS" panose="030F0702030302020204" pitchFamily="66" charset="0"/>
              </a:rPr>
              <a:t>Composition of Computer Network</a:t>
            </a:r>
            <a:endParaRPr lang="zh-CN" altLang="en-US" sz="3200" b="1">
              <a:solidFill>
                <a:srgbClr val="0000FF"/>
              </a:solidFill>
              <a:latin typeface="Comic Sans MS" panose="030F0702030302020204" pitchFamily="66" charset="0"/>
            </a:endParaRPr>
          </a:p>
        </p:txBody>
      </p:sp>
      <p:sp>
        <p:nvSpPr>
          <p:cNvPr id="53252" name="TextBox 4"/>
          <p:cNvSpPr txBox="1">
            <a:spLocks noChangeArrowheads="1"/>
          </p:cNvSpPr>
          <p:nvPr/>
        </p:nvSpPr>
        <p:spPr bwMode="auto">
          <a:xfrm>
            <a:off x="596900" y="2093913"/>
            <a:ext cx="777875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lang="en-US" altLang="zh-CN" dirty="0"/>
              <a:t>Hardware</a:t>
            </a:r>
          </a:p>
          <a:p>
            <a:pPr lvl="1">
              <a:buFont typeface="Wingdings" panose="05000000000000000000" pitchFamily="2" charset="2"/>
              <a:buChar char="Ø"/>
            </a:pPr>
            <a:r>
              <a:rPr lang="en-US" altLang="zh-CN" dirty="0"/>
              <a:t>End Systems: Host, PC, </a:t>
            </a:r>
            <a:r>
              <a:rPr lang="en-US" altLang="zh-CN" dirty="0" smtClean="0"/>
              <a:t>Mainframe(</a:t>
            </a:r>
            <a:r>
              <a:rPr lang="zh-CN" altLang="en-US" dirty="0" smtClean="0"/>
              <a:t>大型机</a:t>
            </a:r>
            <a:r>
              <a:rPr lang="en-US" altLang="zh-CN" dirty="0" smtClean="0"/>
              <a:t>), </a:t>
            </a:r>
            <a:r>
              <a:rPr lang="en-US" altLang="zh-CN" dirty="0"/>
              <a:t>Client, Workstation, Server</a:t>
            </a:r>
          </a:p>
          <a:p>
            <a:pPr lvl="1">
              <a:buFont typeface="Wingdings" panose="05000000000000000000" pitchFamily="2" charset="2"/>
              <a:buChar char="Ø"/>
            </a:pPr>
            <a:r>
              <a:rPr lang="en-US" altLang="zh-CN" dirty="0"/>
              <a:t>Intermediate Systems: Communications: Switch, Router</a:t>
            </a:r>
          </a:p>
          <a:p>
            <a:pPr lvl="1">
              <a:buFont typeface="Wingdings" panose="05000000000000000000" pitchFamily="2" charset="2"/>
              <a:buChar char="Ø"/>
            </a:pPr>
            <a:r>
              <a:rPr lang="en-US" altLang="zh-CN" dirty="0"/>
              <a:t>Interface: Network interface card(NIC), Modem</a:t>
            </a:r>
          </a:p>
          <a:p>
            <a:pPr lvl="1">
              <a:buFont typeface="Wingdings" panose="05000000000000000000" pitchFamily="2" charset="2"/>
              <a:buChar char="Ø"/>
            </a:pPr>
            <a:r>
              <a:rPr lang="en-US" altLang="zh-CN" dirty="0"/>
              <a:t>Medium: Twisted pair, Coaxial cable, Fiber, Wireless </a:t>
            </a:r>
          </a:p>
          <a:p>
            <a:pPr>
              <a:buFont typeface="Wingdings" panose="05000000000000000000" pitchFamily="2" charset="2"/>
              <a:buChar char="l"/>
            </a:pPr>
            <a:r>
              <a:rPr lang="en-US" altLang="zh-CN" dirty="0"/>
              <a:t>Software</a:t>
            </a:r>
          </a:p>
          <a:p>
            <a:pPr lvl="1">
              <a:buFont typeface="Wingdings" panose="05000000000000000000" pitchFamily="2" charset="2"/>
              <a:buChar char="Ø"/>
            </a:pPr>
            <a:r>
              <a:rPr lang="en-US" altLang="zh-CN" dirty="0"/>
              <a:t>Protocol: CSMA/CD, TCP/IP, UDP, PPP, ATM </a:t>
            </a:r>
          </a:p>
          <a:p>
            <a:pPr lvl="1">
              <a:buFont typeface="Wingdings" panose="05000000000000000000" pitchFamily="2" charset="2"/>
              <a:buChar char="Ø"/>
            </a:pPr>
            <a:r>
              <a:rPr lang="en-US" altLang="zh-CN" dirty="0"/>
              <a:t>Applications: HTTP, SMTP, FTP, Telnet</a:t>
            </a:r>
            <a:endParaRPr lang="zh-CN" alt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DBB595F-175D-4CFE-919E-0087E181A032}" type="slidenum">
              <a:rPr lang="zh-CN" altLang="en-US" sz="1400">
                <a:latin typeface="Tahoma" panose="020B0604030504040204" pitchFamily="34" charset="0"/>
              </a:rPr>
              <a:pPr/>
              <a:t>100</a:t>
            </a:fld>
            <a:endParaRPr lang="en-US" altLang="zh-CN" sz="1400">
              <a:latin typeface="Tahoma" panose="020B0604030504040204" pitchFamily="34" charset="0"/>
            </a:endParaRPr>
          </a:p>
        </p:txBody>
      </p:sp>
      <p:sp>
        <p:nvSpPr>
          <p:cNvPr id="26629" name="Rectangle 2"/>
          <p:cNvSpPr>
            <a:spLocks noGrp="1" noChangeArrowheads="1"/>
          </p:cNvSpPr>
          <p:nvPr>
            <p:ph type="title"/>
          </p:nvPr>
        </p:nvSpPr>
        <p:spPr>
          <a:xfrm>
            <a:off x="0" y="228600"/>
            <a:ext cx="9144000" cy="1143000"/>
          </a:xfrm>
        </p:spPr>
        <p:txBody>
          <a:bodyPr/>
          <a:lstStyle/>
          <a:p>
            <a:pPr eaLnBrk="1" hangingPunct="1"/>
            <a:r>
              <a:rPr lang="en-US" altLang="zh-CN" sz="3200" b="1" smtClean="0">
                <a:solidFill>
                  <a:schemeClr val="folHlink"/>
                </a:solidFill>
                <a:latin typeface="Comic Sans MS" panose="030F0702030302020204" pitchFamily="66" charset="0"/>
              </a:rPr>
              <a:t>Internet structure: network of networks</a:t>
            </a:r>
          </a:p>
        </p:txBody>
      </p:sp>
      <p:sp>
        <p:nvSpPr>
          <p:cNvPr id="26630" name="Rectangle 3"/>
          <p:cNvSpPr>
            <a:spLocks noGrp="1" noChangeArrowheads="1"/>
          </p:cNvSpPr>
          <p:nvPr>
            <p:ph type="body" sz="half" idx="1"/>
          </p:nvPr>
        </p:nvSpPr>
        <p:spPr>
          <a:xfrm>
            <a:off x="352425" y="1428750"/>
            <a:ext cx="8440738" cy="914400"/>
          </a:xfrm>
        </p:spPr>
        <p:txBody>
          <a:bodyPr/>
          <a:lstStyle/>
          <a:p>
            <a:pPr eaLnBrk="1" hangingPunct="1"/>
            <a:r>
              <a:rPr lang="en-US" altLang="zh-CN" smtClean="0">
                <a:solidFill>
                  <a:srgbClr val="FF0000"/>
                </a:solidFill>
                <a:latin typeface="Comic Sans MS" panose="030F0702030302020204" pitchFamily="66" charset="0"/>
              </a:rPr>
              <a:t>a packet passes through many networks!</a:t>
            </a:r>
            <a:endParaRPr lang="en-US" altLang="zh-CN" smtClean="0">
              <a:latin typeface="Comic Sans MS" panose="030F0702030302020204" pitchFamily="66" charset="0"/>
            </a:endParaRPr>
          </a:p>
          <a:p>
            <a:pPr eaLnBrk="1" hangingPunct="1">
              <a:buFont typeface="Wingdings" panose="05000000000000000000" pitchFamily="2" charset="2"/>
              <a:buNone/>
            </a:pPr>
            <a:endParaRPr lang="en-US" altLang="zh-CN" smtClean="0">
              <a:solidFill>
                <a:srgbClr val="FF0000"/>
              </a:solidFill>
              <a:latin typeface="Comic Sans MS" panose="030F0702030302020204" pitchFamily="66" charset="0"/>
            </a:endParaRPr>
          </a:p>
          <a:p>
            <a:pPr lvl="1" eaLnBrk="1" hangingPunct="1">
              <a:buFont typeface="Wingdings" panose="05000000000000000000" pitchFamily="2" charset="2"/>
              <a:buNone/>
            </a:pPr>
            <a:endParaRPr lang="zh-CN" altLang="en-US" smtClean="0">
              <a:latin typeface="Comic Sans MS" panose="030F0702030302020204" pitchFamily="66" charset="0"/>
            </a:endParaRPr>
          </a:p>
        </p:txBody>
      </p:sp>
      <p:sp>
        <p:nvSpPr>
          <p:cNvPr id="26631" name="Oval 4"/>
          <p:cNvSpPr>
            <a:spLocks noChangeArrowheads="1"/>
          </p:cNvSpPr>
          <p:nvPr/>
        </p:nvSpPr>
        <p:spPr bwMode="auto">
          <a:xfrm>
            <a:off x="2432050" y="4883150"/>
            <a:ext cx="1863725" cy="7905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bg1"/>
                </a:solidFill>
                <a:latin typeface="Comic Sans MS" panose="030F0702030302020204" pitchFamily="66" charset="0"/>
              </a:rPr>
              <a:t>Tier 1 ISP</a:t>
            </a:r>
            <a:endParaRPr lang="en-US" altLang="zh-CN"/>
          </a:p>
        </p:txBody>
      </p:sp>
      <p:sp>
        <p:nvSpPr>
          <p:cNvPr id="26632" name="Oval 5"/>
          <p:cNvSpPr>
            <a:spLocks noChangeArrowheads="1"/>
          </p:cNvSpPr>
          <p:nvPr/>
        </p:nvSpPr>
        <p:spPr bwMode="auto">
          <a:xfrm>
            <a:off x="3530600" y="3679825"/>
            <a:ext cx="1863725" cy="7905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bg1"/>
                </a:solidFill>
                <a:latin typeface="Comic Sans MS" panose="030F0702030302020204" pitchFamily="66" charset="0"/>
              </a:rPr>
              <a:t>Tier 1 ISP</a:t>
            </a:r>
            <a:endParaRPr lang="en-US" altLang="zh-CN"/>
          </a:p>
        </p:txBody>
      </p:sp>
      <p:sp>
        <p:nvSpPr>
          <p:cNvPr id="26633" name="Oval 6"/>
          <p:cNvSpPr>
            <a:spLocks noChangeArrowheads="1"/>
          </p:cNvSpPr>
          <p:nvPr/>
        </p:nvSpPr>
        <p:spPr bwMode="auto">
          <a:xfrm>
            <a:off x="4800600" y="4845050"/>
            <a:ext cx="1863725" cy="7905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bg1"/>
                </a:solidFill>
                <a:latin typeface="Comic Sans MS" panose="030F0702030302020204" pitchFamily="66" charset="0"/>
              </a:rPr>
              <a:t>Tier 1 ISP</a:t>
            </a:r>
            <a:endParaRPr lang="en-US" altLang="zh-CN"/>
          </a:p>
        </p:txBody>
      </p:sp>
      <p:sp>
        <p:nvSpPr>
          <p:cNvPr id="26634" name="Oval 7"/>
          <p:cNvSpPr>
            <a:spLocks noChangeArrowheads="1"/>
          </p:cNvSpPr>
          <p:nvPr/>
        </p:nvSpPr>
        <p:spPr bwMode="auto">
          <a:xfrm>
            <a:off x="5121275" y="48514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5" name="Oval 8"/>
          <p:cNvSpPr>
            <a:spLocks noChangeArrowheads="1"/>
          </p:cNvSpPr>
          <p:nvPr/>
        </p:nvSpPr>
        <p:spPr bwMode="auto">
          <a:xfrm>
            <a:off x="4670425" y="43815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6" name="Oval 9"/>
          <p:cNvSpPr>
            <a:spLocks noChangeArrowheads="1"/>
          </p:cNvSpPr>
          <p:nvPr/>
        </p:nvSpPr>
        <p:spPr bwMode="auto">
          <a:xfrm>
            <a:off x="4206875" y="44069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7" name="Oval 10"/>
          <p:cNvSpPr>
            <a:spLocks noChangeArrowheads="1"/>
          </p:cNvSpPr>
          <p:nvPr/>
        </p:nvSpPr>
        <p:spPr bwMode="auto">
          <a:xfrm>
            <a:off x="3736975" y="48641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8" name="Oval 11"/>
          <p:cNvSpPr>
            <a:spLocks noChangeArrowheads="1"/>
          </p:cNvSpPr>
          <p:nvPr/>
        </p:nvSpPr>
        <p:spPr bwMode="auto">
          <a:xfrm>
            <a:off x="4232275" y="51816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9" name="Oval 12"/>
          <p:cNvSpPr>
            <a:spLocks noChangeArrowheads="1"/>
          </p:cNvSpPr>
          <p:nvPr/>
        </p:nvSpPr>
        <p:spPr bwMode="auto">
          <a:xfrm>
            <a:off x="4746625" y="5168900"/>
            <a:ext cx="133350" cy="142875"/>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0" name="Line 13"/>
          <p:cNvSpPr>
            <a:spLocks noChangeShapeType="1"/>
          </p:cNvSpPr>
          <p:nvPr/>
        </p:nvSpPr>
        <p:spPr bwMode="auto">
          <a:xfrm flipV="1">
            <a:off x="4368800" y="5238750"/>
            <a:ext cx="3810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1" name="Line 14"/>
          <p:cNvSpPr>
            <a:spLocks noChangeShapeType="1"/>
          </p:cNvSpPr>
          <p:nvPr/>
        </p:nvSpPr>
        <p:spPr bwMode="auto">
          <a:xfrm>
            <a:off x="4778375" y="4495800"/>
            <a:ext cx="368300"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2" name="Line 15"/>
          <p:cNvSpPr>
            <a:spLocks noChangeShapeType="1"/>
          </p:cNvSpPr>
          <p:nvPr/>
        </p:nvSpPr>
        <p:spPr bwMode="auto">
          <a:xfrm flipV="1">
            <a:off x="3835400" y="4527550"/>
            <a:ext cx="393700"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43" name="Group 16"/>
          <p:cNvGrpSpPr>
            <a:grpSpLocks/>
          </p:cNvGrpSpPr>
          <p:nvPr/>
        </p:nvGrpSpPr>
        <p:grpSpPr bwMode="auto">
          <a:xfrm>
            <a:off x="5670550" y="4178300"/>
            <a:ext cx="719138" cy="396875"/>
            <a:chOff x="3740" y="1244"/>
            <a:chExt cx="453" cy="250"/>
          </a:xfrm>
        </p:grpSpPr>
        <p:sp>
          <p:nvSpPr>
            <p:cNvPr id="26704" name="Rectangle 17"/>
            <p:cNvSpPr>
              <a:spLocks noChangeArrowheads="1"/>
            </p:cNvSpPr>
            <p:nvPr/>
          </p:nvSpPr>
          <p:spPr bwMode="auto">
            <a:xfrm>
              <a:off x="3755" y="1248"/>
              <a:ext cx="438" cy="198"/>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705" name="Text Box 18"/>
            <p:cNvSpPr txBox="1">
              <a:spLocks noChangeArrowheads="1"/>
            </p:cNvSpPr>
            <p:nvPr/>
          </p:nvSpPr>
          <p:spPr bwMode="auto">
            <a:xfrm>
              <a:off x="3740" y="1244"/>
              <a:ext cx="444" cy="25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bg1"/>
                  </a:solidFill>
                  <a:latin typeface="Comic Sans MS" panose="030F0702030302020204" pitchFamily="66" charset="0"/>
                </a:rPr>
                <a:t>NAP</a:t>
              </a:r>
              <a:endParaRPr lang="en-US" altLang="zh-CN" sz="2000"/>
            </a:p>
          </p:txBody>
        </p:sp>
      </p:grpSp>
      <p:sp>
        <p:nvSpPr>
          <p:cNvPr id="26644" name="Line 19"/>
          <p:cNvSpPr>
            <a:spLocks noChangeShapeType="1"/>
          </p:cNvSpPr>
          <p:nvPr/>
        </p:nvSpPr>
        <p:spPr bwMode="auto">
          <a:xfrm flipH="1">
            <a:off x="5222875" y="4445000"/>
            <a:ext cx="501650" cy="425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5" name="Line 20"/>
          <p:cNvSpPr>
            <a:spLocks noChangeShapeType="1"/>
          </p:cNvSpPr>
          <p:nvPr/>
        </p:nvSpPr>
        <p:spPr bwMode="auto">
          <a:xfrm flipH="1">
            <a:off x="4791075" y="4362450"/>
            <a:ext cx="901700" cy="11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6" name="Line 21"/>
          <p:cNvSpPr>
            <a:spLocks noChangeShapeType="1"/>
          </p:cNvSpPr>
          <p:nvPr/>
        </p:nvSpPr>
        <p:spPr bwMode="auto">
          <a:xfrm flipH="1">
            <a:off x="3876675" y="4419600"/>
            <a:ext cx="1816100" cy="48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47" name="Group 22"/>
          <p:cNvGrpSpPr>
            <a:grpSpLocks/>
          </p:cNvGrpSpPr>
          <p:nvPr/>
        </p:nvGrpSpPr>
        <p:grpSpPr bwMode="auto">
          <a:xfrm>
            <a:off x="1946275" y="3286125"/>
            <a:ext cx="6219825" cy="2838450"/>
            <a:chOff x="1226" y="2070"/>
            <a:chExt cx="3918" cy="1788"/>
          </a:xfrm>
        </p:grpSpPr>
        <p:grpSp>
          <p:nvGrpSpPr>
            <p:cNvPr id="26681" name="Group 23"/>
            <p:cNvGrpSpPr>
              <a:grpSpLocks/>
            </p:cNvGrpSpPr>
            <p:nvPr/>
          </p:nvGrpSpPr>
          <p:grpSpPr bwMode="auto">
            <a:xfrm>
              <a:off x="3042" y="2102"/>
              <a:ext cx="1054" cy="372"/>
              <a:chOff x="3042" y="2102"/>
              <a:chExt cx="1054" cy="372"/>
            </a:xfrm>
          </p:grpSpPr>
          <p:sp>
            <p:nvSpPr>
              <p:cNvPr id="26701"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702" name="Text Box 25"/>
              <p:cNvSpPr txBox="1">
                <a:spLocks noChangeArrowheads="1"/>
              </p:cNvSpPr>
              <p:nvPr/>
            </p:nvSpPr>
            <p:spPr bwMode="auto">
              <a:xfrm>
                <a:off x="3182" y="217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703" name="Oval 26"/>
              <p:cNvSpPr>
                <a:spLocks noChangeArrowheads="1"/>
              </p:cNvSpPr>
              <p:nvPr/>
            </p:nvSpPr>
            <p:spPr bwMode="auto">
              <a:xfrm>
                <a:off x="3184" y="2340"/>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2" name="Group 27"/>
            <p:cNvGrpSpPr>
              <a:grpSpLocks/>
            </p:cNvGrpSpPr>
            <p:nvPr/>
          </p:nvGrpSpPr>
          <p:grpSpPr bwMode="auto">
            <a:xfrm>
              <a:off x="1610" y="2070"/>
              <a:ext cx="1054" cy="372"/>
              <a:chOff x="698" y="2190"/>
              <a:chExt cx="1054" cy="372"/>
            </a:xfrm>
          </p:grpSpPr>
          <p:sp>
            <p:nvSpPr>
              <p:cNvPr id="26698"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9" name="Text Box 29"/>
              <p:cNvSpPr txBox="1">
                <a:spLocks noChangeArrowheads="1"/>
              </p:cNvSpPr>
              <p:nvPr/>
            </p:nvSpPr>
            <p:spPr bwMode="auto">
              <a:xfrm>
                <a:off x="838" y="226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700" name="Oval 30"/>
              <p:cNvSpPr>
                <a:spLocks noChangeArrowheads="1"/>
              </p:cNvSpPr>
              <p:nvPr/>
            </p:nvSpPr>
            <p:spPr bwMode="auto">
              <a:xfrm>
                <a:off x="1464" y="2460"/>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3" name="Group 31"/>
            <p:cNvGrpSpPr>
              <a:grpSpLocks/>
            </p:cNvGrpSpPr>
            <p:nvPr/>
          </p:nvGrpSpPr>
          <p:grpSpPr bwMode="auto">
            <a:xfrm>
              <a:off x="1226" y="3476"/>
              <a:ext cx="1054" cy="374"/>
              <a:chOff x="442" y="3748"/>
              <a:chExt cx="1054" cy="374"/>
            </a:xfrm>
          </p:grpSpPr>
          <p:sp>
            <p:nvSpPr>
              <p:cNvPr id="26695"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6" name="Text Box 33"/>
              <p:cNvSpPr txBox="1">
                <a:spLocks noChangeArrowheads="1"/>
              </p:cNvSpPr>
              <p:nvPr/>
            </p:nvSpPr>
            <p:spPr bwMode="auto">
              <a:xfrm>
                <a:off x="582" y="382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697" name="Oval 34"/>
              <p:cNvSpPr>
                <a:spLocks noChangeArrowheads="1"/>
              </p:cNvSpPr>
              <p:nvPr/>
            </p:nvSpPr>
            <p:spPr bwMode="auto">
              <a:xfrm>
                <a:off x="904" y="3748"/>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4" name="Group 35"/>
            <p:cNvGrpSpPr>
              <a:grpSpLocks/>
            </p:cNvGrpSpPr>
            <p:nvPr/>
          </p:nvGrpSpPr>
          <p:grpSpPr bwMode="auto">
            <a:xfrm>
              <a:off x="2674" y="3486"/>
              <a:ext cx="1054" cy="372"/>
              <a:chOff x="2698" y="3710"/>
              <a:chExt cx="1054" cy="372"/>
            </a:xfrm>
          </p:grpSpPr>
          <p:sp>
            <p:nvSpPr>
              <p:cNvPr id="26692"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3" name="Text Box 37"/>
              <p:cNvSpPr txBox="1">
                <a:spLocks noChangeArrowheads="1"/>
              </p:cNvSpPr>
              <p:nvPr/>
            </p:nvSpPr>
            <p:spPr bwMode="auto">
              <a:xfrm>
                <a:off x="2838" y="378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694" name="Oval 38"/>
              <p:cNvSpPr>
                <a:spLocks noChangeArrowheads="1"/>
              </p:cNvSpPr>
              <p:nvPr/>
            </p:nvSpPr>
            <p:spPr bwMode="auto">
              <a:xfrm>
                <a:off x="3408" y="3716"/>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6685" name="Group 39"/>
            <p:cNvGrpSpPr>
              <a:grpSpLocks/>
            </p:cNvGrpSpPr>
            <p:nvPr/>
          </p:nvGrpSpPr>
          <p:grpSpPr bwMode="auto">
            <a:xfrm>
              <a:off x="4090" y="3182"/>
              <a:ext cx="1054" cy="372"/>
              <a:chOff x="4090" y="3182"/>
              <a:chExt cx="1054" cy="372"/>
            </a:xfrm>
          </p:grpSpPr>
          <p:sp>
            <p:nvSpPr>
              <p:cNvPr id="26689"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90" name="Text Box 41"/>
              <p:cNvSpPr txBox="1">
                <a:spLocks noChangeArrowheads="1"/>
              </p:cNvSpPr>
              <p:nvPr/>
            </p:nvSpPr>
            <p:spPr bwMode="auto">
              <a:xfrm>
                <a:off x="4230" y="325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folHlink"/>
                    </a:solidFill>
                    <a:latin typeface="Comic Sans MS" panose="030F0702030302020204" pitchFamily="66" charset="0"/>
                  </a:rPr>
                  <a:t>Tier-2 ISP</a:t>
                </a:r>
                <a:endParaRPr lang="en-US" altLang="zh-CN">
                  <a:solidFill>
                    <a:schemeClr val="folHlink"/>
                  </a:solidFill>
                </a:endParaRPr>
              </a:p>
            </p:txBody>
          </p:sp>
          <p:sp>
            <p:nvSpPr>
              <p:cNvPr id="26691" name="Oval 42"/>
              <p:cNvSpPr>
                <a:spLocks noChangeArrowheads="1"/>
              </p:cNvSpPr>
              <p:nvPr/>
            </p:nvSpPr>
            <p:spPr bwMode="auto">
              <a:xfrm>
                <a:off x="4144" y="3308"/>
                <a:ext cx="84" cy="90"/>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6686" name="Oval 43"/>
            <p:cNvSpPr>
              <a:spLocks noChangeArrowheads="1"/>
            </p:cNvSpPr>
            <p:nvPr/>
          </p:nvSpPr>
          <p:spPr bwMode="auto">
            <a:xfrm>
              <a:off x="1712" y="2328"/>
              <a:ext cx="96" cy="88"/>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87" name="Line 44"/>
            <p:cNvSpPr>
              <a:spLocks noChangeShapeType="1"/>
            </p:cNvSpPr>
            <p:nvPr/>
          </p:nvSpPr>
          <p:spPr bwMode="auto">
            <a:xfrm>
              <a:off x="1768" y="2400"/>
              <a:ext cx="200" cy="6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88" name="Oval 45"/>
            <p:cNvSpPr>
              <a:spLocks noChangeArrowheads="1"/>
            </p:cNvSpPr>
            <p:nvPr/>
          </p:nvSpPr>
          <p:spPr bwMode="auto">
            <a:xfrm>
              <a:off x="1928" y="3044"/>
              <a:ext cx="96" cy="88"/>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6648" name="Oval 46"/>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9" name="Oval 47"/>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50" name="Line 48"/>
          <p:cNvSpPr>
            <a:spLocks noChangeShapeType="1"/>
          </p:cNvSpPr>
          <p:nvPr/>
        </p:nvSpPr>
        <p:spPr bwMode="auto">
          <a:xfrm>
            <a:off x="6451600" y="3822700"/>
            <a:ext cx="876300" cy="1155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1" name="Oval 49"/>
          <p:cNvSpPr>
            <a:spLocks noChangeArrowheads="1"/>
          </p:cNvSpPr>
          <p:nvPr/>
        </p:nvSpPr>
        <p:spPr bwMode="auto">
          <a:xfrm>
            <a:off x="6007100" y="3797300"/>
            <a:ext cx="152400" cy="1651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52" name="Line 50"/>
          <p:cNvSpPr>
            <a:spLocks noChangeShapeType="1"/>
          </p:cNvSpPr>
          <p:nvPr/>
        </p:nvSpPr>
        <p:spPr bwMode="auto">
          <a:xfrm>
            <a:off x="6083300" y="3949700"/>
            <a:ext cx="0" cy="24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53" name="Group 52"/>
          <p:cNvGrpSpPr>
            <a:grpSpLocks/>
          </p:cNvGrpSpPr>
          <p:nvPr/>
        </p:nvGrpSpPr>
        <p:grpSpPr bwMode="auto">
          <a:xfrm>
            <a:off x="5273675" y="2676525"/>
            <a:ext cx="1057275" cy="695325"/>
            <a:chOff x="4314" y="1086"/>
            <a:chExt cx="666" cy="438"/>
          </a:xfrm>
        </p:grpSpPr>
        <p:sp>
          <p:nvSpPr>
            <p:cNvPr id="26679" name="Oval 5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80" name="Text Box 54"/>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4" name="Group 55"/>
          <p:cNvGrpSpPr>
            <a:grpSpLocks/>
          </p:cNvGrpSpPr>
          <p:nvPr/>
        </p:nvGrpSpPr>
        <p:grpSpPr bwMode="auto">
          <a:xfrm>
            <a:off x="4308475" y="2828925"/>
            <a:ext cx="1057275" cy="695325"/>
            <a:chOff x="4314" y="1086"/>
            <a:chExt cx="666" cy="438"/>
          </a:xfrm>
        </p:grpSpPr>
        <p:sp>
          <p:nvSpPr>
            <p:cNvPr id="26677" name="Oval 5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8" name="Text Box 57"/>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5" name="Group 58"/>
          <p:cNvGrpSpPr>
            <a:grpSpLocks/>
          </p:cNvGrpSpPr>
          <p:nvPr/>
        </p:nvGrpSpPr>
        <p:grpSpPr bwMode="auto">
          <a:xfrm>
            <a:off x="6022975" y="2816225"/>
            <a:ext cx="1057275" cy="695325"/>
            <a:chOff x="4314" y="1086"/>
            <a:chExt cx="666" cy="438"/>
          </a:xfrm>
        </p:grpSpPr>
        <p:sp>
          <p:nvSpPr>
            <p:cNvPr id="26675" name="Oval 5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6" name="Text Box 60"/>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6" name="Group 61"/>
          <p:cNvGrpSpPr>
            <a:grpSpLocks/>
          </p:cNvGrpSpPr>
          <p:nvPr/>
        </p:nvGrpSpPr>
        <p:grpSpPr bwMode="auto">
          <a:xfrm>
            <a:off x="1539875" y="5876925"/>
            <a:ext cx="1057275" cy="695325"/>
            <a:chOff x="4314" y="1086"/>
            <a:chExt cx="666" cy="438"/>
          </a:xfrm>
        </p:grpSpPr>
        <p:sp>
          <p:nvSpPr>
            <p:cNvPr id="26673" name="Oval 6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4" name="Text Box 63"/>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7" name="Group 64"/>
          <p:cNvGrpSpPr>
            <a:grpSpLocks/>
          </p:cNvGrpSpPr>
          <p:nvPr/>
        </p:nvGrpSpPr>
        <p:grpSpPr bwMode="auto">
          <a:xfrm>
            <a:off x="1882775" y="2473325"/>
            <a:ext cx="1057275" cy="695325"/>
            <a:chOff x="4314" y="1086"/>
            <a:chExt cx="666" cy="438"/>
          </a:xfrm>
        </p:grpSpPr>
        <p:sp>
          <p:nvSpPr>
            <p:cNvPr id="26671" name="Oval 6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2" name="Text Box 66"/>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8" name="Group 67"/>
          <p:cNvGrpSpPr>
            <a:grpSpLocks/>
          </p:cNvGrpSpPr>
          <p:nvPr/>
        </p:nvGrpSpPr>
        <p:grpSpPr bwMode="auto">
          <a:xfrm>
            <a:off x="2746375" y="2714625"/>
            <a:ext cx="1057275" cy="695325"/>
            <a:chOff x="4314" y="1086"/>
            <a:chExt cx="666" cy="438"/>
          </a:xfrm>
        </p:grpSpPr>
        <p:sp>
          <p:nvSpPr>
            <p:cNvPr id="26669" name="Oval 6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0" name="Text Box 69"/>
            <p:cNvSpPr txBox="1">
              <a:spLocks noChangeArrowheads="1"/>
            </p:cNvSpPr>
            <p:nvPr/>
          </p:nvSpPr>
          <p:spPr bwMode="auto">
            <a:xfrm>
              <a:off x="4328" y="1106"/>
              <a:ext cx="53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Tier 3</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59" name="Group 70"/>
          <p:cNvGrpSpPr>
            <a:grpSpLocks/>
          </p:cNvGrpSpPr>
          <p:nvPr/>
        </p:nvGrpSpPr>
        <p:grpSpPr bwMode="auto">
          <a:xfrm>
            <a:off x="2898775" y="5940425"/>
            <a:ext cx="1057275" cy="695325"/>
            <a:chOff x="4314" y="1086"/>
            <a:chExt cx="666" cy="438"/>
          </a:xfrm>
        </p:grpSpPr>
        <p:sp>
          <p:nvSpPr>
            <p:cNvPr id="26667" name="Oval 7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68" name="Text Box 72"/>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60" name="Group 73"/>
          <p:cNvGrpSpPr>
            <a:grpSpLocks/>
          </p:cNvGrpSpPr>
          <p:nvPr/>
        </p:nvGrpSpPr>
        <p:grpSpPr bwMode="auto">
          <a:xfrm>
            <a:off x="4600575" y="5940425"/>
            <a:ext cx="1057275" cy="695325"/>
            <a:chOff x="4314" y="1086"/>
            <a:chExt cx="666" cy="438"/>
          </a:xfrm>
        </p:grpSpPr>
        <p:sp>
          <p:nvSpPr>
            <p:cNvPr id="26665" name="Oval 7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66" name="Text Box 75"/>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pSp>
        <p:nvGrpSpPr>
          <p:cNvPr id="26661" name="Group 76"/>
          <p:cNvGrpSpPr>
            <a:grpSpLocks/>
          </p:cNvGrpSpPr>
          <p:nvPr/>
        </p:nvGrpSpPr>
        <p:grpSpPr bwMode="auto">
          <a:xfrm>
            <a:off x="7305675" y="5483225"/>
            <a:ext cx="1057275" cy="695325"/>
            <a:chOff x="4314" y="1086"/>
            <a:chExt cx="666" cy="438"/>
          </a:xfrm>
        </p:grpSpPr>
        <p:sp>
          <p:nvSpPr>
            <p:cNvPr id="26663" name="Oval 77"/>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64" name="Text Box 78"/>
            <p:cNvSpPr txBox="1">
              <a:spLocks noChangeArrowheads="1"/>
            </p:cNvSpPr>
            <p:nvPr/>
          </p:nvSpPr>
          <p:spPr bwMode="auto">
            <a:xfrm>
              <a:off x="4384" y="1106"/>
              <a:ext cx="4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solidFill>
                    <a:schemeClr val="folHlink"/>
                  </a:solidFill>
                  <a:latin typeface="Comic Sans MS" panose="030F0702030302020204" pitchFamily="66" charset="0"/>
                </a:rPr>
                <a:t>local</a:t>
              </a:r>
            </a:p>
            <a:p>
              <a:pPr algn="ctr"/>
              <a:r>
                <a:rPr lang="en-US" altLang="zh-CN" sz="1800">
                  <a:solidFill>
                    <a:schemeClr val="folHlink"/>
                  </a:solidFill>
                  <a:latin typeface="Comic Sans MS" panose="030F0702030302020204" pitchFamily="66" charset="0"/>
                </a:rPr>
                <a:t>ISP</a:t>
              </a:r>
              <a:endParaRPr lang="en-US" altLang="zh-CN">
                <a:solidFill>
                  <a:schemeClr val="folHlink"/>
                </a:solidFill>
              </a:endParaRPr>
            </a:p>
          </p:txBody>
        </p:sp>
      </p:grpSp>
      <p:graphicFrame>
        <p:nvGraphicFramePr>
          <p:cNvPr id="26626" name="Object 219"/>
          <p:cNvGraphicFramePr>
            <a:graphicFrameLocks noChangeAspect="1"/>
          </p:cNvGraphicFramePr>
          <p:nvPr/>
        </p:nvGraphicFramePr>
        <p:xfrm>
          <a:off x="1512888" y="2197100"/>
          <a:ext cx="417512" cy="319088"/>
        </p:xfrm>
        <a:graphic>
          <a:graphicData uri="http://schemas.openxmlformats.org/presentationml/2006/ole">
            <mc:AlternateContent xmlns:mc="http://schemas.openxmlformats.org/markup-compatibility/2006">
              <mc:Choice xmlns:v="urn:schemas-microsoft-com:vml" Requires="v">
                <p:oleObj spid="_x0000_s26996" name="Clip" r:id="rId3" imgW="1307263" imgH="1084139" progId="MS_ClipArt_Gallery.2">
                  <p:embed/>
                </p:oleObj>
              </mc:Choice>
              <mc:Fallback>
                <p:oleObj name="Clip" r:id="rId3" imgW="1307263" imgH="1084139" progId="MS_ClipArt_Gallery.2">
                  <p:embed/>
                  <p:pic>
                    <p:nvPicPr>
                      <p:cNvPr id="0" name="Object 2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888" y="2197100"/>
                        <a:ext cx="417512"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7" name="Object 339"/>
          <p:cNvGraphicFramePr>
            <a:graphicFrameLocks noChangeAspect="1"/>
          </p:cNvGraphicFramePr>
          <p:nvPr/>
        </p:nvGraphicFramePr>
        <p:xfrm>
          <a:off x="8486775" y="6007100"/>
          <a:ext cx="417513" cy="319088"/>
        </p:xfrm>
        <a:graphic>
          <a:graphicData uri="http://schemas.openxmlformats.org/presentationml/2006/ole">
            <mc:AlternateContent xmlns:mc="http://schemas.openxmlformats.org/markup-compatibility/2006">
              <mc:Choice xmlns:v="urn:schemas-microsoft-com:vml" Requires="v">
                <p:oleObj spid="_x0000_s26997" name="Clip" r:id="rId5" imgW="1307263" imgH="1084139" progId="MS_ClipArt_Gallery.2">
                  <p:embed/>
                </p:oleObj>
              </mc:Choice>
              <mc:Fallback>
                <p:oleObj name="Clip" r:id="rId5" imgW="1307263" imgH="1084139" progId="MS_ClipArt_Gallery.2">
                  <p:embed/>
                  <p:pic>
                    <p:nvPicPr>
                      <p:cNvPr id="0" name="Object 3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775" y="6007100"/>
                        <a:ext cx="4175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189" name="Freeform 341"/>
          <p:cNvSpPr>
            <a:spLocks/>
          </p:cNvSpPr>
          <p:nvPr/>
        </p:nvSpPr>
        <p:spPr bwMode="auto">
          <a:xfrm>
            <a:off x="1879600" y="2476500"/>
            <a:ext cx="6654800" cy="3619500"/>
          </a:xfrm>
          <a:custGeom>
            <a:avLst/>
            <a:gdLst>
              <a:gd name="T0" fmla="*/ 0 w 4192"/>
              <a:gd name="T1" fmla="*/ 0 h 2280"/>
              <a:gd name="T2" fmla="*/ 2147483647 w 4192"/>
              <a:gd name="T3" fmla="*/ 2147483647 h 2280"/>
              <a:gd name="T4" fmla="*/ 2147483647 w 4192"/>
              <a:gd name="T5" fmla="*/ 2147483647 h 2280"/>
              <a:gd name="T6" fmla="*/ 2147483647 w 4192"/>
              <a:gd name="T7" fmla="*/ 2147483647 h 2280"/>
              <a:gd name="T8" fmla="*/ 2147483647 w 4192"/>
              <a:gd name="T9" fmla="*/ 2147483647 h 2280"/>
              <a:gd name="T10" fmla="*/ 2147483647 w 4192"/>
              <a:gd name="T11" fmla="*/ 2147483647 h 2280"/>
              <a:gd name="T12" fmla="*/ 2147483647 w 4192"/>
              <a:gd name="T13" fmla="*/ 2147483647 h 2280"/>
              <a:gd name="T14" fmla="*/ 2147483647 w 4192"/>
              <a:gd name="T15" fmla="*/ 2147483647 h 2280"/>
              <a:gd name="T16" fmla="*/ 2147483647 w 4192"/>
              <a:gd name="T17" fmla="*/ 2147483647 h 2280"/>
              <a:gd name="T18" fmla="*/ 2147483647 w 4192"/>
              <a:gd name="T19" fmla="*/ 2147483647 h 2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92"/>
              <a:gd name="T31" fmla="*/ 0 h 2280"/>
              <a:gd name="T32" fmla="*/ 4192 w 4192"/>
              <a:gd name="T33" fmla="*/ 2280 h 22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92" h="2280">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71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189"/>
                                        </p:tgtEl>
                                        <p:attrNameLst>
                                          <p:attrName>style.visibility</p:attrName>
                                        </p:attrNameLst>
                                      </p:cBhvr>
                                      <p:to>
                                        <p:strVal val="visible"/>
                                      </p:to>
                                    </p:set>
                                    <p:animEffect transition="in" filter="wipe(left)">
                                      <p:cBhvr>
                                        <p:cTn id="7" dur="2000"/>
                                        <p:tgtEl>
                                          <p:spTgt spid="7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8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C73DF5-26FC-49CF-934F-C0D27D151C58}" type="slidenum">
              <a:rPr lang="zh-CN" altLang="en-US" sz="1400">
                <a:latin typeface="Tahoma" panose="020B0604030504040204" pitchFamily="34" charset="0"/>
              </a:rPr>
              <a:pPr/>
              <a:t>101</a:t>
            </a:fld>
            <a:endParaRPr lang="en-US" altLang="zh-CN" sz="1400">
              <a:latin typeface="Tahoma" panose="020B0604030504040204" pitchFamily="34" charset="0"/>
            </a:endParaRPr>
          </a:p>
        </p:txBody>
      </p:sp>
      <p:sp>
        <p:nvSpPr>
          <p:cNvPr id="122883" name="Rectangle 2"/>
          <p:cNvSpPr>
            <a:spLocks noGrp="1" noChangeArrowheads="1"/>
          </p:cNvSpPr>
          <p:nvPr>
            <p:ph type="title"/>
          </p:nvPr>
        </p:nvSpPr>
        <p:spPr>
          <a:xfrm>
            <a:off x="0" y="228600"/>
            <a:ext cx="9144000" cy="1143000"/>
          </a:xfrm>
        </p:spPr>
        <p:txBody>
          <a:bodyPr/>
          <a:lstStyle/>
          <a:p>
            <a:pPr eaLnBrk="1" hangingPunct="1"/>
            <a:r>
              <a:rPr lang="en-US" altLang="zh-CN" sz="3200" b="1" smtClean="0">
                <a:solidFill>
                  <a:schemeClr val="folHlink"/>
                </a:solidFill>
                <a:latin typeface="Comic Sans MS" panose="030F0702030302020204" pitchFamily="66" charset="0"/>
              </a:rPr>
              <a:t>Internet structure: network of networks</a:t>
            </a:r>
          </a:p>
        </p:txBody>
      </p:sp>
      <p:sp>
        <p:nvSpPr>
          <p:cNvPr id="122884" name="Rectangle 3"/>
          <p:cNvSpPr>
            <a:spLocks noGrp="1" noChangeArrowheads="1"/>
          </p:cNvSpPr>
          <p:nvPr>
            <p:ph type="body" sz="half" idx="1"/>
          </p:nvPr>
        </p:nvSpPr>
        <p:spPr>
          <a:xfrm>
            <a:off x="352425" y="1428750"/>
            <a:ext cx="8440738" cy="914400"/>
          </a:xfrm>
        </p:spPr>
        <p:txBody>
          <a:bodyPr/>
          <a:lstStyle/>
          <a:p>
            <a:pPr eaLnBrk="1" hangingPunct="1"/>
            <a:r>
              <a:rPr lang="en-US" altLang="zh-CN" smtClean="0">
                <a:solidFill>
                  <a:srgbClr val="FF0000"/>
                </a:solidFill>
                <a:latin typeface="Comic Sans MS" panose="030F0702030302020204" pitchFamily="66" charset="0"/>
              </a:rPr>
              <a:t>a packet passes through many networks!</a:t>
            </a:r>
            <a:endParaRPr lang="en-US" altLang="zh-CN" smtClean="0">
              <a:latin typeface="Comic Sans MS" panose="030F0702030302020204" pitchFamily="66" charset="0"/>
            </a:endParaRPr>
          </a:p>
          <a:p>
            <a:pPr eaLnBrk="1" hangingPunct="1">
              <a:buFont typeface="Wingdings" panose="05000000000000000000" pitchFamily="2" charset="2"/>
              <a:buNone/>
            </a:pPr>
            <a:endParaRPr lang="en-US" altLang="zh-CN" smtClean="0">
              <a:solidFill>
                <a:srgbClr val="FF0000"/>
              </a:solidFill>
              <a:latin typeface="Comic Sans MS" panose="030F0702030302020204" pitchFamily="66" charset="0"/>
            </a:endParaRPr>
          </a:p>
          <a:p>
            <a:pPr lvl="1" eaLnBrk="1" hangingPunct="1">
              <a:buFont typeface="Wingdings" panose="05000000000000000000" pitchFamily="2" charset="2"/>
              <a:buNone/>
            </a:pPr>
            <a:endParaRPr lang="zh-CN" altLang="en-US" smtClean="0">
              <a:latin typeface="Comic Sans MS" panose="030F0702030302020204" pitchFamily="66" charset="0"/>
            </a:endParaRPr>
          </a:p>
        </p:txBody>
      </p:sp>
      <p:grpSp>
        <p:nvGrpSpPr>
          <p:cNvPr id="122885" name="Group 81"/>
          <p:cNvGrpSpPr>
            <a:grpSpLocks/>
          </p:cNvGrpSpPr>
          <p:nvPr/>
        </p:nvGrpSpPr>
        <p:grpSpPr bwMode="auto">
          <a:xfrm>
            <a:off x="0" y="2128838"/>
            <a:ext cx="8578850" cy="3832225"/>
            <a:chOff x="158" y="1515"/>
            <a:chExt cx="5404" cy="2414"/>
          </a:xfrm>
        </p:grpSpPr>
        <p:sp>
          <p:nvSpPr>
            <p:cNvPr id="122886" name="Line 82"/>
            <p:cNvSpPr>
              <a:spLocks noChangeShapeType="1"/>
            </p:cNvSpPr>
            <p:nvPr/>
          </p:nvSpPr>
          <p:spPr bwMode="auto">
            <a:xfrm flipV="1">
              <a:off x="4740" y="3793"/>
              <a:ext cx="63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7" name="Line 83"/>
            <p:cNvSpPr>
              <a:spLocks noChangeShapeType="1"/>
            </p:cNvSpPr>
            <p:nvPr/>
          </p:nvSpPr>
          <p:spPr bwMode="auto">
            <a:xfrm flipV="1">
              <a:off x="340" y="3748"/>
              <a:ext cx="63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8" name="Line 84"/>
            <p:cNvSpPr>
              <a:spLocks noChangeShapeType="1"/>
            </p:cNvSpPr>
            <p:nvPr/>
          </p:nvSpPr>
          <p:spPr bwMode="auto">
            <a:xfrm>
              <a:off x="1518" y="3184"/>
              <a:ext cx="465" cy="57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9" name="Line 85"/>
            <p:cNvSpPr>
              <a:spLocks noChangeShapeType="1"/>
            </p:cNvSpPr>
            <p:nvPr/>
          </p:nvSpPr>
          <p:spPr bwMode="auto">
            <a:xfrm>
              <a:off x="2242" y="3236"/>
              <a:ext cx="621" cy="474"/>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0" name="Line 86"/>
            <p:cNvSpPr>
              <a:spLocks noChangeShapeType="1"/>
            </p:cNvSpPr>
            <p:nvPr/>
          </p:nvSpPr>
          <p:spPr bwMode="auto">
            <a:xfrm flipH="1">
              <a:off x="3743" y="3236"/>
              <a:ext cx="311" cy="474"/>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1" name="Line 87"/>
            <p:cNvSpPr>
              <a:spLocks noChangeShapeType="1"/>
            </p:cNvSpPr>
            <p:nvPr/>
          </p:nvSpPr>
          <p:spPr bwMode="auto">
            <a:xfrm>
              <a:off x="4157" y="3236"/>
              <a:ext cx="362" cy="42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2" name="Line 88"/>
            <p:cNvSpPr>
              <a:spLocks noChangeShapeType="1"/>
            </p:cNvSpPr>
            <p:nvPr/>
          </p:nvSpPr>
          <p:spPr bwMode="auto">
            <a:xfrm>
              <a:off x="2035" y="2763"/>
              <a:ext cx="104" cy="421"/>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3" name="Line 89"/>
            <p:cNvSpPr>
              <a:spLocks noChangeShapeType="1"/>
            </p:cNvSpPr>
            <p:nvPr/>
          </p:nvSpPr>
          <p:spPr bwMode="auto">
            <a:xfrm flipH="1">
              <a:off x="1431" y="2737"/>
              <a:ext cx="432" cy="359"/>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4" name="Line 90"/>
            <p:cNvSpPr>
              <a:spLocks noChangeShapeType="1"/>
            </p:cNvSpPr>
            <p:nvPr/>
          </p:nvSpPr>
          <p:spPr bwMode="auto">
            <a:xfrm>
              <a:off x="3787" y="2210"/>
              <a:ext cx="474" cy="50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5" name="Line 91"/>
            <p:cNvSpPr>
              <a:spLocks noChangeShapeType="1"/>
            </p:cNvSpPr>
            <p:nvPr/>
          </p:nvSpPr>
          <p:spPr bwMode="auto">
            <a:xfrm flipH="1" flipV="1">
              <a:off x="3651" y="2795"/>
              <a:ext cx="544" cy="392"/>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6" name="Line 92"/>
            <p:cNvSpPr>
              <a:spLocks noChangeShapeType="1"/>
            </p:cNvSpPr>
            <p:nvPr/>
          </p:nvSpPr>
          <p:spPr bwMode="auto">
            <a:xfrm flipV="1">
              <a:off x="3329" y="2710"/>
              <a:ext cx="163" cy="474"/>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7" name="Line 93"/>
            <p:cNvSpPr>
              <a:spLocks noChangeShapeType="1"/>
            </p:cNvSpPr>
            <p:nvPr/>
          </p:nvSpPr>
          <p:spPr bwMode="auto">
            <a:xfrm>
              <a:off x="2336" y="1700"/>
              <a:ext cx="181" cy="219"/>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918" name="Oval 94"/>
            <p:cNvSpPr>
              <a:spLocks noChangeArrowheads="1"/>
            </p:cNvSpPr>
            <p:nvPr/>
          </p:nvSpPr>
          <p:spPr bwMode="auto">
            <a:xfrm>
              <a:off x="2221" y="1859"/>
              <a:ext cx="1131" cy="474"/>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205919" name="Oval 95"/>
            <p:cNvSpPr>
              <a:spLocks noChangeArrowheads="1"/>
            </p:cNvSpPr>
            <p:nvPr/>
          </p:nvSpPr>
          <p:spPr bwMode="auto">
            <a:xfrm>
              <a:off x="2268" y="1965"/>
              <a:ext cx="1131" cy="473"/>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122900" name="Line 96"/>
            <p:cNvSpPr>
              <a:spLocks noChangeShapeType="1"/>
            </p:cNvSpPr>
            <p:nvPr/>
          </p:nvSpPr>
          <p:spPr bwMode="auto">
            <a:xfrm flipH="1">
              <a:off x="2993" y="1711"/>
              <a:ext cx="284" cy="49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1" name="Line 97"/>
            <p:cNvSpPr>
              <a:spLocks noChangeShapeType="1"/>
            </p:cNvSpPr>
            <p:nvPr/>
          </p:nvSpPr>
          <p:spPr bwMode="auto">
            <a:xfrm flipH="1">
              <a:off x="3761" y="1700"/>
              <a:ext cx="344" cy="484"/>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2" name="Line 98"/>
            <p:cNvSpPr>
              <a:spLocks noChangeShapeType="1"/>
            </p:cNvSpPr>
            <p:nvPr/>
          </p:nvSpPr>
          <p:spPr bwMode="auto">
            <a:xfrm flipH="1">
              <a:off x="3536" y="2228"/>
              <a:ext cx="217" cy="43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3" name="Line 99"/>
            <p:cNvSpPr>
              <a:spLocks noChangeShapeType="1"/>
            </p:cNvSpPr>
            <p:nvPr/>
          </p:nvSpPr>
          <p:spPr bwMode="auto">
            <a:xfrm>
              <a:off x="3352" y="2070"/>
              <a:ext cx="401" cy="105"/>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4" name="Line 100"/>
            <p:cNvSpPr>
              <a:spLocks noChangeShapeType="1"/>
            </p:cNvSpPr>
            <p:nvPr/>
          </p:nvSpPr>
          <p:spPr bwMode="auto">
            <a:xfrm>
              <a:off x="3375" y="2175"/>
              <a:ext cx="363" cy="17"/>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5" name="Line 101"/>
            <p:cNvSpPr>
              <a:spLocks noChangeShapeType="1"/>
            </p:cNvSpPr>
            <p:nvPr/>
          </p:nvSpPr>
          <p:spPr bwMode="auto">
            <a:xfrm flipV="1">
              <a:off x="3423" y="2228"/>
              <a:ext cx="306" cy="105"/>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6" name="Line 102"/>
            <p:cNvSpPr>
              <a:spLocks noChangeShapeType="1"/>
            </p:cNvSpPr>
            <p:nvPr/>
          </p:nvSpPr>
          <p:spPr bwMode="auto">
            <a:xfrm flipV="1">
              <a:off x="1882" y="2069"/>
              <a:ext cx="401" cy="105"/>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7" name="Line 103"/>
            <p:cNvSpPr>
              <a:spLocks noChangeShapeType="1"/>
            </p:cNvSpPr>
            <p:nvPr/>
          </p:nvSpPr>
          <p:spPr bwMode="auto">
            <a:xfrm>
              <a:off x="1906" y="2184"/>
              <a:ext cx="386" cy="44"/>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8" name="Line 104"/>
            <p:cNvSpPr>
              <a:spLocks noChangeShapeType="1"/>
            </p:cNvSpPr>
            <p:nvPr/>
          </p:nvSpPr>
          <p:spPr bwMode="auto">
            <a:xfrm>
              <a:off x="1899" y="2201"/>
              <a:ext cx="463" cy="132"/>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9" name="Line 105"/>
            <p:cNvSpPr>
              <a:spLocks noChangeShapeType="1"/>
            </p:cNvSpPr>
            <p:nvPr/>
          </p:nvSpPr>
          <p:spPr bwMode="auto">
            <a:xfrm flipH="1">
              <a:off x="2787" y="2552"/>
              <a:ext cx="94" cy="29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0" name="Line 106"/>
            <p:cNvSpPr>
              <a:spLocks noChangeShapeType="1"/>
            </p:cNvSpPr>
            <p:nvPr/>
          </p:nvSpPr>
          <p:spPr bwMode="auto">
            <a:xfrm flipV="1">
              <a:off x="1052" y="3236"/>
              <a:ext cx="362" cy="474"/>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1" name="Line 107"/>
            <p:cNvSpPr>
              <a:spLocks noChangeShapeType="1"/>
            </p:cNvSpPr>
            <p:nvPr/>
          </p:nvSpPr>
          <p:spPr bwMode="auto">
            <a:xfrm>
              <a:off x="1854" y="2201"/>
              <a:ext cx="119" cy="413"/>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932" name="Oval 108"/>
            <p:cNvSpPr>
              <a:spLocks noChangeArrowheads="1"/>
            </p:cNvSpPr>
            <p:nvPr/>
          </p:nvSpPr>
          <p:spPr bwMode="auto">
            <a:xfrm>
              <a:off x="1807" y="2136"/>
              <a:ext cx="117" cy="111"/>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107553" name="Oval 109"/>
            <p:cNvSpPr>
              <a:spLocks noChangeArrowheads="1"/>
            </p:cNvSpPr>
            <p:nvPr/>
          </p:nvSpPr>
          <p:spPr bwMode="auto">
            <a:xfrm>
              <a:off x="2314" y="2070"/>
              <a:ext cx="1133" cy="473"/>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p>
          </p:txBody>
        </p:sp>
        <p:sp>
          <p:nvSpPr>
            <p:cNvPr id="205934" name="Oval 110"/>
            <p:cNvSpPr>
              <a:spLocks noChangeArrowheads="1"/>
            </p:cNvSpPr>
            <p:nvPr/>
          </p:nvSpPr>
          <p:spPr bwMode="auto">
            <a:xfrm>
              <a:off x="3702" y="2142"/>
              <a:ext cx="118" cy="112"/>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ea typeface="+mn-ea"/>
              </a:endParaRPr>
            </a:p>
          </p:txBody>
        </p:sp>
        <p:sp>
          <p:nvSpPr>
            <p:cNvPr id="122915" name="Oval 111"/>
            <p:cNvSpPr>
              <a:spLocks noChangeArrowheads="1"/>
            </p:cNvSpPr>
            <p:nvPr/>
          </p:nvSpPr>
          <p:spPr bwMode="auto">
            <a:xfrm>
              <a:off x="1983" y="1515"/>
              <a:ext cx="748" cy="31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ea typeface="黑体" panose="02010609060101010101" pitchFamily="49" charset="-122"/>
                </a:rPr>
                <a:t>大公司</a:t>
              </a:r>
            </a:p>
          </p:txBody>
        </p:sp>
        <p:sp>
          <p:nvSpPr>
            <p:cNvPr id="122916" name="Oval 112"/>
            <p:cNvSpPr>
              <a:spLocks noChangeArrowheads="1"/>
            </p:cNvSpPr>
            <p:nvPr/>
          </p:nvSpPr>
          <p:spPr bwMode="auto">
            <a:xfrm>
              <a:off x="3174" y="2552"/>
              <a:ext cx="749" cy="329"/>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17" name="Text Box 113"/>
            <p:cNvSpPr txBox="1">
              <a:spLocks noChangeArrowheads="1"/>
            </p:cNvSpPr>
            <p:nvPr/>
          </p:nvSpPr>
          <p:spPr bwMode="auto">
            <a:xfrm>
              <a:off x="1066" y="1900"/>
              <a:ext cx="9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网络接入点</a:t>
              </a:r>
            </a:p>
            <a:p>
              <a:pPr algn="ct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NAP</a:t>
              </a:r>
            </a:p>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（对等点）</a:t>
              </a:r>
            </a:p>
          </p:txBody>
        </p:sp>
        <p:sp>
          <p:nvSpPr>
            <p:cNvPr id="122918" name="Oval 114"/>
            <p:cNvSpPr>
              <a:spLocks noChangeArrowheads="1"/>
            </p:cNvSpPr>
            <p:nvPr/>
          </p:nvSpPr>
          <p:spPr bwMode="auto">
            <a:xfrm>
              <a:off x="3036" y="3069"/>
              <a:ext cx="643" cy="316"/>
            </a:xfrm>
            <a:prstGeom prst="ellipse">
              <a:avLst/>
            </a:prstGeom>
            <a:solidFill>
              <a:srgbClr val="CC99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ea typeface="黑体" panose="02010609060101010101" pitchFamily="49" charset="-122"/>
                </a:rPr>
                <a:t>公司</a:t>
              </a:r>
            </a:p>
          </p:txBody>
        </p:sp>
        <p:grpSp>
          <p:nvGrpSpPr>
            <p:cNvPr id="122919" name="Group 115"/>
            <p:cNvGrpSpPr>
              <a:grpSpLocks/>
            </p:cNvGrpSpPr>
            <p:nvPr/>
          </p:nvGrpSpPr>
          <p:grpSpPr bwMode="auto">
            <a:xfrm>
              <a:off x="1610" y="3536"/>
              <a:ext cx="681" cy="393"/>
              <a:chOff x="1655" y="3521"/>
              <a:chExt cx="681" cy="408"/>
            </a:xfrm>
          </p:grpSpPr>
          <p:grpSp>
            <p:nvGrpSpPr>
              <p:cNvPr id="122995" name="Group 116"/>
              <p:cNvGrpSpPr>
                <a:grpSpLocks/>
              </p:cNvGrpSpPr>
              <p:nvPr/>
            </p:nvGrpSpPr>
            <p:grpSpPr bwMode="auto">
              <a:xfrm>
                <a:off x="1655" y="3521"/>
                <a:ext cx="681" cy="408"/>
                <a:chOff x="2949" y="196"/>
                <a:chExt cx="941" cy="598"/>
              </a:xfrm>
            </p:grpSpPr>
            <p:sp>
              <p:nvSpPr>
                <p:cNvPr id="122997" name="Oval 11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8"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9"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0" name="Oval 12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1" name="Oval 12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2"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3" name="Oval 12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4" name="Oval 12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5" name="Freeform 1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6" name="Freeform 1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07" name="Freeform 1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96" name="Text Box 128"/>
              <p:cNvSpPr txBox="1">
                <a:spLocks noChangeArrowheads="1"/>
              </p:cNvSpPr>
              <p:nvPr/>
            </p:nvSpPr>
            <p:spPr bwMode="auto">
              <a:xfrm>
                <a:off x="1694" y="3612"/>
                <a:ext cx="59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sp>
          <p:nvSpPr>
            <p:cNvPr id="122920" name="Text Box 129"/>
            <p:cNvSpPr txBox="1">
              <a:spLocks noChangeArrowheads="1"/>
            </p:cNvSpPr>
            <p:nvPr/>
          </p:nvSpPr>
          <p:spPr bwMode="auto">
            <a:xfrm>
              <a:off x="2491" y="2085"/>
              <a:ext cx="7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ea typeface="黑体" panose="02010609060101010101" pitchFamily="49" charset="-122"/>
                </a:rPr>
                <a:t>主干服务</a:t>
              </a:r>
            </a:p>
            <a:p>
              <a:pPr algn="ctr" eaLnBrk="1" hangingPunct="1"/>
              <a:r>
                <a:rPr kumimoji="1" lang="zh-CN" altLang="en-US" sz="2000">
                  <a:solidFill>
                    <a:srgbClr val="333399"/>
                  </a:solidFill>
                  <a:ea typeface="黑体" panose="02010609060101010101" pitchFamily="49" charset="-122"/>
                </a:rPr>
                <a:t>提供者</a:t>
              </a:r>
            </a:p>
          </p:txBody>
        </p:sp>
        <p:grpSp>
          <p:nvGrpSpPr>
            <p:cNvPr id="122921" name="Group 130"/>
            <p:cNvGrpSpPr>
              <a:grpSpLocks/>
            </p:cNvGrpSpPr>
            <p:nvPr/>
          </p:nvGrpSpPr>
          <p:grpSpPr bwMode="auto">
            <a:xfrm>
              <a:off x="2472" y="3492"/>
              <a:ext cx="681" cy="394"/>
              <a:chOff x="1655" y="3521"/>
              <a:chExt cx="681" cy="408"/>
            </a:xfrm>
          </p:grpSpPr>
          <p:grpSp>
            <p:nvGrpSpPr>
              <p:cNvPr id="122982" name="Group 131"/>
              <p:cNvGrpSpPr>
                <a:grpSpLocks/>
              </p:cNvGrpSpPr>
              <p:nvPr/>
            </p:nvGrpSpPr>
            <p:grpSpPr bwMode="auto">
              <a:xfrm>
                <a:off x="1655" y="3521"/>
                <a:ext cx="681" cy="408"/>
                <a:chOff x="2949" y="196"/>
                <a:chExt cx="941" cy="598"/>
              </a:xfrm>
            </p:grpSpPr>
            <p:sp>
              <p:nvSpPr>
                <p:cNvPr id="122984" name="Oval 13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5" name="Oval 13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6" name="Oval 13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7" name="Oval 135"/>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8" name="Oval 13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9" name="Oval 13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0" name="Oval 13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1" name="Oval 139"/>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2" name="Freeform 14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3" name="Freeform 14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94" name="Freeform 14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83" name="Text Box 143"/>
              <p:cNvSpPr txBox="1">
                <a:spLocks noChangeArrowheads="1"/>
              </p:cNvSpPr>
              <p:nvPr/>
            </p:nvSpPr>
            <p:spPr bwMode="auto">
              <a:xfrm>
                <a:off x="1694" y="3612"/>
                <a:ext cx="5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grpSp>
          <p:nvGrpSpPr>
            <p:cNvPr id="122922" name="Group 144"/>
            <p:cNvGrpSpPr>
              <a:grpSpLocks/>
            </p:cNvGrpSpPr>
            <p:nvPr/>
          </p:nvGrpSpPr>
          <p:grpSpPr bwMode="auto">
            <a:xfrm>
              <a:off x="3470" y="3536"/>
              <a:ext cx="681" cy="393"/>
              <a:chOff x="1655" y="3521"/>
              <a:chExt cx="681" cy="408"/>
            </a:xfrm>
          </p:grpSpPr>
          <p:grpSp>
            <p:nvGrpSpPr>
              <p:cNvPr id="122969" name="Group 145"/>
              <p:cNvGrpSpPr>
                <a:grpSpLocks/>
              </p:cNvGrpSpPr>
              <p:nvPr/>
            </p:nvGrpSpPr>
            <p:grpSpPr bwMode="auto">
              <a:xfrm>
                <a:off x="1655" y="3521"/>
                <a:ext cx="681" cy="408"/>
                <a:chOff x="2949" y="196"/>
                <a:chExt cx="941" cy="598"/>
              </a:xfrm>
            </p:grpSpPr>
            <p:sp>
              <p:nvSpPr>
                <p:cNvPr id="122971" name="Oval 14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2" name="Oval 14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3" name="Oval 14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4" name="Oval 14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5" name="Oval 15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6" name="Oval 15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7" name="Oval 15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8" name="Oval 15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79" name="Freeform 15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0" name="Freeform 15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81" name="Freeform 15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70" name="Text Box 157"/>
              <p:cNvSpPr txBox="1">
                <a:spLocks noChangeArrowheads="1"/>
              </p:cNvSpPr>
              <p:nvPr/>
            </p:nvSpPr>
            <p:spPr bwMode="auto">
              <a:xfrm>
                <a:off x="1694" y="3612"/>
                <a:ext cx="59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grpSp>
          <p:nvGrpSpPr>
            <p:cNvPr id="122923" name="Group 158"/>
            <p:cNvGrpSpPr>
              <a:grpSpLocks/>
            </p:cNvGrpSpPr>
            <p:nvPr/>
          </p:nvGrpSpPr>
          <p:grpSpPr bwMode="auto">
            <a:xfrm>
              <a:off x="748" y="3492"/>
              <a:ext cx="681" cy="394"/>
              <a:chOff x="1655" y="3521"/>
              <a:chExt cx="681" cy="408"/>
            </a:xfrm>
          </p:grpSpPr>
          <p:grpSp>
            <p:nvGrpSpPr>
              <p:cNvPr id="122956" name="Group 159"/>
              <p:cNvGrpSpPr>
                <a:grpSpLocks/>
              </p:cNvGrpSpPr>
              <p:nvPr/>
            </p:nvGrpSpPr>
            <p:grpSpPr bwMode="auto">
              <a:xfrm>
                <a:off x="1655" y="3521"/>
                <a:ext cx="681" cy="408"/>
                <a:chOff x="2949" y="196"/>
                <a:chExt cx="941" cy="598"/>
              </a:xfrm>
            </p:grpSpPr>
            <p:sp>
              <p:nvSpPr>
                <p:cNvPr id="122958" name="Oval 16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9" name="Oval 16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0" name="Oval 16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1" name="Oval 16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2" name="Oval 16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3" name="Oval 16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4" name="Oval 16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5" name="Oval 16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6" name="Freeform 16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7" name="Freeform 16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68" name="Freeform 17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57" name="Text Box 171"/>
              <p:cNvSpPr txBox="1">
                <a:spLocks noChangeArrowheads="1"/>
              </p:cNvSpPr>
              <p:nvPr/>
            </p:nvSpPr>
            <p:spPr bwMode="auto">
              <a:xfrm>
                <a:off x="1694" y="3612"/>
                <a:ext cx="5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grpSp>
          <p:nvGrpSpPr>
            <p:cNvPr id="122924" name="Group 172"/>
            <p:cNvGrpSpPr>
              <a:grpSpLocks/>
            </p:cNvGrpSpPr>
            <p:nvPr/>
          </p:nvGrpSpPr>
          <p:grpSpPr bwMode="auto">
            <a:xfrm>
              <a:off x="4286" y="3492"/>
              <a:ext cx="681" cy="394"/>
              <a:chOff x="1655" y="3521"/>
              <a:chExt cx="681" cy="408"/>
            </a:xfrm>
          </p:grpSpPr>
          <p:grpSp>
            <p:nvGrpSpPr>
              <p:cNvPr id="122943" name="Group 173"/>
              <p:cNvGrpSpPr>
                <a:grpSpLocks/>
              </p:cNvGrpSpPr>
              <p:nvPr/>
            </p:nvGrpSpPr>
            <p:grpSpPr bwMode="auto">
              <a:xfrm>
                <a:off x="1655" y="3521"/>
                <a:ext cx="681" cy="408"/>
                <a:chOff x="2949" y="196"/>
                <a:chExt cx="941" cy="598"/>
              </a:xfrm>
            </p:grpSpPr>
            <p:sp>
              <p:nvSpPr>
                <p:cNvPr id="122945" name="Oval 17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6"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7"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8" name="Oval 177"/>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9" name="Oval 17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0"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1" name="Oval 18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2" name="Oval 181"/>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3" name="Freeform 1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4" name="Freeform 1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5" name="Freeform 1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2944" name="Text Box 185"/>
              <p:cNvSpPr txBox="1">
                <a:spLocks noChangeArrowheads="1"/>
              </p:cNvSpPr>
              <p:nvPr/>
            </p:nvSpPr>
            <p:spPr bwMode="auto">
              <a:xfrm>
                <a:off x="1694" y="3612"/>
                <a:ext cx="5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sp>
          <p:nvSpPr>
            <p:cNvPr id="122925" name="Oval 186"/>
            <p:cNvSpPr>
              <a:spLocks noChangeArrowheads="1"/>
            </p:cNvSpPr>
            <p:nvPr/>
          </p:nvSpPr>
          <p:spPr bwMode="auto">
            <a:xfrm>
              <a:off x="3787" y="3012"/>
              <a:ext cx="749" cy="328"/>
            </a:xfrm>
            <a:prstGeom prst="ellipse">
              <a:avLst/>
            </a:prstGeom>
            <a:solidFill>
              <a:srgbClr val="66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本地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6" name="Oval 187"/>
            <p:cNvSpPr>
              <a:spLocks noChangeArrowheads="1"/>
            </p:cNvSpPr>
            <p:nvPr/>
          </p:nvSpPr>
          <p:spPr bwMode="auto">
            <a:xfrm>
              <a:off x="1565" y="2531"/>
              <a:ext cx="749" cy="328"/>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7" name="Oval 188"/>
            <p:cNvSpPr>
              <a:spLocks noChangeArrowheads="1"/>
            </p:cNvSpPr>
            <p:nvPr/>
          </p:nvSpPr>
          <p:spPr bwMode="auto">
            <a:xfrm>
              <a:off x="4059" y="2531"/>
              <a:ext cx="749" cy="328"/>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8" name="Oval 189"/>
            <p:cNvSpPr>
              <a:spLocks noChangeArrowheads="1"/>
            </p:cNvSpPr>
            <p:nvPr/>
          </p:nvSpPr>
          <p:spPr bwMode="auto">
            <a:xfrm>
              <a:off x="3833" y="1526"/>
              <a:ext cx="749" cy="328"/>
            </a:xfrm>
            <a:prstGeom prst="ellipse">
              <a:avLst/>
            </a:prstGeom>
            <a:solidFill>
              <a:srgbClr val="FF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地区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29" name="Oval 190"/>
            <p:cNvSpPr>
              <a:spLocks noChangeArrowheads="1"/>
            </p:cNvSpPr>
            <p:nvPr/>
          </p:nvSpPr>
          <p:spPr bwMode="auto">
            <a:xfrm>
              <a:off x="1927" y="3055"/>
              <a:ext cx="749" cy="329"/>
            </a:xfrm>
            <a:prstGeom prst="ellipse">
              <a:avLst/>
            </a:prstGeom>
            <a:solidFill>
              <a:srgbClr val="66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本地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30" name="Oval 191"/>
            <p:cNvSpPr>
              <a:spLocks noChangeArrowheads="1"/>
            </p:cNvSpPr>
            <p:nvPr/>
          </p:nvSpPr>
          <p:spPr bwMode="auto">
            <a:xfrm>
              <a:off x="1066" y="3012"/>
              <a:ext cx="749" cy="328"/>
            </a:xfrm>
            <a:prstGeom prst="ellipse">
              <a:avLst/>
            </a:prstGeom>
            <a:solidFill>
              <a:srgbClr val="66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Arial" panose="020B0604020202020204" pitchFamily="34" charset="0"/>
                  <a:ea typeface="黑体" panose="02010609060101010101" pitchFamily="49" charset="-122"/>
                </a:rPr>
                <a:t>本地 </a:t>
              </a:r>
              <a:r>
                <a:rPr kumimoji="1" lang="en-US" altLang="zh-CN" sz="2000">
                  <a:solidFill>
                    <a:srgbClr val="333399"/>
                  </a:solidFill>
                  <a:latin typeface="Arial" panose="020B0604020202020204" pitchFamily="34" charset="0"/>
                  <a:ea typeface="黑体" panose="02010609060101010101" pitchFamily="49" charset="-122"/>
                </a:rPr>
                <a:t>ISP</a:t>
              </a:r>
            </a:p>
          </p:txBody>
        </p:sp>
        <p:sp>
          <p:nvSpPr>
            <p:cNvPr id="122931" name="Oval 192"/>
            <p:cNvSpPr>
              <a:spLocks noChangeArrowheads="1"/>
            </p:cNvSpPr>
            <p:nvPr/>
          </p:nvSpPr>
          <p:spPr bwMode="auto">
            <a:xfrm>
              <a:off x="2381" y="2706"/>
              <a:ext cx="748" cy="31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ea typeface="黑体" panose="02010609060101010101" pitchFamily="49" charset="-122"/>
                </a:rPr>
                <a:t>大公司</a:t>
              </a:r>
            </a:p>
          </p:txBody>
        </p:sp>
        <p:sp>
          <p:nvSpPr>
            <p:cNvPr id="122932" name="Oval 193"/>
            <p:cNvSpPr>
              <a:spLocks noChangeArrowheads="1"/>
            </p:cNvSpPr>
            <p:nvPr/>
          </p:nvSpPr>
          <p:spPr bwMode="auto">
            <a:xfrm>
              <a:off x="2925" y="1526"/>
              <a:ext cx="748" cy="31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ea typeface="黑体" panose="02010609060101010101" pitchFamily="49" charset="-122"/>
                </a:rPr>
                <a:t>大公司</a:t>
              </a:r>
            </a:p>
          </p:txBody>
        </p:sp>
        <p:sp>
          <p:nvSpPr>
            <p:cNvPr id="122933" name="Text Box 194"/>
            <p:cNvSpPr txBox="1">
              <a:spLocks noChangeArrowheads="1"/>
            </p:cNvSpPr>
            <p:nvPr/>
          </p:nvSpPr>
          <p:spPr bwMode="auto">
            <a:xfrm>
              <a:off x="3914" y="1919"/>
              <a:ext cx="9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网络接入点</a:t>
              </a:r>
            </a:p>
            <a:p>
              <a:pPr algn="ct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NAP</a:t>
              </a:r>
            </a:p>
            <a:p>
              <a:pPr algn="ctr" eaLnBrk="1" hangingPunct="1">
                <a:lnSpc>
                  <a:spcPct val="90000"/>
                </a:lnSpc>
              </a:pPr>
              <a:r>
                <a:rPr kumimoji="1" lang="zh-CN" altLang="en-US" sz="2000">
                  <a:solidFill>
                    <a:srgbClr val="333399"/>
                  </a:solidFill>
                  <a:latin typeface="Arial" panose="020B0604020202020204" pitchFamily="34" charset="0"/>
                  <a:ea typeface="黑体" panose="02010609060101010101" pitchFamily="49" charset="-122"/>
                </a:rPr>
                <a:t>（对等点）</a:t>
              </a:r>
            </a:p>
          </p:txBody>
        </p:sp>
        <p:pic>
          <p:nvPicPr>
            <p:cNvPr id="122934" name="Picture 19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 y="3475"/>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5" name="Picture 19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3" y="3521"/>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6" name="Freeform 197"/>
            <p:cNvSpPr>
              <a:spLocks/>
            </p:cNvSpPr>
            <p:nvPr/>
          </p:nvSpPr>
          <p:spPr bwMode="auto">
            <a:xfrm>
              <a:off x="340" y="3250"/>
              <a:ext cx="998" cy="499"/>
            </a:xfrm>
            <a:custGeom>
              <a:avLst/>
              <a:gdLst>
                <a:gd name="T0" fmla="*/ 0 w 998"/>
                <a:gd name="T1" fmla="*/ 499 h 499"/>
                <a:gd name="T2" fmla="*/ 657 w 998"/>
                <a:gd name="T3" fmla="*/ 361 h 499"/>
                <a:gd name="T4" fmla="*/ 998 w 998"/>
                <a:gd name="T5" fmla="*/ 0 h 499"/>
                <a:gd name="T6" fmla="*/ 0 60000 65536"/>
                <a:gd name="T7" fmla="*/ 0 60000 65536"/>
                <a:gd name="T8" fmla="*/ 0 60000 65536"/>
                <a:gd name="T9" fmla="*/ 0 w 998"/>
                <a:gd name="T10" fmla="*/ 0 h 499"/>
                <a:gd name="T11" fmla="*/ 998 w 998"/>
                <a:gd name="T12" fmla="*/ 499 h 499"/>
              </a:gdLst>
              <a:ahLst/>
              <a:cxnLst>
                <a:cxn ang="T6">
                  <a:pos x="T0" y="T1"/>
                </a:cxn>
                <a:cxn ang="T7">
                  <a:pos x="T2" y="T3"/>
                </a:cxn>
                <a:cxn ang="T8">
                  <a:pos x="T4" y="T5"/>
                </a:cxn>
              </a:cxnLst>
              <a:rect l="T9" t="T10" r="T11" b="T12"/>
              <a:pathLst>
                <a:path w="998" h="499">
                  <a:moveTo>
                    <a:pt x="0" y="499"/>
                  </a:moveTo>
                  <a:lnTo>
                    <a:pt x="657" y="361"/>
                  </a:lnTo>
                  <a:lnTo>
                    <a:pt x="998" y="0"/>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37" name="Line 198"/>
            <p:cNvSpPr>
              <a:spLocks noChangeShapeType="1"/>
            </p:cNvSpPr>
            <p:nvPr/>
          </p:nvSpPr>
          <p:spPr bwMode="auto">
            <a:xfrm flipH="1" flipV="1">
              <a:off x="1882" y="2205"/>
              <a:ext cx="91" cy="409"/>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38" name="Freeform 199"/>
            <p:cNvSpPr>
              <a:spLocks/>
            </p:cNvSpPr>
            <p:nvPr/>
          </p:nvSpPr>
          <p:spPr bwMode="auto">
            <a:xfrm>
              <a:off x="1927" y="2075"/>
              <a:ext cx="1785" cy="130"/>
            </a:xfrm>
            <a:custGeom>
              <a:avLst/>
              <a:gdLst>
                <a:gd name="T0" fmla="*/ 0 w 1785"/>
                <a:gd name="T1" fmla="*/ 130 h 130"/>
                <a:gd name="T2" fmla="*/ 935 w 1785"/>
                <a:gd name="T3" fmla="*/ 0 h 130"/>
                <a:gd name="T4" fmla="*/ 1785 w 1785"/>
                <a:gd name="T5" fmla="*/ 92 h 130"/>
                <a:gd name="T6" fmla="*/ 0 60000 65536"/>
                <a:gd name="T7" fmla="*/ 0 60000 65536"/>
                <a:gd name="T8" fmla="*/ 0 60000 65536"/>
                <a:gd name="T9" fmla="*/ 0 w 1785"/>
                <a:gd name="T10" fmla="*/ 0 h 130"/>
                <a:gd name="T11" fmla="*/ 1785 w 1785"/>
                <a:gd name="T12" fmla="*/ 130 h 130"/>
              </a:gdLst>
              <a:ahLst/>
              <a:cxnLst>
                <a:cxn ang="T6">
                  <a:pos x="T0" y="T1"/>
                </a:cxn>
                <a:cxn ang="T7">
                  <a:pos x="T2" y="T3"/>
                </a:cxn>
                <a:cxn ang="T8">
                  <a:pos x="T4" y="T5"/>
                </a:cxn>
              </a:cxnLst>
              <a:rect l="T9" t="T10" r="T11" b="T12"/>
              <a:pathLst>
                <a:path w="1785" h="130">
                  <a:moveTo>
                    <a:pt x="0" y="130"/>
                  </a:moveTo>
                  <a:lnTo>
                    <a:pt x="935" y="0"/>
                  </a:lnTo>
                  <a:lnTo>
                    <a:pt x="1785" y="92"/>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39" name="Line 200"/>
            <p:cNvSpPr>
              <a:spLocks noChangeShapeType="1"/>
            </p:cNvSpPr>
            <p:nvPr/>
          </p:nvSpPr>
          <p:spPr bwMode="auto">
            <a:xfrm flipH="1">
              <a:off x="3560" y="2205"/>
              <a:ext cx="181" cy="409"/>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40" name="Freeform 201"/>
            <p:cNvSpPr>
              <a:spLocks/>
            </p:cNvSpPr>
            <p:nvPr/>
          </p:nvSpPr>
          <p:spPr bwMode="auto">
            <a:xfrm>
              <a:off x="4195" y="3203"/>
              <a:ext cx="1180" cy="590"/>
            </a:xfrm>
            <a:custGeom>
              <a:avLst/>
              <a:gdLst>
                <a:gd name="T0" fmla="*/ 0 w 1180"/>
                <a:gd name="T1" fmla="*/ 0 h 590"/>
                <a:gd name="T2" fmla="*/ 450 w 1180"/>
                <a:gd name="T3" fmla="*/ 390 h 590"/>
                <a:gd name="T4" fmla="*/ 1180 w 1180"/>
                <a:gd name="T5" fmla="*/ 590 h 590"/>
                <a:gd name="T6" fmla="*/ 0 60000 65536"/>
                <a:gd name="T7" fmla="*/ 0 60000 65536"/>
                <a:gd name="T8" fmla="*/ 0 60000 65536"/>
                <a:gd name="T9" fmla="*/ 0 w 1180"/>
                <a:gd name="T10" fmla="*/ 0 h 590"/>
                <a:gd name="T11" fmla="*/ 1180 w 1180"/>
                <a:gd name="T12" fmla="*/ 590 h 590"/>
              </a:gdLst>
              <a:ahLst/>
              <a:cxnLst>
                <a:cxn ang="T6">
                  <a:pos x="T0" y="T1"/>
                </a:cxn>
                <a:cxn ang="T7">
                  <a:pos x="T2" y="T3"/>
                </a:cxn>
                <a:cxn ang="T8">
                  <a:pos x="T4" y="T5"/>
                </a:cxn>
              </a:cxnLst>
              <a:rect l="T9" t="T10" r="T11" b="T12"/>
              <a:pathLst>
                <a:path w="1180" h="590">
                  <a:moveTo>
                    <a:pt x="0" y="0"/>
                  </a:moveTo>
                  <a:lnTo>
                    <a:pt x="450" y="390"/>
                  </a:lnTo>
                  <a:lnTo>
                    <a:pt x="1180" y="590"/>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1" name="Line 202"/>
            <p:cNvSpPr>
              <a:spLocks noChangeShapeType="1"/>
            </p:cNvSpPr>
            <p:nvPr/>
          </p:nvSpPr>
          <p:spPr bwMode="auto">
            <a:xfrm flipV="1">
              <a:off x="1429" y="2750"/>
              <a:ext cx="498" cy="408"/>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42" name="Line 203"/>
            <p:cNvSpPr>
              <a:spLocks noChangeShapeType="1"/>
            </p:cNvSpPr>
            <p:nvPr/>
          </p:nvSpPr>
          <p:spPr bwMode="auto">
            <a:xfrm>
              <a:off x="3651" y="2795"/>
              <a:ext cx="454" cy="272"/>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a:xfrm>
            <a:off x="423863" y="909638"/>
            <a:ext cx="8520112" cy="655637"/>
          </a:xfrm>
        </p:spPr>
        <p:txBody>
          <a:bodyPr/>
          <a:lstStyle/>
          <a:p>
            <a:pPr eaLnBrk="1" hangingPunct="1"/>
            <a:r>
              <a:rPr lang="en-US" altLang="zh-CN" sz="3200" b="1" smtClean="0">
                <a:solidFill>
                  <a:schemeClr val="folHlink"/>
                </a:solidFill>
                <a:latin typeface="Comic Sans MS" pitchFamily="66" charset="0"/>
              </a:rPr>
              <a:t>Internet structure: network of networks</a:t>
            </a:r>
            <a:endParaRPr lang="zh-CN" altLang="en-US" sz="3200" b="1" smtClean="0">
              <a:solidFill>
                <a:schemeClr val="folHlink"/>
              </a:solidFill>
              <a:latin typeface="Comic Sans MS" pitchFamily="66" charset="0"/>
            </a:endParaRPr>
          </a:p>
        </p:txBody>
      </p:sp>
      <p:sp>
        <p:nvSpPr>
          <p:cNvPr id="111619" name="内容占位符 2"/>
          <p:cNvSpPr>
            <a:spLocks noGrp="1"/>
          </p:cNvSpPr>
          <p:nvPr>
            <p:ph idx="1"/>
          </p:nvPr>
        </p:nvSpPr>
        <p:spPr>
          <a:xfrm>
            <a:off x="423863" y="1676400"/>
            <a:ext cx="8531225" cy="4456113"/>
          </a:xfrm>
        </p:spPr>
        <p:txBody>
          <a:bodyPr/>
          <a:lstStyle/>
          <a:p>
            <a:pPr eaLnBrk="1" hangingPunct="1"/>
            <a:r>
              <a:rPr lang="en-US" altLang="zh-CN" sz="2800" smtClean="0">
                <a:solidFill>
                  <a:srgbClr val="FF0000"/>
                </a:solidFill>
                <a:latin typeface="Comic Sans MS" pitchFamily="66" charset="0"/>
              </a:rPr>
              <a:t>The Internet of 2012</a:t>
            </a:r>
            <a:endParaRPr lang="zh-CN" altLang="en-US" sz="2800" smtClean="0">
              <a:solidFill>
                <a:srgbClr val="FF0000"/>
              </a:solidFill>
              <a:latin typeface="Comic Sans MS" pitchFamily="66" charset="0"/>
            </a:endParaRPr>
          </a:p>
        </p:txBody>
      </p:sp>
      <p:sp>
        <p:nvSpPr>
          <p:cNvPr id="11162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61F7A6F-1445-4A9A-89CD-C6FA1AD1FFB8}" type="slidenum">
              <a:rPr lang="zh-CN" altLang="en-US" sz="1400" smtClean="0"/>
              <a:pPr>
                <a:spcBef>
                  <a:spcPct val="0"/>
                </a:spcBef>
                <a:buClrTx/>
                <a:buSzTx/>
                <a:buFontTx/>
                <a:buNone/>
              </a:pPr>
              <a:t>102</a:t>
            </a:fld>
            <a:endParaRPr lang="en-US" altLang="zh-CN" sz="1400" smtClean="0"/>
          </a:p>
        </p:txBody>
      </p:sp>
      <p:pic>
        <p:nvPicPr>
          <p:cNvPr id="11162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550" y="2197100"/>
            <a:ext cx="70326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19125" y="5576888"/>
            <a:ext cx="6270625" cy="461962"/>
          </a:xfrm>
          <a:prstGeom prst="rect">
            <a:avLst/>
          </a:prstGeom>
          <a:noFill/>
        </p:spPr>
        <p:txBody>
          <a:bodyPr wrap="none">
            <a:spAutoFit/>
          </a:bodyPr>
          <a:lstStyle/>
          <a:p>
            <a:pPr marL="742950" lvl="1" indent="-285750" eaLnBrk="1" hangingPunct="1">
              <a:spcBef>
                <a:spcPct val="20000"/>
              </a:spcBef>
              <a:buClr>
                <a:schemeClr val="hlink"/>
              </a:buClr>
              <a:buSzPct val="55000"/>
              <a:buFont typeface="Wingdings" panose="05000000000000000000" pitchFamily="2" charset="2"/>
              <a:buChar char="n"/>
              <a:defRPr/>
            </a:pPr>
            <a:r>
              <a:rPr lang="en-US" altLang="zh-CN" dirty="0">
                <a:solidFill>
                  <a:schemeClr val="folHlink"/>
                </a:solidFill>
                <a:latin typeface="Comic Sans MS" panose="030F0702030302020204" pitchFamily="66" charset="0"/>
                <a:ea typeface="+mn-ea"/>
              </a:rPr>
              <a:t>Content provider network, e.g. google</a:t>
            </a:r>
            <a:endParaRPr lang="zh-CN" altLang="en-US" dirty="0">
              <a:solidFill>
                <a:schemeClr val="folHlink"/>
              </a:solidFill>
              <a:latin typeface="Comic Sans MS" panose="030F0702030302020204" pitchFamily="66" charset="0"/>
              <a:ea typeface="+mn-ea"/>
            </a:endParaRPr>
          </a:p>
        </p:txBody>
      </p:sp>
    </p:spTree>
    <p:extLst>
      <p:ext uri="{BB962C8B-B14F-4D97-AF65-F5344CB8AC3E}">
        <p14:creationId xmlns:p14="http://schemas.microsoft.com/office/powerpoint/2010/main" val="40288073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ADDB2D3-9998-47E2-AA04-F4F0302A13F1}" type="slidenum">
              <a:rPr lang="zh-CN" altLang="en-US" sz="1400">
                <a:latin typeface="Tahoma" panose="020B0604030504040204" pitchFamily="34" charset="0"/>
              </a:rPr>
              <a:pPr/>
              <a:t>103</a:t>
            </a:fld>
            <a:endParaRPr lang="en-US" altLang="zh-CN" sz="1400">
              <a:latin typeface="Tahoma" panose="020B0604030504040204" pitchFamily="34" charset="0"/>
            </a:endParaRPr>
          </a:p>
        </p:txBody>
      </p:sp>
      <p:sp>
        <p:nvSpPr>
          <p:cNvPr id="123907" name="Rectangle 2"/>
          <p:cNvSpPr>
            <a:spLocks noGrp="1" noChangeArrowheads="1"/>
          </p:cNvSpPr>
          <p:nvPr>
            <p:ph type="title"/>
          </p:nvPr>
        </p:nvSpPr>
        <p:spPr>
          <a:xfrm>
            <a:off x="403225" y="1308100"/>
            <a:ext cx="7793038" cy="1462088"/>
          </a:xfrm>
        </p:spPr>
        <p:txBody>
          <a:bodyPr/>
          <a:lstStyle/>
          <a:p>
            <a:pPr eaLnBrk="1" hangingPunct="1"/>
            <a:r>
              <a:rPr lang="en-US" altLang="zh-CN" dirty="0" smtClean="0">
                <a:latin typeface="Comic Sans MS" panose="030F0702030302020204" pitchFamily="66" charset="0"/>
              </a:rPr>
              <a:t>A question</a:t>
            </a:r>
          </a:p>
        </p:txBody>
      </p:sp>
      <p:sp>
        <p:nvSpPr>
          <p:cNvPr id="181251" name="Rectangle 3"/>
          <p:cNvSpPr>
            <a:spLocks noGrp="1" noChangeArrowheads="1"/>
          </p:cNvSpPr>
          <p:nvPr>
            <p:ph type="body" idx="1"/>
          </p:nvPr>
        </p:nvSpPr>
        <p:spPr>
          <a:xfrm>
            <a:off x="1112838" y="2779713"/>
            <a:ext cx="7772400" cy="3754437"/>
          </a:xfrm>
        </p:spPr>
        <p:txBody>
          <a:bodyPr/>
          <a:lstStyle/>
          <a:p>
            <a:pPr eaLnBrk="1" hangingPunct="1"/>
            <a:r>
              <a:rPr lang="en-US" altLang="zh-CN" dirty="0" smtClean="0">
                <a:solidFill>
                  <a:schemeClr val="hlink"/>
                </a:solidFill>
                <a:latin typeface="Comic Sans MS" panose="030F0702030302020204" pitchFamily="66" charset="0"/>
              </a:rPr>
              <a:t>Assume two links with transmission rate of 10Mb and 100Mb, which is faster for transmitting 1 bit.</a:t>
            </a:r>
            <a:endParaRPr lang="zh-CN" altLang="en-US" dirty="0" smtClean="0">
              <a:solidFill>
                <a:schemeClr val="hlink"/>
              </a:solidFill>
              <a:latin typeface="Comic Sans MS" panose="030F0702030302020204" pitchFamily="66" charset="0"/>
            </a:endParaRPr>
          </a:p>
          <a:p>
            <a:pPr eaLnBrk="1" hangingPunct="1"/>
            <a:r>
              <a:rPr lang="en-US" altLang="zh-CN" dirty="0" smtClean="0">
                <a:solidFill>
                  <a:schemeClr val="hlink"/>
                </a:solidFill>
                <a:latin typeface="Comic Sans MS" panose="030F0702030302020204" pitchFamily="66" charset="0"/>
              </a:rPr>
              <a:t>Why</a:t>
            </a:r>
            <a:r>
              <a:rPr lang="zh-CN" altLang="en-US" dirty="0" smtClean="0">
                <a:solidFill>
                  <a:schemeClr val="hlink"/>
                </a:solidFill>
                <a:latin typeface="Comic Sans MS" panose="030F0702030302020204" pitchFamily="66" charset="0"/>
              </a:rPr>
              <a:t>？</a:t>
            </a:r>
          </a:p>
        </p:txBody>
      </p:sp>
      <p:sp>
        <p:nvSpPr>
          <p:cNvPr id="123909" name="Text Box 4"/>
          <p:cNvSpPr txBox="1">
            <a:spLocks noChangeArrowheads="1"/>
          </p:cNvSpPr>
          <p:nvPr/>
        </p:nvSpPr>
        <p:spPr bwMode="auto">
          <a:xfrm>
            <a:off x="0" y="993775"/>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179388">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200" b="1">
                <a:solidFill>
                  <a:schemeClr val="folHlink"/>
                </a:solidFill>
                <a:latin typeface="Comic Sans MS" panose="030F0702030302020204" pitchFamily="66" charset="0"/>
              </a:rPr>
              <a:t>1.7 Delay &amp; loss in packet-switched networks</a:t>
            </a:r>
          </a:p>
        </p:txBody>
      </p:sp>
      <p:pic>
        <p:nvPicPr>
          <p:cNvPr id="181253" name="Picture 5"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542" y="4267994"/>
            <a:ext cx="592137"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4" name="Line 6"/>
          <p:cNvSpPr>
            <a:spLocks noChangeShapeType="1"/>
          </p:cNvSpPr>
          <p:nvPr/>
        </p:nvSpPr>
        <p:spPr bwMode="auto">
          <a:xfrm>
            <a:off x="1547813" y="5592763"/>
            <a:ext cx="6189662"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5" name="Line 7"/>
          <p:cNvSpPr>
            <a:spLocks noChangeShapeType="1"/>
          </p:cNvSpPr>
          <p:nvPr/>
        </p:nvSpPr>
        <p:spPr bwMode="auto">
          <a:xfrm>
            <a:off x="1547813" y="4987925"/>
            <a:ext cx="61896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6" name="Rectangle 8"/>
          <p:cNvSpPr>
            <a:spLocks noChangeArrowheads="1"/>
          </p:cNvSpPr>
          <p:nvPr/>
        </p:nvSpPr>
        <p:spPr bwMode="auto">
          <a:xfrm>
            <a:off x="1744663" y="4791075"/>
            <a:ext cx="239712" cy="28098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1257" name="Rectangle 9"/>
          <p:cNvSpPr>
            <a:spLocks noChangeArrowheads="1"/>
          </p:cNvSpPr>
          <p:nvPr/>
        </p:nvSpPr>
        <p:spPr bwMode="auto">
          <a:xfrm>
            <a:off x="1744663" y="5422900"/>
            <a:ext cx="239712" cy="28098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1258" name="Text Box 10"/>
          <p:cNvSpPr txBox="1">
            <a:spLocks noChangeArrowheads="1"/>
          </p:cNvSpPr>
          <p:nvPr/>
        </p:nvSpPr>
        <p:spPr bwMode="auto">
          <a:xfrm>
            <a:off x="187325" y="4791075"/>
            <a:ext cx="12096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sz="2000">
                <a:latin typeface="Comic Sans MS" panose="030F0702030302020204" pitchFamily="66" charset="0"/>
              </a:rPr>
              <a:t>10MBps</a:t>
            </a:r>
          </a:p>
        </p:txBody>
      </p:sp>
      <p:sp>
        <p:nvSpPr>
          <p:cNvPr id="181259" name="Text Box 11"/>
          <p:cNvSpPr txBox="1">
            <a:spLocks noChangeArrowheads="1"/>
          </p:cNvSpPr>
          <p:nvPr/>
        </p:nvSpPr>
        <p:spPr bwMode="auto">
          <a:xfrm>
            <a:off x="187325" y="5340350"/>
            <a:ext cx="13366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sz="2000">
                <a:latin typeface="Comic Sans MS" panose="030F0702030302020204" pitchFamily="66" charset="0"/>
              </a:rPr>
              <a:t>100MBps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1251">
                                            <p:txEl>
                                              <p:pRg st="0" end="0"/>
                                            </p:txEl>
                                          </p:spTgt>
                                        </p:tgtEl>
                                        <p:attrNameLst>
                                          <p:attrName>style.visibility</p:attrName>
                                        </p:attrNameLst>
                                      </p:cBhvr>
                                      <p:to>
                                        <p:strVal val="visible"/>
                                      </p:to>
                                    </p:set>
                                    <p:anim calcmode="discrete" valueType="clr">
                                      <p:cBhvr override="childStyle">
                                        <p:cTn id="7" dur="80"/>
                                        <p:tgtEl>
                                          <p:spTgt spid="18125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125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81251">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81251">
                                            <p:txEl>
                                              <p:pRg st="1" end="1"/>
                                            </p:txEl>
                                          </p:spTgt>
                                        </p:tgtEl>
                                        <p:attrNameLst>
                                          <p:attrName>style.visibility</p:attrName>
                                        </p:attrNameLst>
                                      </p:cBhvr>
                                      <p:to>
                                        <p:strVal val="visible"/>
                                      </p:to>
                                    </p:set>
                                    <p:anim calcmode="discrete" valueType="clr">
                                      <p:cBhvr override="childStyle">
                                        <p:cTn id="14" dur="80"/>
                                        <p:tgtEl>
                                          <p:spTgt spid="18125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81251">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81251">
                                            <p:txEl>
                                              <p:pRg st="1" end="1"/>
                                            </p:txEl>
                                          </p:spTgt>
                                        </p:tgtEl>
                                        <p:attrNameLst>
                                          <p:attrName>fill.type</p:attrName>
                                        </p:attrNameLst>
                                      </p:cBhvr>
                                      <p:to>
                                        <p:strVal val="solid"/>
                                      </p:to>
                                    </p:set>
                                  </p:childTnLst>
                                </p:cTn>
                              </p:par>
                              <p:par>
                                <p:cTn id="17" presetID="9" presetClass="entr" presetSubtype="0" fill="hold" nodeType="withEffect">
                                  <p:stCondLst>
                                    <p:cond delay="0"/>
                                  </p:stCondLst>
                                  <p:childTnLst>
                                    <p:set>
                                      <p:cBhvr>
                                        <p:cTn id="18" dur="1" fill="hold">
                                          <p:stCondLst>
                                            <p:cond delay="0"/>
                                          </p:stCondLst>
                                        </p:cTn>
                                        <p:tgtEl>
                                          <p:spTgt spid="181253"/>
                                        </p:tgtEl>
                                        <p:attrNameLst>
                                          <p:attrName>style.visibility</p:attrName>
                                        </p:attrNameLst>
                                      </p:cBhvr>
                                      <p:to>
                                        <p:strVal val="visible"/>
                                      </p:to>
                                    </p:set>
                                    <p:animEffect transition="in" filter="dissolve">
                                      <p:cBhvr>
                                        <p:cTn id="19" dur="500"/>
                                        <p:tgtEl>
                                          <p:spTgt spid="18125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81255"/>
                                        </p:tgtEl>
                                        <p:attrNameLst>
                                          <p:attrName>style.visibility</p:attrName>
                                        </p:attrNameLst>
                                      </p:cBhvr>
                                      <p:to>
                                        <p:strVal val="visible"/>
                                      </p:to>
                                    </p:set>
                                    <p:animEffect transition="in" filter="dissolve">
                                      <p:cBhvr>
                                        <p:cTn id="24" dur="500"/>
                                        <p:tgtEl>
                                          <p:spTgt spid="181255"/>
                                        </p:tgtEl>
                                      </p:cBhvr>
                                    </p:animEffect>
                                  </p:childTnLst>
                                </p:cTn>
                              </p:par>
                              <p:par>
                                <p:cTn id="25" presetID="9" presetClass="entr" presetSubtype="0" fill="hold" nodeType="withEffect">
                                  <p:stCondLst>
                                    <p:cond delay="0"/>
                                  </p:stCondLst>
                                  <p:childTnLst>
                                    <p:set>
                                      <p:cBhvr>
                                        <p:cTn id="26" dur="1" fill="hold">
                                          <p:stCondLst>
                                            <p:cond delay="0"/>
                                          </p:stCondLst>
                                        </p:cTn>
                                        <p:tgtEl>
                                          <p:spTgt spid="181254"/>
                                        </p:tgtEl>
                                        <p:attrNameLst>
                                          <p:attrName>style.visibility</p:attrName>
                                        </p:attrNameLst>
                                      </p:cBhvr>
                                      <p:to>
                                        <p:strVal val="visible"/>
                                      </p:to>
                                    </p:set>
                                    <p:animEffect transition="in" filter="dissolve">
                                      <p:cBhvr>
                                        <p:cTn id="27" dur="500"/>
                                        <p:tgtEl>
                                          <p:spTgt spid="18125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1258"/>
                                        </p:tgtEl>
                                        <p:attrNameLst>
                                          <p:attrName>style.visibility</p:attrName>
                                        </p:attrNameLst>
                                      </p:cBhvr>
                                      <p:to>
                                        <p:strVal val="visible"/>
                                      </p:to>
                                    </p:set>
                                    <p:animEffect transition="in" filter="dissolve">
                                      <p:cBhvr>
                                        <p:cTn id="30" dur="500"/>
                                        <p:tgtEl>
                                          <p:spTgt spid="18125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81259"/>
                                        </p:tgtEl>
                                        <p:attrNameLst>
                                          <p:attrName>style.visibility</p:attrName>
                                        </p:attrNameLst>
                                      </p:cBhvr>
                                      <p:to>
                                        <p:strVal val="visible"/>
                                      </p:to>
                                    </p:set>
                                    <p:animEffect transition="in" filter="dissolve">
                                      <p:cBhvr>
                                        <p:cTn id="33" dur="500"/>
                                        <p:tgtEl>
                                          <p:spTgt spid="18125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81256"/>
                                        </p:tgtEl>
                                        <p:attrNameLst>
                                          <p:attrName>style.visibility</p:attrName>
                                        </p:attrNameLst>
                                      </p:cBhvr>
                                      <p:to>
                                        <p:strVal val="visible"/>
                                      </p:to>
                                    </p:set>
                                    <p:animEffect transition="in" filter="dissolve">
                                      <p:cBhvr>
                                        <p:cTn id="38" dur="500"/>
                                        <p:tgtEl>
                                          <p:spTgt spid="18125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81257"/>
                                        </p:tgtEl>
                                        <p:attrNameLst>
                                          <p:attrName>style.visibility</p:attrName>
                                        </p:attrNameLst>
                                      </p:cBhvr>
                                      <p:to>
                                        <p:strVal val="visible"/>
                                      </p:to>
                                    </p:set>
                                    <p:animEffect transition="in" filter="dissolve">
                                      <p:cBhvr>
                                        <p:cTn id="41" dur="500"/>
                                        <p:tgtEl>
                                          <p:spTgt spid="18125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63" presetClass="path" presetSubtype="0" accel="50000" decel="50000" fill="hold" grpId="1" nodeType="clickEffect">
                                  <p:stCondLst>
                                    <p:cond delay="0"/>
                                  </p:stCondLst>
                                  <p:childTnLst>
                                    <p:animMotion origin="layout" path="M 1.66667E-6 4.26457E-6 L 0.63472 4.26457E-6 " pathEditMode="relative" rAng="0" ptsTypes="AA">
                                      <p:cBhvr>
                                        <p:cTn id="45" dur="1000" fill="hold"/>
                                        <p:tgtEl>
                                          <p:spTgt spid="181256"/>
                                        </p:tgtEl>
                                        <p:attrNameLst>
                                          <p:attrName>ppt_x</p:attrName>
                                          <p:attrName>ppt_y</p:attrName>
                                        </p:attrNameLst>
                                      </p:cBhvr>
                                      <p:rCtr x="31736" y="0"/>
                                    </p:animMotion>
                                  </p:childTnLst>
                                </p:cTn>
                              </p:par>
                              <p:par>
                                <p:cTn id="46" presetID="63" presetClass="path" presetSubtype="0" accel="50000" decel="50000" fill="hold" grpId="1" nodeType="withEffect">
                                  <p:stCondLst>
                                    <p:cond delay="0"/>
                                  </p:stCondLst>
                                  <p:childTnLst>
                                    <p:animMotion origin="layout" path="M 1.66667E-6 -1.3876E-7 L 0.63472 -1.3876E-7 " pathEditMode="relative" rAng="0" ptsTypes="AA">
                                      <p:cBhvr>
                                        <p:cTn id="47" dur="1000" fill="hold"/>
                                        <p:tgtEl>
                                          <p:spTgt spid="181257"/>
                                        </p:tgtEl>
                                        <p:attrNameLst>
                                          <p:attrName>ppt_x</p:attrName>
                                          <p:attrName>ppt_y</p:attrName>
                                        </p:attrNameLst>
                                      </p:cBhvr>
                                      <p:rCtr x="317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6" grpId="0" animBg="1"/>
      <p:bldP spid="181256" grpId="1" animBg="1"/>
      <p:bldP spid="181257" grpId="0" animBg="1"/>
      <p:bldP spid="181257" grpId="1" animBg="1"/>
      <p:bldP spid="181258" grpId="0"/>
      <p:bldP spid="18125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a:xfrm>
            <a:off x="522288" y="798513"/>
            <a:ext cx="8432800" cy="849312"/>
          </a:xfrm>
        </p:spPr>
        <p:txBody>
          <a:bodyPr/>
          <a:lstStyle/>
          <a:p>
            <a:r>
              <a:rPr lang="en-US" altLang="zh-CN" smtClean="0">
                <a:latin typeface="Times New Roman" pitchFamily="18" charset="0"/>
                <a:cs typeface="Times New Roman" pitchFamily="18" charset="0"/>
              </a:rPr>
              <a:t>Performance of Computer network</a:t>
            </a:r>
            <a:endParaRPr lang="zh-CN" altLang="en-US" smtClean="0">
              <a:latin typeface="Times New Roman" pitchFamily="18" charset="0"/>
              <a:cs typeface="Times New Roman" pitchFamily="18" charset="0"/>
            </a:endParaRPr>
          </a:p>
        </p:txBody>
      </p:sp>
      <p:sp>
        <p:nvSpPr>
          <p:cNvPr id="3" name="内容占位符 2"/>
          <p:cNvSpPr>
            <a:spLocks noGrp="1"/>
          </p:cNvSpPr>
          <p:nvPr>
            <p:ph idx="1"/>
          </p:nvPr>
        </p:nvSpPr>
        <p:spPr>
          <a:xfrm>
            <a:off x="449263" y="1611313"/>
            <a:ext cx="8477250" cy="5246687"/>
          </a:xfrm>
        </p:spPr>
        <p:txBody>
          <a:bodyPr/>
          <a:lstStyle/>
          <a:p>
            <a:pPr>
              <a:defRPr/>
            </a:pPr>
            <a:r>
              <a:rPr lang="en-US" altLang="zh-CN" dirty="0" smtClean="0">
                <a:latin typeface="Comic Sans MS" pitchFamily="66" charset="0"/>
              </a:rPr>
              <a:t>Data rate(</a:t>
            </a:r>
            <a:r>
              <a:rPr lang="zh-CN" altLang="en-US" dirty="0" smtClean="0">
                <a:latin typeface="Comic Sans MS" pitchFamily="66" charset="0"/>
              </a:rPr>
              <a:t>数据率</a:t>
            </a:r>
            <a:r>
              <a:rPr lang="en-US" altLang="zh-CN" dirty="0" smtClean="0">
                <a:latin typeface="Comic Sans MS" pitchFamily="66" charset="0"/>
              </a:rPr>
              <a:t>)</a:t>
            </a:r>
            <a:r>
              <a:rPr lang="zh-CN" altLang="en-US" dirty="0" smtClean="0">
                <a:latin typeface="Comic Sans MS" pitchFamily="66" charset="0"/>
              </a:rPr>
              <a:t>：计算机网络上的主机在数字信道上的传送数据的速率。</a:t>
            </a:r>
            <a:endParaRPr lang="en-US" altLang="zh-CN" dirty="0" smtClean="0">
              <a:latin typeface="Comic Sans MS" pitchFamily="66" charset="0"/>
            </a:endParaRPr>
          </a:p>
          <a:p>
            <a:pPr lvl="1">
              <a:defRPr/>
            </a:pPr>
            <a:r>
              <a:rPr lang="en-US" altLang="zh-CN" dirty="0" smtClean="0"/>
              <a:t>100M Ethernet</a:t>
            </a:r>
          </a:p>
          <a:p>
            <a:pPr>
              <a:defRPr/>
            </a:pPr>
            <a:r>
              <a:rPr lang="en-US" altLang="zh-CN" dirty="0" smtClean="0">
                <a:latin typeface="Comic Sans MS" pitchFamily="66" charset="0"/>
              </a:rPr>
              <a:t>Bandwidth(</a:t>
            </a:r>
            <a:r>
              <a:rPr lang="zh-CN" altLang="en-US" dirty="0" smtClean="0">
                <a:latin typeface="Comic Sans MS" pitchFamily="66" charset="0"/>
              </a:rPr>
              <a:t>带宽）</a:t>
            </a:r>
            <a:endParaRPr lang="en-US" altLang="zh-CN" dirty="0" smtClean="0">
              <a:latin typeface="Comic Sans MS" pitchFamily="66" charset="0"/>
            </a:endParaRPr>
          </a:p>
          <a:p>
            <a:pPr marL="742950" lvl="2" indent="-342900">
              <a:buSzPct val="60000"/>
              <a:defRPr/>
            </a:pPr>
            <a:r>
              <a:rPr lang="en-US" altLang="zh-CN" sz="2800" dirty="0" smtClean="0">
                <a:latin typeface="Comic Sans MS" pitchFamily="66" charset="0"/>
              </a:rPr>
              <a:t>Frequency</a:t>
            </a:r>
          </a:p>
          <a:p>
            <a:pPr marL="742950" lvl="2" indent="-342900">
              <a:buSzPct val="60000"/>
              <a:defRPr/>
            </a:pPr>
            <a:r>
              <a:rPr lang="en-US" altLang="zh-CN" sz="2800" dirty="0" smtClean="0">
                <a:latin typeface="Comic Sans MS" pitchFamily="66" charset="0"/>
              </a:rPr>
              <a:t>Transmission rate</a:t>
            </a:r>
          </a:p>
          <a:p>
            <a:pPr marL="342900" lvl="1" indent="-342900">
              <a:buClr>
                <a:schemeClr val="folHlink"/>
              </a:buClr>
              <a:buSzPct val="60000"/>
              <a:defRPr/>
            </a:pPr>
            <a:r>
              <a:rPr lang="en-US" altLang="zh-CN" sz="3200" dirty="0" smtClean="0">
                <a:latin typeface="Comic Sans MS" pitchFamily="66" charset="0"/>
                <a:cs typeface="+mn-cs"/>
              </a:rPr>
              <a:t>Throughput(</a:t>
            </a:r>
            <a:r>
              <a:rPr lang="zh-CN" altLang="en-US" sz="3200" dirty="0" smtClean="0">
                <a:latin typeface="Comic Sans MS" pitchFamily="66" charset="0"/>
                <a:cs typeface="+mn-cs"/>
              </a:rPr>
              <a:t>吞吐量</a:t>
            </a:r>
            <a:r>
              <a:rPr lang="en-US" altLang="zh-CN" sz="3200" dirty="0" smtClean="0">
                <a:latin typeface="Comic Sans MS" pitchFamily="66" charset="0"/>
                <a:cs typeface="+mn-cs"/>
              </a:rPr>
              <a:t>)</a:t>
            </a:r>
          </a:p>
          <a:p>
            <a:pPr marL="742950" lvl="2" indent="-342900">
              <a:buSzPct val="60000"/>
              <a:defRPr/>
            </a:pPr>
            <a:r>
              <a:rPr lang="en-US" altLang="zh-CN" sz="2800" dirty="0" smtClean="0">
                <a:latin typeface="Comic Sans MS" pitchFamily="66" charset="0"/>
              </a:rPr>
              <a:t>rate (bits/time unit) at which bits transferred between sender/receiver</a:t>
            </a:r>
          </a:p>
          <a:p>
            <a:pPr marL="742950" lvl="2" indent="-342900">
              <a:buSzPct val="60000"/>
              <a:defRPr/>
            </a:pPr>
            <a:r>
              <a:rPr lang="en-US" altLang="zh-CN" sz="2800" dirty="0" smtClean="0">
                <a:latin typeface="Comic Sans MS" pitchFamily="66" charset="0"/>
              </a:rPr>
              <a:t>Restricted by rated speed(</a:t>
            </a:r>
            <a:r>
              <a:rPr lang="zh-CN" altLang="en-US" sz="2800" dirty="0" smtClean="0">
                <a:latin typeface="Comic Sans MS" pitchFamily="66" charset="0"/>
              </a:rPr>
              <a:t>额定速率</a:t>
            </a:r>
            <a:r>
              <a:rPr lang="en-US" altLang="zh-CN" sz="2800" dirty="0" smtClean="0">
                <a:latin typeface="Comic Sans MS" pitchFamily="66" charset="0"/>
              </a:rPr>
              <a:t>)</a:t>
            </a:r>
            <a:endParaRPr lang="zh-CN" altLang="en-US" sz="2800" dirty="0" smtClean="0">
              <a:latin typeface="Comic Sans MS" pitchFamily="66" charset="0"/>
            </a:endParaRPr>
          </a:p>
        </p:txBody>
      </p:sp>
      <p:sp>
        <p:nvSpPr>
          <p:cNvPr id="11366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1EDCD6F-9109-43FA-9AA7-72C003EC6B3C}" type="slidenum">
              <a:rPr lang="zh-CN" altLang="en-US" sz="1400" smtClean="0"/>
              <a:pPr>
                <a:spcBef>
                  <a:spcPct val="0"/>
                </a:spcBef>
                <a:buClrTx/>
                <a:buSzTx/>
                <a:buFontTx/>
                <a:buNone/>
              </a:pPr>
              <a:t>104</a:t>
            </a:fld>
            <a:endParaRPr lang="en-US" altLang="zh-CN" sz="1400" smtClean="0"/>
          </a:p>
        </p:txBody>
      </p:sp>
    </p:spTree>
    <p:extLst>
      <p:ext uri="{BB962C8B-B14F-4D97-AF65-F5344CB8AC3E}">
        <p14:creationId xmlns:p14="http://schemas.microsoft.com/office/powerpoint/2010/main" val="188637058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214313" y="827088"/>
            <a:ext cx="8740775" cy="849312"/>
          </a:xfrm>
        </p:spPr>
        <p:txBody>
          <a:bodyPr/>
          <a:lstStyle/>
          <a:p>
            <a:r>
              <a:rPr lang="en-US" altLang="zh-CN" smtClean="0">
                <a:latin typeface="Times New Roman" pitchFamily="18" charset="0"/>
                <a:cs typeface="Times New Roman" pitchFamily="18" charset="0"/>
              </a:rPr>
              <a:t>Communication channel</a:t>
            </a:r>
            <a:endParaRPr lang="zh-CN" altLang="en-US" smtClean="0">
              <a:latin typeface="Times New Roman" pitchFamily="18" charset="0"/>
              <a:cs typeface="Times New Roman" pitchFamily="18" charset="0"/>
            </a:endParaRPr>
          </a:p>
        </p:txBody>
      </p:sp>
      <p:sp>
        <p:nvSpPr>
          <p:cNvPr id="114691" name="内容占位符 2"/>
          <p:cNvSpPr>
            <a:spLocks noGrp="1"/>
          </p:cNvSpPr>
          <p:nvPr>
            <p:ph idx="1"/>
          </p:nvPr>
        </p:nvSpPr>
        <p:spPr>
          <a:xfrm>
            <a:off x="217488" y="1611313"/>
            <a:ext cx="8737600" cy="4521200"/>
          </a:xfrm>
        </p:spPr>
        <p:txBody>
          <a:bodyPr/>
          <a:lstStyle/>
          <a:p>
            <a:r>
              <a:rPr lang="en-US" altLang="zh-CN" smtClean="0">
                <a:latin typeface="Comic Sans MS" pitchFamily="66" charset="0"/>
              </a:rPr>
              <a:t>Either to a physical transmission medium such as a wire, or to a logical connection over a multiplexed medium such as a radio channel.</a:t>
            </a:r>
          </a:p>
          <a:p>
            <a:pPr lvl="1"/>
            <a:r>
              <a:rPr lang="en-US" altLang="zh-CN" smtClean="0">
                <a:latin typeface="Comic Sans MS" pitchFamily="66" charset="0"/>
              </a:rPr>
              <a:t>convey an information signal from one or several senders (or transmitters) to one or several receivers</a:t>
            </a:r>
          </a:p>
          <a:p>
            <a:pPr lvl="1"/>
            <a:r>
              <a:rPr lang="en-US" altLang="zh-CN" smtClean="0">
                <a:latin typeface="Comic Sans MS" pitchFamily="66" charset="0"/>
              </a:rPr>
              <a:t>capacity for transmitting information-- bandwidth in Hz or its data rate in bits per second</a:t>
            </a:r>
            <a:endParaRPr lang="zh-CN" altLang="en-US" smtClean="0">
              <a:latin typeface="Comic Sans MS" pitchFamily="66" charset="0"/>
            </a:endParaRPr>
          </a:p>
        </p:txBody>
      </p:sp>
      <p:sp>
        <p:nvSpPr>
          <p:cNvPr id="11469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25E71F20-232D-499C-90A4-1F290B77DE99}" type="slidenum">
              <a:rPr lang="zh-CN" altLang="en-US" sz="1400" smtClean="0"/>
              <a:pPr>
                <a:spcBef>
                  <a:spcPct val="0"/>
                </a:spcBef>
                <a:buClrTx/>
                <a:buSzTx/>
                <a:buFontTx/>
                <a:buNone/>
              </a:pPr>
              <a:t>105</a:t>
            </a:fld>
            <a:endParaRPr lang="en-US" altLang="zh-CN" sz="1400" smtClean="0"/>
          </a:p>
        </p:txBody>
      </p:sp>
    </p:spTree>
    <p:extLst>
      <p:ext uri="{BB962C8B-B14F-4D97-AF65-F5344CB8AC3E}">
        <p14:creationId xmlns:p14="http://schemas.microsoft.com/office/powerpoint/2010/main" val="32374627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393700" y="712788"/>
            <a:ext cx="8537575" cy="788987"/>
          </a:xfrm>
        </p:spPr>
        <p:txBody>
          <a:bodyPr/>
          <a:lstStyle/>
          <a:p>
            <a:r>
              <a:rPr lang="en-US" altLang="zh-CN" smtClean="0"/>
              <a:t>Communication channel</a:t>
            </a:r>
            <a:endParaRPr lang="zh-CN" altLang="en-US" smtClean="0"/>
          </a:p>
        </p:txBody>
      </p:sp>
      <p:sp>
        <p:nvSpPr>
          <p:cNvPr id="3" name="内容占位符 2"/>
          <p:cNvSpPr>
            <a:spLocks noGrp="1"/>
          </p:cNvSpPr>
          <p:nvPr>
            <p:ph idx="1"/>
          </p:nvPr>
        </p:nvSpPr>
        <p:spPr>
          <a:xfrm>
            <a:off x="392113" y="1357313"/>
            <a:ext cx="8215312" cy="4333875"/>
          </a:xfrm>
        </p:spPr>
        <p:txBody>
          <a:bodyPr/>
          <a:lstStyle/>
          <a:p>
            <a:pPr algn="just">
              <a:defRPr/>
            </a:pPr>
            <a:r>
              <a:rPr lang="en-US" altLang="zh-CN" dirty="0" smtClean="0">
                <a:latin typeface="Comic Sans MS" pitchFamily="66" charset="0"/>
              </a:rPr>
              <a:t>One-way communication: </a:t>
            </a:r>
          </a:p>
          <a:p>
            <a:pPr marL="742950" lvl="2" indent="-342900" algn="just">
              <a:buSzPct val="60000"/>
              <a:defRPr/>
            </a:pPr>
            <a:r>
              <a:rPr lang="en-US" altLang="zh-CN" sz="2800" dirty="0" smtClean="0">
                <a:latin typeface="Comic Sans MS" pitchFamily="66" charset="0"/>
              </a:rPr>
              <a:t>transmitted from one point to another or to many points simultaneously. </a:t>
            </a:r>
          </a:p>
          <a:p>
            <a:pPr marL="742950" lvl="2" indent="-342900" algn="just">
              <a:buSzPct val="60000"/>
              <a:defRPr/>
            </a:pPr>
            <a:r>
              <a:rPr lang="en-US" altLang="zh-CN" sz="2800" dirty="0" smtClean="0">
                <a:latin typeface="Comic Sans MS" pitchFamily="66" charset="0"/>
              </a:rPr>
              <a:t>no reception of information at the transmitting point and no transmission of information from a receiving point.</a:t>
            </a:r>
          </a:p>
          <a:p>
            <a:pPr marL="342900" lvl="1" indent="-342900" algn="just">
              <a:buClr>
                <a:schemeClr val="folHlink"/>
              </a:buClr>
              <a:buSzPct val="60000"/>
              <a:defRPr/>
            </a:pPr>
            <a:r>
              <a:rPr lang="en-US" altLang="zh-CN" sz="3200" dirty="0" smtClean="0">
                <a:latin typeface="Comic Sans MS" pitchFamily="66" charset="0"/>
                <a:cs typeface="+mn-cs"/>
              </a:rPr>
              <a:t>Half-duplex</a:t>
            </a:r>
          </a:p>
          <a:p>
            <a:pPr marL="742950" lvl="2" indent="-342900" algn="just">
              <a:buSzPct val="60000"/>
              <a:defRPr/>
            </a:pPr>
            <a:r>
              <a:rPr lang="en-US" altLang="zh-CN" sz="2800" dirty="0" smtClean="0">
                <a:latin typeface="Comic Sans MS" pitchFamily="66" charset="0"/>
              </a:rPr>
              <a:t>communication in both directions, but only one direction at a time</a:t>
            </a:r>
          </a:p>
          <a:p>
            <a:pPr marL="342900" lvl="1" indent="-342900" algn="just">
              <a:buClr>
                <a:schemeClr val="folHlink"/>
              </a:buClr>
              <a:buSzPct val="60000"/>
              <a:defRPr/>
            </a:pPr>
            <a:r>
              <a:rPr lang="en-US" altLang="zh-CN" sz="3200" dirty="0" smtClean="0">
                <a:latin typeface="Comic Sans MS" pitchFamily="66" charset="0"/>
                <a:cs typeface="+mn-cs"/>
              </a:rPr>
              <a:t>Full-duplex</a:t>
            </a:r>
          </a:p>
          <a:p>
            <a:pPr marL="742950" lvl="2" indent="-342900" algn="just">
              <a:buSzPct val="60000"/>
              <a:defRPr/>
            </a:pPr>
            <a:r>
              <a:rPr lang="en-US" altLang="zh-CN" sz="2800" dirty="0" smtClean="0">
                <a:latin typeface="Comic Sans MS" pitchFamily="66" charset="0"/>
              </a:rPr>
              <a:t>allows communication in both directions</a:t>
            </a:r>
          </a:p>
        </p:txBody>
      </p:sp>
      <p:sp>
        <p:nvSpPr>
          <p:cNvPr id="11571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8D6C671-4724-4347-A4DF-0A3C3D78E194}" type="slidenum">
              <a:rPr lang="zh-CN" altLang="en-US" sz="1400" smtClean="0"/>
              <a:pPr>
                <a:spcBef>
                  <a:spcPct val="0"/>
                </a:spcBef>
                <a:buClrTx/>
                <a:buSzTx/>
                <a:buFontTx/>
                <a:buNone/>
              </a:pPr>
              <a:t>106</a:t>
            </a:fld>
            <a:endParaRPr lang="en-US" altLang="zh-CN" sz="1400" smtClean="0"/>
          </a:p>
        </p:txBody>
      </p:sp>
    </p:spTree>
    <p:extLst>
      <p:ext uri="{BB962C8B-B14F-4D97-AF65-F5344CB8AC3E}">
        <p14:creationId xmlns:p14="http://schemas.microsoft.com/office/powerpoint/2010/main" val="1481200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51420C4-0D45-4E47-ABDA-8F1402352A43}" type="slidenum">
              <a:rPr lang="zh-CN" altLang="en-US" sz="1400" smtClean="0"/>
              <a:pPr>
                <a:spcBef>
                  <a:spcPct val="0"/>
                </a:spcBef>
                <a:buClrTx/>
                <a:buSzTx/>
                <a:buFontTx/>
                <a:buNone/>
              </a:pPr>
              <a:t>107</a:t>
            </a:fld>
            <a:endParaRPr lang="en-US" altLang="zh-CN" sz="1400" smtClean="0"/>
          </a:p>
        </p:txBody>
      </p:sp>
      <p:sp>
        <p:nvSpPr>
          <p:cNvPr id="116739" name="Rectangle 2"/>
          <p:cNvSpPr>
            <a:spLocks noGrp="1" noChangeArrowheads="1"/>
          </p:cNvSpPr>
          <p:nvPr>
            <p:ph type="title"/>
          </p:nvPr>
        </p:nvSpPr>
        <p:spPr>
          <a:xfrm>
            <a:off x="476250" y="266700"/>
            <a:ext cx="7772400" cy="1143000"/>
          </a:xfrm>
        </p:spPr>
        <p:txBody>
          <a:bodyPr/>
          <a:lstStyle/>
          <a:p>
            <a:pPr eaLnBrk="1" hangingPunct="1"/>
            <a:r>
              <a:rPr lang="en-US" altLang="zh-CN" sz="4000" b="1" smtClean="0">
                <a:solidFill>
                  <a:srgbClr val="0000FF"/>
                </a:solidFill>
                <a:latin typeface="Comic Sans MS" pitchFamily="66" charset="0"/>
              </a:rPr>
              <a:t>How do loss and delay occur?</a:t>
            </a:r>
            <a:endParaRPr lang="en-US" altLang="zh-CN" b="1" smtClean="0">
              <a:solidFill>
                <a:srgbClr val="0000FF"/>
              </a:solidFill>
              <a:latin typeface="Comic Sans MS" pitchFamily="66" charset="0"/>
            </a:endParaRPr>
          </a:p>
        </p:txBody>
      </p:sp>
      <p:sp>
        <p:nvSpPr>
          <p:cNvPr id="116740" name="Rectangle 3"/>
          <p:cNvSpPr>
            <a:spLocks noGrp="1" noChangeArrowheads="1"/>
          </p:cNvSpPr>
          <p:nvPr>
            <p:ph type="body" sz="half" idx="1"/>
          </p:nvPr>
        </p:nvSpPr>
        <p:spPr>
          <a:xfrm>
            <a:off x="269875" y="1371600"/>
            <a:ext cx="8445500" cy="2114550"/>
          </a:xfrm>
        </p:spPr>
        <p:txBody>
          <a:bodyPr/>
          <a:lstStyle/>
          <a:p>
            <a:pPr eaLnBrk="1" hangingPunct="1">
              <a:buFont typeface="Wingdings" pitchFamily="2" charset="2"/>
              <a:buNone/>
            </a:pPr>
            <a:r>
              <a:rPr lang="en-US" altLang="zh-CN" sz="3200" smtClean="0">
                <a:solidFill>
                  <a:schemeClr val="folHlink"/>
                </a:solidFill>
                <a:latin typeface="Comic Sans MS" pitchFamily="66" charset="0"/>
              </a:rPr>
              <a:t>packets </a:t>
            </a:r>
            <a:r>
              <a:rPr lang="en-US" altLang="zh-CN" sz="3200" i="1" smtClean="0">
                <a:solidFill>
                  <a:schemeClr val="folHlink"/>
                </a:solidFill>
                <a:latin typeface="Comic Sans MS" pitchFamily="66" charset="0"/>
              </a:rPr>
              <a:t>queue</a:t>
            </a:r>
            <a:r>
              <a:rPr lang="en-US" altLang="zh-CN" sz="3200" smtClean="0">
                <a:solidFill>
                  <a:schemeClr val="folHlink"/>
                </a:solidFill>
                <a:latin typeface="Comic Sans MS" pitchFamily="66" charset="0"/>
              </a:rPr>
              <a:t> in router buffers</a:t>
            </a:r>
            <a:r>
              <a:rPr lang="en-US" altLang="zh-CN" smtClean="0">
                <a:latin typeface="Comic Sans MS" pitchFamily="66" charset="0"/>
              </a:rPr>
              <a:t> </a:t>
            </a:r>
          </a:p>
          <a:p>
            <a:pPr eaLnBrk="1" hangingPunct="1"/>
            <a:r>
              <a:rPr lang="en-US" altLang="zh-CN" smtClean="0">
                <a:solidFill>
                  <a:srgbClr val="FF0000"/>
                </a:solidFill>
                <a:latin typeface="Comic Sans MS" pitchFamily="66" charset="0"/>
              </a:rPr>
              <a:t>packet arrival rate to link exceeds output link capacity</a:t>
            </a:r>
          </a:p>
          <a:p>
            <a:pPr eaLnBrk="1" hangingPunct="1"/>
            <a:r>
              <a:rPr lang="en-US" altLang="zh-CN" smtClean="0">
                <a:solidFill>
                  <a:schemeClr val="folHlink"/>
                </a:solidFill>
                <a:latin typeface="Comic Sans MS" pitchFamily="66" charset="0"/>
              </a:rPr>
              <a:t>packets queue, wait for turn</a:t>
            </a:r>
          </a:p>
        </p:txBody>
      </p:sp>
      <p:grpSp>
        <p:nvGrpSpPr>
          <p:cNvPr id="60" name="组合 59"/>
          <p:cNvGrpSpPr/>
          <p:nvPr/>
        </p:nvGrpSpPr>
        <p:grpSpPr>
          <a:xfrm>
            <a:off x="1074737" y="3272364"/>
            <a:ext cx="6835775" cy="3292475"/>
            <a:chOff x="765175" y="2982913"/>
            <a:chExt cx="6835775" cy="3292475"/>
          </a:xfrm>
        </p:grpSpPr>
        <p:sp>
          <p:nvSpPr>
            <p:cNvPr id="61" name="Line 24"/>
            <p:cNvSpPr>
              <a:spLocks noChangeShapeType="1"/>
            </p:cNvSpPr>
            <p:nvPr/>
          </p:nvSpPr>
          <p:spPr bwMode="auto">
            <a:xfrm>
              <a:off x="1643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 name="Group 347"/>
            <p:cNvGrpSpPr>
              <a:grpSpLocks/>
            </p:cNvGrpSpPr>
            <p:nvPr/>
          </p:nvGrpSpPr>
          <p:grpSpPr bwMode="auto">
            <a:xfrm>
              <a:off x="2359025" y="4284663"/>
              <a:ext cx="1162050" cy="715962"/>
              <a:chOff x="1871277" y="1576300"/>
              <a:chExt cx="1128371" cy="437861"/>
            </a:xfrm>
          </p:grpSpPr>
          <p:sp>
            <p:nvSpPr>
              <p:cNvPr id="102" name="Oval 105"/>
              <p:cNvSpPr>
                <a:spLocks noChangeArrowheads="1"/>
              </p:cNvSpPr>
              <p:nvPr/>
            </p:nvSpPr>
            <p:spPr bwMode="auto">
              <a:xfrm flipV="1">
                <a:off x="1874360" y="1694746"/>
                <a:ext cx="1125288" cy="31941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3"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 name="Oval 107"/>
              <p:cNvSpPr>
                <a:spLocks noChangeArrowheads="1"/>
              </p:cNvSpPr>
              <p:nvPr/>
            </p:nvSpPr>
            <p:spPr bwMode="auto">
              <a:xfrm flipV="1">
                <a:off x="1871277" y="1576300"/>
                <a:ext cx="1125288" cy="31941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5"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 name="Freeform 109"/>
              <p:cNvSpPr>
                <a:spLocks/>
              </p:cNvSpPr>
              <p:nvPr/>
            </p:nvSpPr>
            <p:spPr bwMode="auto">
              <a:xfrm>
                <a:off x="2102501" y="1633581"/>
                <a:ext cx="662841" cy="1106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7" name="Freeform 110"/>
              <p:cNvSpPr>
                <a:spLocks/>
              </p:cNvSpPr>
              <p:nvPr/>
            </p:nvSpPr>
            <p:spPr bwMode="auto">
              <a:xfrm>
                <a:off x="2537201" y="1727755"/>
                <a:ext cx="243555" cy="970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8" name="Freeform 111"/>
              <p:cNvSpPr>
                <a:spLocks/>
              </p:cNvSpPr>
              <p:nvPr/>
            </p:nvSpPr>
            <p:spPr bwMode="auto">
              <a:xfrm>
                <a:off x="2090169" y="1729697"/>
                <a:ext cx="240473" cy="970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09" name="Straight Connector 112"/>
              <p:cNvCxnSpPr>
                <a:cxnSpLocks noChangeShapeType="1"/>
                <a:endCxn id="104" idx="2"/>
              </p:cNvCxnSpPr>
              <p:nvPr/>
            </p:nvCxnSpPr>
            <p:spPr bwMode="auto">
              <a:xfrm flipH="1" flipV="1">
                <a:off x="1871277" y="1737464"/>
                <a:ext cx="3083" cy="12330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0" name="Straight Connector 113"/>
              <p:cNvCxnSpPr>
                <a:cxnSpLocks noChangeShapeType="1"/>
              </p:cNvCxnSpPr>
              <p:nvPr/>
            </p:nvCxnSpPr>
            <p:spPr bwMode="auto">
              <a:xfrm flipH="1" flipV="1">
                <a:off x="2996565" y="1734551"/>
                <a:ext cx="3083" cy="12330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63" name="Line 26"/>
            <p:cNvSpPr>
              <a:spLocks noChangeShapeType="1"/>
            </p:cNvSpPr>
            <p:nvPr/>
          </p:nvSpPr>
          <p:spPr bwMode="auto">
            <a:xfrm>
              <a:off x="3567113" y="4656138"/>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Rectangle 30"/>
            <p:cNvSpPr>
              <a:spLocks noChangeArrowheads="1"/>
            </p:cNvSpPr>
            <p:nvPr/>
          </p:nvSpPr>
          <p:spPr bwMode="auto">
            <a:xfrm>
              <a:off x="3233738" y="4527550"/>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5" name="Rectangle 31"/>
            <p:cNvSpPr>
              <a:spLocks noChangeArrowheads="1"/>
            </p:cNvSpPr>
            <p:nvPr/>
          </p:nvSpPr>
          <p:spPr bwMode="auto">
            <a:xfrm>
              <a:off x="3389313" y="4527550"/>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6" name="Rectangle 38"/>
            <p:cNvSpPr>
              <a:spLocks noChangeArrowheads="1"/>
            </p:cNvSpPr>
            <p:nvPr/>
          </p:nvSpPr>
          <p:spPr bwMode="auto">
            <a:xfrm>
              <a:off x="3524250" y="4465638"/>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7" name="Line 25"/>
            <p:cNvSpPr>
              <a:spLocks noChangeShapeType="1"/>
            </p:cNvSpPr>
            <p:nvPr/>
          </p:nvSpPr>
          <p:spPr bwMode="auto">
            <a:xfrm flipV="1">
              <a:off x="1641475"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Rectangle 32"/>
            <p:cNvSpPr>
              <a:spLocks noChangeArrowheads="1"/>
            </p:cNvSpPr>
            <p:nvPr/>
          </p:nvSpPr>
          <p:spPr bwMode="auto">
            <a:xfrm>
              <a:off x="2181225" y="4427538"/>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9" name="Line 33"/>
            <p:cNvSpPr>
              <a:spLocks noChangeShapeType="1"/>
            </p:cNvSpPr>
            <p:nvPr/>
          </p:nvSpPr>
          <p:spPr bwMode="auto">
            <a:xfrm>
              <a:off x="2132013"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Text Box 36"/>
            <p:cNvSpPr txBox="1">
              <a:spLocks noChangeArrowheads="1"/>
            </p:cNvSpPr>
            <p:nvPr/>
          </p:nvSpPr>
          <p:spPr bwMode="auto">
            <a:xfrm>
              <a:off x="765175" y="3921125"/>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000000"/>
                  </a:solidFill>
                </a:rPr>
                <a:t>A</a:t>
              </a:r>
            </a:p>
          </p:txBody>
        </p:sp>
        <p:sp>
          <p:nvSpPr>
            <p:cNvPr id="71" name="Text Box 37"/>
            <p:cNvSpPr txBox="1">
              <a:spLocks noChangeArrowheads="1"/>
            </p:cNvSpPr>
            <p:nvPr/>
          </p:nvSpPr>
          <p:spPr bwMode="auto">
            <a:xfrm>
              <a:off x="941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t>B</a:t>
              </a:r>
            </a:p>
          </p:txBody>
        </p:sp>
        <p:grpSp>
          <p:nvGrpSpPr>
            <p:cNvPr id="72" name="Group 66"/>
            <p:cNvGrpSpPr>
              <a:grpSpLocks/>
            </p:cNvGrpSpPr>
            <p:nvPr/>
          </p:nvGrpSpPr>
          <p:grpSpPr bwMode="auto">
            <a:xfrm>
              <a:off x="915988" y="3921125"/>
              <a:ext cx="779462" cy="679450"/>
              <a:chOff x="-44" y="1473"/>
              <a:chExt cx="981" cy="1105"/>
            </a:xfrm>
          </p:grpSpPr>
          <p:pic>
            <p:nvPicPr>
              <p:cNvPr id="100"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68"/>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3" name="Group 69"/>
            <p:cNvGrpSpPr>
              <a:grpSpLocks/>
            </p:cNvGrpSpPr>
            <p:nvPr/>
          </p:nvGrpSpPr>
          <p:grpSpPr bwMode="auto">
            <a:xfrm>
              <a:off x="966788" y="4927600"/>
              <a:ext cx="779462" cy="679450"/>
              <a:chOff x="-44" y="1473"/>
              <a:chExt cx="981" cy="1105"/>
            </a:xfrm>
          </p:grpSpPr>
          <p:pic>
            <p:nvPicPr>
              <p:cNvPr id="98"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71"/>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4" name="Group 347"/>
            <p:cNvGrpSpPr>
              <a:grpSpLocks/>
            </p:cNvGrpSpPr>
            <p:nvPr/>
          </p:nvGrpSpPr>
          <p:grpSpPr bwMode="auto">
            <a:xfrm>
              <a:off x="5497513" y="4329113"/>
              <a:ext cx="1162050" cy="715962"/>
              <a:chOff x="1871277" y="1576300"/>
              <a:chExt cx="1128371" cy="437861"/>
            </a:xfrm>
          </p:grpSpPr>
          <p:sp>
            <p:nvSpPr>
              <p:cNvPr id="89" name="Oval 92"/>
              <p:cNvSpPr>
                <a:spLocks noChangeArrowheads="1"/>
              </p:cNvSpPr>
              <p:nvPr/>
            </p:nvSpPr>
            <p:spPr bwMode="auto">
              <a:xfrm flipV="1">
                <a:off x="1874360" y="1694746"/>
                <a:ext cx="1125288" cy="31941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0"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4"/>
              <p:cNvSpPr>
                <a:spLocks noChangeArrowheads="1"/>
              </p:cNvSpPr>
              <p:nvPr/>
            </p:nvSpPr>
            <p:spPr bwMode="auto">
              <a:xfrm flipV="1">
                <a:off x="1871277" y="1576300"/>
                <a:ext cx="1125288" cy="31941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2"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6"/>
              <p:cNvSpPr>
                <a:spLocks/>
              </p:cNvSpPr>
              <p:nvPr/>
            </p:nvSpPr>
            <p:spPr bwMode="auto">
              <a:xfrm>
                <a:off x="2102501" y="1633581"/>
                <a:ext cx="662841" cy="1106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4" name="Freeform 97"/>
              <p:cNvSpPr>
                <a:spLocks/>
              </p:cNvSpPr>
              <p:nvPr/>
            </p:nvSpPr>
            <p:spPr bwMode="auto">
              <a:xfrm>
                <a:off x="2537201" y="1727755"/>
                <a:ext cx="243555" cy="970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5" name="Freeform 98"/>
              <p:cNvSpPr>
                <a:spLocks/>
              </p:cNvSpPr>
              <p:nvPr/>
            </p:nvSpPr>
            <p:spPr bwMode="auto">
              <a:xfrm>
                <a:off x="2090169" y="1729697"/>
                <a:ext cx="240473" cy="970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96" name="Straight Connector 99"/>
              <p:cNvCxnSpPr>
                <a:cxnSpLocks noChangeShapeType="1"/>
                <a:endCxn id="91" idx="2"/>
              </p:cNvCxnSpPr>
              <p:nvPr/>
            </p:nvCxnSpPr>
            <p:spPr bwMode="auto">
              <a:xfrm flipH="1" flipV="1">
                <a:off x="1871277" y="1737464"/>
                <a:ext cx="3083" cy="12330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100"/>
              <p:cNvCxnSpPr>
                <a:cxnSpLocks noChangeShapeType="1"/>
              </p:cNvCxnSpPr>
              <p:nvPr/>
            </p:nvCxnSpPr>
            <p:spPr bwMode="auto">
              <a:xfrm flipH="1" flipV="1">
                <a:off x="2996565" y="1734551"/>
                <a:ext cx="3083" cy="12330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75" name="Rectangle 31"/>
            <p:cNvSpPr>
              <a:spLocks noChangeArrowheads="1"/>
            </p:cNvSpPr>
            <p:nvPr/>
          </p:nvSpPr>
          <p:spPr bwMode="auto">
            <a:xfrm>
              <a:off x="1744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76" name="Line 33"/>
            <p:cNvSpPr>
              <a:spLocks noChangeShapeType="1"/>
            </p:cNvSpPr>
            <p:nvPr/>
          </p:nvSpPr>
          <p:spPr bwMode="auto">
            <a:xfrm flipV="1">
              <a:off x="1919288" y="5053013"/>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Rectangle 89"/>
            <p:cNvSpPr>
              <a:spLocks noChangeArrowheads="1"/>
            </p:cNvSpPr>
            <p:nvPr/>
          </p:nvSpPr>
          <p:spPr bwMode="auto">
            <a:xfrm>
              <a:off x="3081338" y="4529138"/>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00"/>
                </a:solidFill>
              </a:endParaRPr>
            </a:p>
          </p:txBody>
        </p:sp>
        <p:sp>
          <p:nvSpPr>
            <p:cNvPr id="78" name="Rectangle 89"/>
            <p:cNvSpPr>
              <a:spLocks noChangeArrowheads="1"/>
            </p:cNvSpPr>
            <p:nvPr/>
          </p:nvSpPr>
          <p:spPr bwMode="auto">
            <a:xfrm>
              <a:off x="2932113" y="4527550"/>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00"/>
                </a:solidFill>
              </a:endParaRPr>
            </a:p>
          </p:txBody>
        </p:sp>
        <p:sp>
          <p:nvSpPr>
            <p:cNvPr id="79" name="Rectangle 89"/>
            <p:cNvSpPr>
              <a:spLocks noChangeArrowheads="1"/>
            </p:cNvSpPr>
            <p:nvPr/>
          </p:nvSpPr>
          <p:spPr bwMode="auto">
            <a:xfrm>
              <a:off x="2779713" y="4530725"/>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00"/>
                </a:solidFill>
              </a:endParaRPr>
            </a:p>
          </p:txBody>
        </p:sp>
        <p:grpSp>
          <p:nvGrpSpPr>
            <p:cNvPr id="80" name="Group 93"/>
            <p:cNvGrpSpPr>
              <a:grpSpLocks/>
            </p:cNvGrpSpPr>
            <p:nvPr/>
          </p:nvGrpSpPr>
          <p:grpSpPr bwMode="auto">
            <a:xfrm>
              <a:off x="3621088" y="2982913"/>
              <a:ext cx="3979862" cy="1454150"/>
              <a:chOff x="2259" y="2090"/>
              <a:chExt cx="2507" cy="916"/>
            </a:xfrm>
          </p:grpSpPr>
          <p:sp>
            <p:nvSpPr>
              <p:cNvPr id="87" name="Text Box 66"/>
              <p:cNvSpPr txBox="1">
                <a:spLocks noChangeArrowheads="1"/>
              </p:cNvSpPr>
              <p:nvPr/>
            </p:nvSpPr>
            <p:spPr bwMode="auto">
              <a:xfrm>
                <a:off x="2602" y="2090"/>
                <a:ext cx="2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00"/>
                    </a:solidFill>
                  </a:rPr>
                  <a:t>packet being transmitted </a:t>
                </a:r>
                <a:r>
                  <a:rPr lang="en-US" altLang="zh-CN" sz="1800">
                    <a:solidFill>
                      <a:srgbClr val="CC0000"/>
                    </a:solidFill>
                  </a:rPr>
                  <a:t>(delay)</a:t>
                </a:r>
              </a:p>
            </p:txBody>
          </p:sp>
          <p:sp>
            <p:nvSpPr>
              <p:cNvPr id="88"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1" name="Group 94"/>
            <p:cNvGrpSpPr>
              <a:grpSpLocks/>
            </p:cNvGrpSpPr>
            <p:nvPr/>
          </p:nvGrpSpPr>
          <p:grpSpPr bwMode="auto">
            <a:xfrm>
              <a:off x="3338513" y="4802188"/>
              <a:ext cx="3414712" cy="804862"/>
              <a:chOff x="2103" y="3214"/>
              <a:chExt cx="2151" cy="507"/>
            </a:xfrm>
          </p:grpSpPr>
          <p:sp>
            <p:nvSpPr>
              <p:cNvPr id="85" name="Text Box 72"/>
              <p:cNvSpPr txBox="1">
                <a:spLocks noChangeArrowheads="1"/>
              </p:cNvSpPr>
              <p:nvPr/>
            </p:nvSpPr>
            <p:spPr bwMode="auto">
              <a:xfrm>
                <a:off x="2530" y="3490"/>
                <a:ext cx="17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00"/>
                    </a:solidFill>
                  </a:rPr>
                  <a:t>packets queueing</a:t>
                </a:r>
                <a:r>
                  <a:rPr lang="en-US" altLang="zh-CN" sz="1800">
                    <a:solidFill>
                      <a:srgbClr val="FF0000"/>
                    </a:solidFill>
                  </a:rPr>
                  <a:t> </a:t>
                </a:r>
                <a:r>
                  <a:rPr lang="en-US" altLang="zh-CN" sz="1800">
                    <a:solidFill>
                      <a:srgbClr val="CC0000"/>
                    </a:solidFill>
                  </a:rPr>
                  <a:t>(delay)</a:t>
                </a:r>
              </a:p>
            </p:txBody>
          </p:sp>
          <p:sp>
            <p:nvSpPr>
              <p:cNvPr id="86"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 name="Group 95"/>
            <p:cNvGrpSpPr>
              <a:grpSpLocks/>
            </p:cNvGrpSpPr>
            <p:nvPr/>
          </p:nvGrpSpPr>
          <p:grpSpPr bwMode="auto">
            <a:xfrm>
              <a:off x="2517775" y="4764088"/>
              <a:ext cx="4248150" cy="1511300"/>
              <a:chOff x="1586" y="3190"/>
              <a:chExt cx="2676" cy="952"/>
            </a:xfrm>
          </p:grpSpPr>
          <p:sp>
            <p:nvSpPr>
              <p:cNvPr id="83"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Text Box 92"/>
              <p:cNvSpPr txBox="1">
                <a:spLocks noChangeArrowheads="1"/>
              </p:cNvSpPr>
              <p:nvPr/>
            </p:nvSpPr>
            <p:spPr bwMode="auto">
              <a:xfrm>
                <a:off x="1586" y="3738"/>
                <a:ext cx="26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00"/>
                    </a:solidFill>
                  </a:rPr>
                  <a:t>free (available) buffers: arriving packets </a:t>
                </a:r>
              </a:p>
              <a:p>
                <a:r>
                  <a:rPr lang="en-US" altLang="zh-CN" sz="1800">
                    <a:solidFill>
                      <a:srgbClr val="000000"/>
                    </a:solidFill>
                  </a:rPr>
                  <a:t>dropped (</a:t>
                </a:r>
                <a:r>
                  <a:rPr lang="en-US" altLang="zh-CN" sz="1800">
                    <a:solidFill>
                      <a:srgbClr val="CC0000"/>
                    </a:solidFill>
                  </a:rPr>
                  <a:t>loss</a:t>
                </a:r>
                <a:r>
                  <a:rPr lang="en-US" altLang="zh-CN" sz="1800">
                    <a:solidFill>
                      <a:srgbClr val="000000"/>
                    </a:solidFill>
                  </a:rPr>
                  <a:t>) if no free buffers</a:t>
                </a:r>
              </a:p>
            </p:txBody>
          </p:sp>
        </p:grpSp>
      </p:grpSp>
    </p:spTree>
    <p:extLst>
      <p:ext uri="{BB962C8B-B14F-4D97-AF65-F5344CB8AC3E}">
        <p14:creationId xmlns:p14="http://schemas.microsoft.com/office/powerpoint/2010/main" val="3104171789"/>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71DEE36-F11C-4823-B200-C5A86239CA49}" type="slidenum">
              <a:rPr lang="zh-CN" altLang="en-US" sz="1400">
                <a:latin typeface="Tahoma" panose="020B0604030504040204" pitchFamily="34" charset="0"/>
              </a:rPr>
              <a:pPr/>
              <a:t>108</a:t>
            </a:fld>
            <a:endParaRPr lang="en-US" altLang="zh-CN" sz="1400">
              <a:latin typeface="Tahoma" panose="020B0604030504040204" pitchFamily="34" charset="0"/>
            </a:endParaRPr>
          </a:p>
        </p:txBody>
      </p:sp>
      <p:sp>
        <p:nvSpPr>
          <p:cNvPr id="28677" name="Rectangle 2"/>
          <p:cNvSpPr>
            <a:spLocks noGrp="1" noChangeArrowheads="1"/>
          </p:cNvSpPr>
          <p:nvPr>
            <p:ph type="title"/>
          </p:nvPr>
        </p:nvSpPr>
        <p:spPr>
          <a:xfrm>
            <a:off x="476250" y="266700"/>
            <a:ext cx="7772400" cy="1143000"/>
          </a:xfrm>
        </p:spPr>
        <p:txBody>
          <a:bodyPr/>
          <a:lstStyle/>
          <a:p>
            <a:pPr eaLnBrk="1" hangingPunct="1"/>
            <a:r>
              <a:rPr lang="en-US" altLang="zh-CN" smtClean="0">
                <a:solidFill>
                  <a:schemeClr val="folHlink"/>
                </a:solidFill>
                <a:latin typeface="Comic Sans MS" panose="030F0702030302020204" pitchFamily="66" charset="0"/>
              </a:rPr>
              <a:t>Four sources of packet delay</a:t>
            </a:r>
            <a:endParaRPr lang="en-US" altLang="zh-CN" sz="4800" smtClean="0">
              <a:solidFill>
                <a:schemeClr val="folHlink"/>
              </a:solidFill>
              <a:latin typeface="Comic Sans MS" panose="030F0702030302020204" pitchFamily="66" charset="0"/>
            </a:endParaRPr>
          </a:p>
        </p:txBody>
      </p:sp>
      <p:sp>
        <p:nvSpPr>
          <p:cNvPr id="28678" name="Rectangle 4"/>
          <p:cNvSpPr>
            <a:spLocks noGrp="1" noChangeArrowheads="1"/>
          </p:cNvSpPr>
          <p:nvPr>
            <p:ph type="body" sz="half" idx="2"/>
          </p:nvPr>
        </p:nvSpPr>
        <p:spPr>
          <a:xfrm>
            <a:off x="492125" y="1628775"/>
            <a:ext cx="3810000" cy="1339850"/>
          </a:xfrm>
        </p:spPr>
        <p:txBody>
          <a:bodyPr/>
          <a:lstStyle/>
          <a:p>
            <a:pPr eaLnBrk="1" hangingPunct="1"/>
            <a:r>
              <a:rPr lang="en-US" altLang="zh-CN" smtClean="0">
                <a:solidFill>
                  <a:srgbClr val="FF0000"/>
                </a:solidFill>
                <a:latin typeface="Comic Sans MS" panose="030F0702030302020204" pitchFamily="66" charset="0"/>
              </a:rPr>
              <a:t>1. nodal processing:</a:t>
            </a:r>
            <a:r>
              <a:rPr lang="en-US" altLang="zh-CN" smtClean="0">
                <a:latin typeface="Comic Sans MS" panose="030F0702030302020204" pitchFamily="66" charset="0"/>
              </a:rPr>
              <a:t> </a:t>
            </a:r>
          </a:p>
          <a:p>
            <a:pPr lvl="1" eaLnBrk="1" hangingPunct="1"/>
            <a:r>
              <a:rPr lang="en-US" altLang="zh-CN" smtClean="0">
                <a:solidFill>
                  <a:schemeClr val="folHlink"/>
                </a:solidFill>
                <a:latin typeface="Comic Sans MS" panose="030F0702030302020204" pitchFamily="66" charset="0"/>
              </a:rPr>
              <a:t>check bit errors</a:t>
            </a:r>
          </a:p>
          <a:p>
            <a:pPr lvl="1" eaLnBrk="1" hangingPunct="1"/>
            <a:r>
              <a:rPr lang="en-US" altLang="zh-CN" smtClean="0">
                <a:solidFill>
                  <a:schemeClr val="folHlink"/>
                </a:solidFill>
                <a:latin typeface="Comic Sans MS" panose="030F0702030302020204" pitchFamily="66" charset="0"/>
              </a:rPr>
              <a:t>determine output link</a:t>
            </a:r>
          </a:p>
        </p:txBody>
      </p:sp>
      <p:sp>
        <p:nvSpPr>
          <p:cNvPr id="28680" name="Rectangle 58"/>
          <p:cNvSpPr>
            <a:spLocks noChangeArrowheads="1"/>
          </p:cNvSpPr>
          <p:nvPr/>
        </p:nvSpPr>
        <p:spPr bwMode="auto">
          <a:xfrm>
            <a:off x="4429125" y="1628775"/>
            <a:ext cx="381000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r>
              <a:rPr lang="en-US" altLang="zh-CN" sz="2800">
                <a:solidFill>
                  <a:srgbClr val="FF0000"/>
                </a:solidFill>
                <a:latin typeface="Comic Sans MS" panose="030F0702030302020204" pitchFamily="66" charset="0"/>
              </a:rPr>
              <a:t>2. queueing</a:t>
            </a:r>
          </a:p>
          <a:p>
            <a:pPr lvl="1" eaLnBrk="1" hangingPunct="1">
              <a:spcBef>
                <a:spcPct val="20000"/>
              </a:spcBef>
              <a:buClr>
                <a:schemeClr val="hlink"/>
              </a:buClr>
              <a:buSzPct val="55000"/>
              <a:buFont typeface="Wingdings" panose="05000000000000000000" pitchFamily="2" charset="2"/>
              <a:buChar char="n"/>
            </a:pPr>
            <a:r>
              <a:rPr lang="en-US" altLang="zh-CN">
                <a:solidFill>
                  <a:schemeClr val="folHlink"/>
                </a:solidFill>
                <a:latin typeface="Comic Sans MS" panose="030F0702030302020204" pitchFamily="66" charset="0"/>
              </a:rPr>
              <a:t>time waiting at output link for transmission </a:t>
            </a:r>
          </a:p>
          <a:p>
            <a:pPr lvl="1" eaLnBrk="1" hangingPunct="1">
              <a:spcBef>
                <a:spcPct val="20000"/>
              </a:spcBef>
              <a:buClr>
                <a:schemeClr val="hlink"/>
              </a:buClr>
              <a:buSzPct val="55000"/>
              <a:buFont typeface="Wingdings" panose="05000000000000000000" pitchFamily="2" charset="2"/>
              <a:buChar char="n"/>
            </a:pPr>
            <a:r>
              <a:rPr lang="en-US" altLang="zh-CN">
                <a:solidFill>
                  <a:schemeClr val="folHlink"/>
                </a:solidFill>
                <a:latin typeface="Comic Sans MS" panose="030F0702030302020204" pitchFamily="66" charset="0"/>
              </a:rPr>
              <a:t>depends on congestion level of router</a:t>
            </a:r>
          </a:p>
        </p:txBody>
      </p:sp>
      <p:grpSp>
        <p:nvGrpSpPr>
          <p:cNvPr id="58" name="Group 70"/>
          <p:cNvGrpSpPr>
            <a:grpSpLocks/>
          </p:cNvGrpSpPr>
          <p:nvPr/>
        </p:nvGrpSpPr>
        <p:grpSpPr bwMode="auto">
          <a:xfrm>
            <a:off x="276088" y="3703113"/>
            <a:ext cx="5894388" cy="2935287"/>
            <a:chOff x="1743075" y="1249363"/>
            <a:chExt cx="5894066" cy="2935287"/>
          </a:xfrm>
        </p:grpSpPr>
        <p:sp>
          <p:nvSpPr>
            <p:cNvPr id="59"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0" name="Group 347"/>
            <p:cNvGrpSpPr>
              <a:grpSpLocks/>
            </p:cNvGrpSpPr>
            <p:nvPr/>
          </p:nvGrpSpPr>
          <p:grpSpPr bwMode="auto">
            <a:xfrm>
              <a:off x="3336378" y="1905474"/>
              <a:ext cx="1162562" cy="715538"/>
              <a:chOff x="1871277" y="1576300"/>
              <a:chExt cx="1128371" cy="437861"/>
            </a:xfrm>
          </p:grpSpPr>
          <p:sp>
            <p:nvSpPr>
              <p:cNvPr id="100" name="Oval 112"/>
              <p:cNvSpPr>
                <a:spLocks noChangeArrowheads="1"/>
              </p:cNvSpPr>
              <p:nvPr/>
            </p:nvSpPr>
            <p:spPr bwMode="auto">
              <a:xfrm flipV="1">
                <a:off x="1874805" y="1694526"/>
                <a:ext cx="1124731" cy="31960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1"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Oval 114"/>
              <p:cNvSpPr>
                <a:spLocks noChangeArrowheads="1"/>
              </p:cNvSpPr>
              <p:nvPr/>
            </p:nvSpPr>
            <p:spPr bwMode="auto">
              <a:xfrm flipV="1">
                <a:off x="1871723" y="1576010"/>
                <a:ext cx="1124731" cy="31960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3"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 name="Freeform 116"/>
              <p:cNvSpPr>
                <a:spLocks/>
              </p:cNvSpPr>
              <p:nvPr/>
            </p:nvSpPr>
            <p:spPr bwMode="auto">
              <a:xfrm>
                <a:off x="2102832" y="1633325"/>
                <a:ext cx="662512" cy="11074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5" name="Freeform 117"/>
              <p:cNvSpPr>
                <a:spLocks/>
              </p:cNvSpPr>
              <p:nvPr/>
            </p:nvSpPr>
            <p:spPr bwMode="auto">
              <a:xfrm>
                <a:off x="2537317" y="1727555"/>
                <a:ext cx="243435" cy="9714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6" name="Freeform 118"/>
              <p:cNvSpPr>
                <a:spLocks/>
              </p:cNvSpPr>
              <p:nvPr/>
            </p:nvSpPr>
            <p:spPr bwMode="auto">
              <a:xfrm>
                <a:off x="2090507" y="1729498"/>
                <a:ext cx="240353" cy="971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07" name="Straight Connector 119"/>
              <p:cNvCxnSpPr>
                <a:cxnSpLocks noChangeShapeType="1"/>
                <a:endCxn id="102" idx="2"/>
              </p:cNvCxnSpPr>
              <p:nvPr/>
            </p:nvCxnSpPr>
            <p:spPr bwMode="auto">
              <a:xfrm flipH="1" flipV="1">
                <a:off x="1871723" y="1737269"/>
                <a:ext cx="3081" cy="1233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8" name="Straight Connector 120"/>
              <p:cNvCxnSpPr>
                <a:cxnSpLocks noChangeShapeType="1"/>
              </p:cNvCxnSpPr>
              <p:nvPr/>
            </p:nvCxnSpPr>
            <p:spPr bwMode="auto">
              <a:xfrm flipH="1" flipV="1">
                <a:off x="2996454" y="1734355"/>
                <a:ext cx="3081" cy="1233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61"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3"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4"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5"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7" name="Text Box 39"/>
            <p:cNvSpPr txBox="1">
              <a:spLocks noChangeArrowheads="1"/>
            </p:cNvSpPr>
            <p:nvPr/>
          </p:nvSpPr>
          <p:spPr bwMode="auto">
            <a:xfrm>
              <a:off x="4891088" y="16891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propagation</a:t>
              </a:r>
            </a:p>
          </p:txBody>
        </p:sp>
        <p:sp>
          <p:nvSpPr>
            <p:cNvPr id="68"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Text Box 43"/>
            <p:cNvSpPr txBox="1">
              <a:spLocks noChangeArrowheads="1"/>
            </p:cNvSpPr>
            <p:nvPr/>
          </p:nvSpPr>
          <p:spPr bwMode="auto">
            <a:xfrm>
              <a:off x="3127375" y="2803525"/>
              <a:ext cx="1289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CC0000"/>
                  </a:solidFill>
                </a:rPr>
                <a:t>nodal</a:t>
              </a:r>
            </a:p>
            <a:p>
              <a:pPr algn="ctr"/>
              <a:r>
                <a:rPr lang="en-US" altLang="zh-CN" sz="1800">
                  <a:solidFill>
                    <a:srgbClr val="CC0000"/>
                  </a:solidFill>
                </a:rPr>
                <a:t>processing</a:t>
              </a:r>
            </a:p>
          </p:txBody>
        </p:sp>
        <p:sp>
          <p:nvSpPr>
            <p:cNvPr id="70"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queueing</a:t>
              </a:r>
            </a:p>
          </p:txBody>
        </p:sp>
        <p:sp>
          <p:nvSpPr>
            <p:cNvPr id="73"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nodal</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proc</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queue</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trans</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prop</a:t>
              </a:r>
              <a:endParaRPr lang="en-US" altLang="zh-CN">
                <a:solidFill>
                  <a:srgbClr val="000000"/>
                </a:solidFill>
                <a:latin typeface="Gill Sans MT" panose="020B0502020104020203" pitchFamily="34" charset="0"/>
              </a:endParaRPr>
            </a:p>
          </p:txBody>
        </p:sp>
        <p:sp>
          <p:nvSpPr>
            <p:cNvPr id="75"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77"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Text Box 36"/>
            <p:cNvSpPr txBox="1">
              <a:spLocks noChangeArrowheads="1"/>
            </p:cNvSpPr>
            <p:nvPr/>
          </p:nvSpPr>
          <p:spPr bwMode="auto">
            <a:xfrm>
              <a:off x="1743075" y="1541463"/>
              <a:ext cx="402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000000"/>
                  </a:solidFill>
                </a:rPr>
                <a:t>A</a:t>
              </a:r>
            </a:p>
          </p:txBody>
        </p:sp>
        <p:sp>
          <p:nvSpPr>
            <p:cNvPr id="79"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t>B</a:t>
              </a:r>
            </a:p>
          </p:txBody>
        </p:sp>
        <p:grpSp>
          <p:nvGrpSpPr>
            <p:cNvPr id="80" name="Group 66"/>
            <p:cNvGrpSpPr>
              <a:grpSpLocks/>
            </p:cNvGrpSpPr>
            <p:nvPr/>
          </p:nvGrpSpPr>
          <p:grpSpPr bwMode="auto">
            <a:xfrm>
              <a:off x="1893888" y="1541463"/>
              <a:ext cx="779462" cy="679450"/>
              <a:chOff x="-44" y="1473"/>
              <a:chExt cx="981" cy="1105"/>
            </a:xfrm>
          </p:grpSpPr>
          <p:pic>
            <p:nvPicPr>
              <p:cNvPr id="98"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68"/>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 name="Group 69"/>
            <p:cNvGrpSpPr>
              <a:grpSpLocks/>
            </p:cNvGrpSpPr>
            <p:nvPr/>
          </p:nvGrpSpPr>
          <p:grpSpPr bwMode="auto">
            <a:xfrm>
              <a:off x="1943685" y="2548431"/>
              <a:ext cx="779463" cy="679450"/>
              <a:chOff x="-44" y="1473"/>
              <a:chExt cx="981" cy="1105"/>
            </a:xfrm>
          </p:grpSpPr>
          <p:pic>
            <p:nvPicPr>
              <p:cNvPr id="96"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71"/>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82" name="Text Box 41"/>
            <p:cNvSpPr txBox="1">
              <a:spLocks noChangeArrowheads="1"/>
            </p:cNvSpPr>
            <p:nvPr/>
          </p:nvSpPr>
          <p:spPr bwMode="auto">
            <a:xfrm>
              <a:off x="2987675" y="1249363"/>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transmission</a:t>
              </a:r>
            </a:p>
          </p:txBody>
        </p:sp>
        <p:sp>
          <p:nvSpPr>
            <p:cNvPr id="83"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 name="Group 347"/>
            <p:cNvGrpSpPr>
              <a:grpSpLocks/>
            </p:cNvGrpSpPr>
            <p:nvPr/>
          </p:nvGrpSpPr>
          <p:grpSpPr bwMode="auto">
            <a:xfrm>
              <a:off x="6474579" y="1949848"/>
              <a:ext cx="1162562" cy="715538"/>
              <a:chOff x="1871277" y="1576300"/>
              <a:chExt cx="1128371" cy="437861"/>
            </a:xfrm>
          </p:grpSpPr>
          <p:sp>
            <p:nvSpPr>
              <p:cNvPr id="87" name="Oval 99"/>
              <p:cNvSpPr>
                <a:spLocks noChangeArrowheads="1"/>
              </p:cNvSpPr>
              <p:nvPr/>
            </p:nvSpPr>
            <p:spPr bwMode="auto">
              <a:xfrm flipV="1">
                <a:off x="1874917" y="1694572"/>
                <a:ext cx="1124731" cy="31960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88"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 name="Oval 101"/>
              <p:cNvSpPr>
                <a:spLocks noChangeArrowheads="1"/>
              </p:cNvSpPr>
              <p:nvPr/>
            </p:nvSpPr>
            <p:spPr bwMode="auto">
              <a:xfrm flipV="1">
                <a:off x="1871836" y="1576056"/>
                <a:ext cx="1124731" cy="31960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0"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Freeform 103"/>
              <p:cNvSpPr>
                <a:spLocks/>
              </p:cNvSpPr>
              <p:nvPr/>
            </p:nvSpPr>
            <p:spPr bwMode="auto">
              <a:xfrm>
                <a:off x="2102945" y="1633372"/>
                <a:ext cx="662512" cy="11074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2" name="Freeform 104"/>
              <p:cNvSpPr>
                <a:spLocks/>
              </p:cNvSpPr>
              <p:nvPr/>
            </p:nvSpPr>
            <p:spPr bwMode="auto">
              <a:xfrm>
                <a:off x="2537430" y="1727602"/>
                <a:ext cx="243435" cy="9714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3" name="Freeform 105"/>
              <p:cNvSpPr>
                <a:spLocks/>
              </p:cNvSpPr>
              <p:nvPr/>
            </p:nvSpPr>
            <p:spPr bwMode="auto">
              <a:xfrm>
                <a:off x="2090619" y="1729544"/>
                <a:ext cx="240353" cy="971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94" name="Straight Connector 106"/>
              <p:cNvCxnSpPr>
                <a:cxnSpLocks noChangeShapeType="1"/>
                <a:endCxn id="89" idx="2"/>
              </p:cNvCxnSpPr>
              <p:nvPr/>
            </p:nvCxnSpPr>
            <p:spPr bwMode="auto">
              <a:xfrm flipH="1" flipV="1">
                <a:off x="1871836" y="1737316"/>
                <a:ext cx="3081" cy="1233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5" name="Straight Connector 107"/>
              <p:cNvCxnSpPr>
                <a:cxnSpLocks noChangeShapeType="1"/>
              </p:cNvCxnSpPr>
              <p:nvPr/>
            </p:nvCxnSpPr>
            <p:spPr bwMode="auto">
              <a:xfrm flipH="1" flipV="1">
                <a:off x="2996567" y="1734402"/>
                <a:ext cx="3081" cy="1233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85"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86"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A0C5B4C-EBC2-439C-BB4E-4FBC647438E8}" type="slidenum">
              <a:rPr lang="zh-CN" altLang="en-US" sz="1400">
                <a:latin typeface="Tahoma" panose="020B0604030504040204" pitchFamily="34" charset="0"/>
              </a:rPr>
              <a:pPr/>
              <a:t>109</a:t>
            </a:fld>
            <a:endParaRPr lang="en-US" altLang="zh-CN" sz="1400">
              <a:latin typeface="Tahoma" panose="020B0604030504040204" pitchFamily="34" charset="0"/>
            </a:endParaRPr>
          </a:p>
        </p:txBody>
      </p:sp>
      <p:sp>
        <p:nvSpPr>
          <p:cNvPr id="29701" name="Rectangle 2"/>
          <p:cNvSpPr>
            <a:spLocks noGrp="1" noChangeArrowheads="1"/>
          </p:cNvSpPr>
          <p:nvPr>
            <p:ph type="title"/>
          </p:nvPr>
        </p:nvSpPr>
        <p:spPr>
          <a:xfrm>
            <a:off x="476250" y="266700"/>
            <a:ext cx="8667750" cy="1143000"/>
          </a:xfrm>
        </p:spPr>
        <p:txBody>
          <a:bodyPr/>
          <a:lstStyle/>
          <a:p>
            <a:pPr eaLnBrk="1" hangingPunct="1"/>
            <a:r>
              <a:rPr lang="en-US" altLang="zh-CN" sz="4000" smtClean="0">
                <a:solidFill>
                  <a:schemeClr val="folHlink"/>
                </a:solidFill>
                <a:latin typeface="Comic Sans MS" panose="030F0702030302020204" pitchFamily="66" charset="0"/>
              </a:rPr>
              <a:t>Delay in packet-switched networks</a:t>
            </a:r>
            <a:endParaRPr lang="en-US" altLang="zh-CN" smtClean="0">
              <a:solidFill>
                <a:schemeClr val="folHlink"/>
              </a:solidFill>
              <a:latin typeface="Comic Sans MS" panose="030F0702030302020204" pitchFamily="66" charset="0"/>
            </a:endParaRPr>
          </a:p>
        </p:txBody>
      </p:sp>
      <p:sp>
        <p:nvSpPr>
          <p:cNvPr id="29702" name="Rectangle 3"/>
          <p:cNvSpPr>
            <a:spLocks noGrp="1" noChangeArrowheads="1"/>
          </p:cNvSpPr>
          <p:nvPr>
            <p:ph type="body" sz="half" idx="1"/>
          </p:nvPr>
        </p:nvSpPr>
        <p:spPr>
          <a:xfrm>
            <a:off x="523875" y="1371600"/>
            <a:ext cx="3810000" cy="2505075"/>
          </a:xfrm>
        </p:spPr>
        <p:txBody>
          <a:bodyPr/>
          <a:lstStyle/>
          <a:p>
            <a:pPr eaLnBrk="1" hangingPunct="1">
              <a:lnSpc>
                <a:spcPct val="90000"/>
              </a:lnSpc>
              <a:spcBef>
                <a:spcPct val="0"/>
              </a:spcBef>
              <a:buFont typeface="Wingdings" panose="05000000000000000000" pitchFamily="2" charset="2"/>
              <a:buNone/>
            </a:pPr>
            <a:r>
              <a:rPr lang="en-US" altLang="zh-CN" sz="2400" dirty="0" smtClean="0">
                <a:solidFill>
                  <a:srgbClr val="FF0000"/>
                </a:solidFill>
                <a:latin typeface="Comic Sans MS" panose="030F0702030302020204" pitchFamily="66" charset="0"/>
              </a:rPr>
              <a:t>3. Transmission delay:</a:t>
            </a:r>
            <a:endParaRPr lang="en-US" altLang="zh-CN" sz="2400" dirty="0" smtClean="0">
              <a:latin typeface="Comic Sans MS" panose="030F0702030302020204" pitchFamily="66" charset="0"/>
            </a:endParaRP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R=link bandwidth (bps)</a:t>
            </a: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L=packet length (bits)</a:t>
            </a: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time to send bits into link = L/R</a:t>
            </a:r>
          </a:p>
        </p:txBody>
      </p:sp>
      <p:sp>
        <p:nvSpPr>
          <p:cNvPr id="29703" name="Rectangle 4"/>
          <p:cNvSpPr>
            <a:spLocks noGrp="1" noChangeArrowheads="1"/>
          </p:cNvSpPr>
          <p:nvPr>
            <p:ph type="body" sz="half" idx="2"/>
          </p:nvPr>
        </p:nvSpPr>
        <p:spPr>
          <a:xfrm>
            <a:off x="4476750" y="1362075"/>
            <a:ext cx="4152900" cy="2914650"/>
          </a:xfrm>
        </p:spPr>
        <p:txBody>
          <a:bodyPr/>
          <a:lstStyle/>
          <a:p>
            <a:pPr eaLnBrk="1" hangingPunct="1">
              <a:lnSpc>
                <a:spcPct val="90000"/>
              </a:lnSpc>
              <a:spcBef>
                <a:spcPct val="0"/>
              </a:spcBef>
              <a:buFont typeface="Wingdings" panose="05000000000000000000" pitchFamily="2" charset="2"/>
              <a:buNone/>
            </a:pPr>
            <a:r>
              <a:rPr lang="en-US" altLang="zh-CN" sz="2400" dirty="0" smtClean="0">
                <a:solidFill>
                  <a:srgbClr val="FF0000"/>
                </a:solidFill>
                <a:latin typeface="Comic Sans MS" panose="030F0702030302020204" pitchFamily="66" charset="0"/>
              </a:rPr>
              <a:t>4. Propagation delay:</a:t>
            </a: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d = length of physical link</a:t>
            </a: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s = propagation speed in medium (~2x10</a:t>
            </a:r>
            <a:r>
              <a:rPr lang="en-US" altLang="zh-CN" sz="2400" baseline="30000" dirty="0" smtClean="0">
                <a:solidFill>
                  <a:schemeClr val="folHlink"/>
                </a:solidFill>
                <a:latin typeface="Comic Sans MS" panose="030F0702030302020204" pitchFamily="66" charset="0"/>
              </a:rPr>
              <a:t>8</a:t>
            </a:r>
            <a:r>
              <a:rPr lang="en-US" altLang="zh-CN" sz="2400" dirty="0" smtClean="0">
                <a:solidFill>
                  <a:schemeClr val="folHlink"/>
                </a:solidFill>
                <a:latin typeface="Comic Sans MS" panose="030F0702030302020204" pitchFamily="66" charset="0"/>
              </a:rPr>
              <a:t> m/sec)</a:t>
            </a: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propagation delay = d/s</a:t>
            </a:r>
          </a:p>
        </p:txBody>
      </p:sp>
      <p:sp>
        <p:nvSpPr>
          <p:cNvPr id="29705" name="Rectangle 57"/>
          <p:cNvSpPr>
            <a:spLocks noChangeArrowheads="1"/>
          </p:cNvSpPr>
          <p:nvPr/>
        </p:nvSpPr>
        <p:spPr bwMode="auto">
          <a:xfrm>
            <a:off x="4856389" y="4999830"/>
            <a:ext cx="4019550" cy="84772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dirty="0">
                <a:solidFill>
                  <a:srgbClr val="FF0000"/>
                </a:solidFill>
                <a:latin typeface="Comic Sans MS" panose="030F0702030302020204" pitchFamily="66" charset="0"/>
              </a:rPr>
              <a:t>Note: </a:t>
            </a:r>
            <a:r>
              <a:rPr lang="en-US" altLang="zh-CN" dirty="0">
                <a:solidFill>
                  <a:schemeClr val="folHlink"/>
                </a:solidFill>
                <a:latin typeface="Comic Sans MS" panose="030F0702030302020204" pitchFamily="66" charset="0"/>
              </a:rPr>
              <a:t>s and R are </a:t>
            </a:r>
            <a:r>
              <a:rPr lang="en-US" altLang="zh-CN" i="1" dirty="0">
                <a:solidFill>
                  <a:schemeClr val="folHlink"/>
                </a:solidFill>
                <a:latin typeface="Comic Sans MS" panose="030F0702030302020204" pitchFamily="66" charset="0"/>
              </a:rPr>
              <a:t>very </a:t>
            </a:r>
            <a:r>
              <a:rPr lang="en-US" altLang="zh-CN" dirty="0">
                <a:solidFill>
                  <a:schemeClr val="folHlink"/>
                </a:solidFill>
                <a:latin typeface="Comic Sans MS" panose="030F0702030302020204" pitchFamily="66" charset="0"/>
              </a:rPr>
              <a:t>different quantities!</a:t>
            </a:r>
          </a:p>
        </p:txBody>
      </p:sp>
      <p:grpSp>
        <p:nvGrpSpPr>
          <p:cNvPr id="59" name="Group 70"/>
          <p:cNvGrpSpPr>
            <a:grpSpLocks/>
          </p:cNvGrpSpPr>
          <p:nvPr/>
        </p:nvGrpSpPr>
        <p:grpSpPr bwMode="auto">
          <a:xfrm>
            <a:off x="658812" y="3513931"/>
            <a:ext cx="5894388" cy="2935287"/>
            <a:chOff x="1743075" y="1249363"/>
            <a:chExt cx="5894066" cy="2935287"/>
          </a:xfrm>
        </p:grpSpPr>
        <p:sp>
          <p:nvSpPr>
            <p:cNvPr id="60"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 name="Group 347"/>
            <p:cNvGrpSpPr>
              <a:grpSpLocks/>
            </p:cNvGrpSpPr>
            <p:nvPr/>
          </p:nvGrpSpPr>
          <p:grpSpPr bwMode="auto">
            <a:xfrm>
              <a:off x="3336378" y="1905474"/>
              <a:ext cx="1162562" cy="715538"/>
              <a:chOff x="1871277" y="1576300"/>
              <a:chExt cx="1128371" cy="437861"/>
            </a:xfrm>
          </p:grpSpPr>
          <p:sp>
            <p:nvSpPr>
              <p:cNvPr id="101" name="Oval 112"/>
              <p:cNvSpPr>
                <a:spLocks noChangeArrowheads="1"/>
              </p:cNvSpPr>
              <p:nvPr/>
            </p:nvSpPr>
            <p:spPr bwMode="auto">
              <a:xfrm flipV="1">
                <a:off x="1874805" y="1694526"/>
                <a:ext cx="1124731" cy="31960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2"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 name="Oval 114"/>
              <p:cNvSpPr>
                <a:spLocks noChangeArrowheads="1"/>
              </p:cNvSpPr>
              <p:nvPr/>
            </p:nvSpPr>
            <p:spPr bwMode="auto">
              <a:xfrm flipV="1">
                <a:off x="1871723" y="1576010"/>
                <a:ext cx="1124731" cy="31960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4"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 name="Freeform 116"/>
              <p:cNvSpPr>
                <a:spLocks/>
              </p:cNvSpPr>
              <p:nvPr/>
            </p:nvSpPr>
            <p:spPr bwMode="auto">
              <a:xfrm>
                <a:off x="2102832" y="1633325"/>
                <a:ext cx="662512" cy="11074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6" name="Freeform 117"/>
              <p:cNvSpPr>
                <a:spLocks/>
              </p:cNvSpPr>
              <p:nvPr/>
            </p:nvSpPr>
            <p:spPr bwMode="auto">
              <a:xfrm>
                <a:off x="2537317" y="1727555"/>
                <a:ext cx="243435" cy="9714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7" name="Freeform 118"/>
              <p:cNvSpPr>
                <a:spLocks/>
              </p:cNvSpPr>
              <p:nvPr/>
            </p:nvSpPr>
            <p:spPr bwMode="auto">
              <a:xfrm>
                <a:off x="2090507" y="1729498"/>
                <a:ext cx="240353" cy="971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08" name="Straight Connector 119"/>
              <p:cNvCxnSpPr>
                <a:cxnSpLocks noChangeShapeType="1"/>
                <a:endCxn id="103" idx="2"/>
              </p:cNvCxnSpPr>
              <p:nvPr/>
            </p:nvCxnSpPr>
            <p:spPr bwMode="auto">
              <a:xfrm flipH="1" flipV="1">
                <a:off x="1871723" y="1737269"/>
                <a:ext cx="3081" cy="1233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9" name="Straight Connector 120"/>
              <p:cNvCxnSpPr>
                <a:cxnSpLocks noChangeShapeType="1"/>
              </p:cNvCxnSpPr>
              <p:nvPr/>
            </p:nvCxnSpPr>
            <p:spPr bwMode="auto">
              <a:xfrm flipH="1" flipV="1">
                <a:off x="2996454" y="1734355"/>
                <a:ext cx="3081" cy="1233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62"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4"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5"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6"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68" name="Text Box 39"/>
            <p:cNvSpPr txBox="1">
              <a:spLocks noChangeArrowheads="1"/>
            </p:cNvSpPr>
            <p:nvPr/>
          </p:nvSpPr>
          <p:spPr bwMode="auto">
            <a:xfrm>
              <a:off x="4891088" y="16891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propagation</a:t>
              </a:r>
            </a:p>
          </p:txBody>
        </p:sp>
        <p:sp>
          <p:nvSpPr>
            <p:cNvPr id="69"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Text Box 43"/>
            <p:cNvSpPr txBox="1">
              <a:spLocks noChangeArrowheads="1"/>
            </p:cNvSpPr>
            <p:nvPr/>
          </p:nvSpPr>
          <p:spPr bwMode="auto">
            <a:xfrm>
              <a:off x="3127375" y="2803525"/>
              <a:ext cx="1289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CC0000"/>
                  </a:solidFill>
                </a:rPr>
                <a:t>nodal</a:t>
              </a:r>
            </a:p>
            <a:p>
              <a:pPr algn="ctr"/>
              <a:r>
                <a:rPr lang="en-US" altLang="zh-CN" sz="1800">
                  <a:solidFill>
                    <a:srgbClr val="CC0000"/>
                  </a:solidFill>
                </a:rPr>
                <a:t>processing</a:t>
              </a:r>
            </a:p>
          </p:txBody>
        </p:sp>
        <p:sp>
          <p:nvSpPr>
            <p:cNvPr id="71"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queueing</a:t>
              </a:r>
            </a:p>
          </p:txBody>
        </p:sp>
        <p:sp>
          <p:nvSpPr>
            <p:cNvPr id="74"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nodal</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proc</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queue</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trans</a:t>
              </a:r>
              <a:r>
                <a:rPr lang="en-US" altLang="zh-CN">
                  <a:solidFill>
                    <a:srgbClr val="000000"/>
                  </a:solidFill>
                  <a:latin typeface="Gill Sans MT" panose="020B0502020104020203" pitchFamily="34" charset="0"/>
                </a:rPr>
                <a:t> +  </a:t>
              </a:r>
              <a:r>
                <a:rPr lang="en-US" altLang="zh-CN" i="1">
                  <a:solidFill>
                    <a:srgbClr val="000000"/>
                  </a:solidFill>
                  <a:latin typeface="Gill Sans MT" panose="020B0502020104020203" pitchFamily="34" charset="0"/>
                </a:rPr>
                <a:t>d</a:t>
              </a:r>
              <a:r>
                <a:rPr lang="en-US" altLang="zh-CN" baseline="-25000">
                  <a:solidFill>
                    <a:srgbClr val="000000"/>
                  </a:solidFill>
                  <a:latin typeface="Gill Sans MT" panose="020B0502020104020203" pitchFamily="34" charset="0"/>
                </a:rPr>
                <a:t>prop</a:t>
              </a:r>
              <a:endParaRPr lang="en-US" altLang="zh-CN">
                <a:solidFill>
                  <a:srgbClr val="000000"/>
                </a:solidFill>
                <a:latin typeface="Gill Sans MT" panose="020B0502020104020203" pitchFamily="34" charset="0"/>
              </a:endParaRPr>
            </a:p>
          </p:txBody>
        </p:sp>
        <p:sp>
          <p:nvSpPr>
            <p:cNvPr id="76"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78"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Text Box 36"/>
            <p:cNvSpPr txBox="1">
              <a:spLocks noChangeArrowheads="1"/>
            </p:cNvSpPr>
            <p:nvPr/>
          </p:nvSpPr>
          <p:spPr bwMode="auto">
            <a:xfrm>
              <a:off x="1743075" y="1541463"/>
              <a:ext cx="402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000000"/>
                  </a:solidFill>
                </a:rPr>
                <a:t>A</a:t>
              </a:r>
            </a:p>
          </p:txBody>
        </p:sp>
        <p:sp>
          <p:nvSpPr>
            <p:cNvPr id="80"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t>B</a:t>
              </a:r>
            </a:p>
          </p:txBody>
        </p:sp>
        <p:grpSp>
          <p:nvGrpSpPr>
            <p:cNvPr id="81" name="Group 66"/>
            <p:cNvGrpSpPr>
              <a:grpSpLocks/>
            </p:cNvGrpSpPr>
            <p:nvPr/>
          </p:nvGrpSpPr>
          <p:grpSpPr bwMode="auto">
            <a:xfrm>
              <a:off x="1893888" y="1541463"/>
              <a:ext cx="779462" cy="679450"/>
              <a:chOff x="-44" y="1473"/>
              <a:chExt cx="981" cy="1105"/>
            </a:xfrm>
          </p:grpSpPr>
          <p:pic>
            <p:nvPicPr>
              <p:cNvPr id="99"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68"/>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2" name="Group 69"/>
            <p:cNvGrpSpPr>
              <a:grpSpLocks/>
            </p:cNvGrpSpPr>
            <p:nvPr/>
          </p:nvGrpSpPr>
          <p:grpSpPr bwMode="auto">
            <a:xfrm>
              <a:off x="1943685" y="2548431"/>
              <a:ext cx="779463" cy="679450"/>
              <a:chOff x="-44" y="1473"/>
              <a:chExt cx="981" cy="1105"/>
            </a:xfrm>
          </p:grpSpPr>
          <p:pic>
            <p:nvPicPr>
              <p:cNvPr id="97"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71"/>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83" name="Text Box 41"/>
            <p:cNvSpPr txBox="1">
              <a:spLocks noChangeArrowheads="1"/>
            </p:cNvSpPr>
            <p:nvPr/>
          </p:nvSpPr>
          <p:spPr bwMode="auto">
            <a:xfrm>
              <a:off x="2987675" y="1249363"/>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CC0000"/>
                  </a:solidFill>
                </a:rPr>
                <a:t>transmission</a:t>
              </a:r>
            </a:p>
          </p:txBody>
        </p:sp>
        <p:sp>
          <p:nvSpPr>
            <p:cNvPr id="84"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 name="Group 347"/>
            <p:cNvGrpSpPr>
              <a:grpSpLocks/>
            </p:cNvGrpSpPr>
            <p:nvPr/>
          </p:nvGrpSpPr>
          <p:grpSpPr bwMode="auto">
            <a:xfrm>
              <a:off x="6474579" y="1949848"/>
              <a:ext cx="1162562" cy="715538"/>
              <a:chOff x="1871277" y="1576300"/>
              <a:chExt cx="1128371" cy="437861"/>
            </a:xfrm>
          </p:grpSpPr>
          <p:sp>
            <p:nvSpPr>
              <p:cNvPr id="88" name="Oval 99"/>
              <p:cNvSpPr>
                <a:spLocks noChangeArrowheads="1"/>
              </p:cNvSpPr>
              <p:nvPr/>
            </p:nvSpPr>
            <p:spPr bwMode="auto">
              <a:xfrm flipV="1">
                <a:off x="1874917" y="1694572"/>
                <a:ext cx="1124731" cy="31960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89"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 name="Oval 101"/>
              <p:cNvSpPr>
                <a:spLocks noChangeArrowheads="1"/>
              </p:cNvSpPr>
              <p:nvPr/>
            </p:nvSpPr>
            <p:spPr bwMode="auto">
              <a:xfrm flipV="1">
                <a:off x="1871836" y="1576056"/>
                <a:ext cx="1124731" cy="31960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1"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103"/>
              <p:cNvSpPr>
                <a:spLocks/>
              </p:cNvSpPr>
              <p:nvPr/>
            </p:nvSpPr>
            <p:spPr bwMode="auto">
              <a:xfrm>
                <a:off x="2102945" y="1633372"/>
                <a:ext cx="662512" cy="11074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3" name="Freeform 104"/>
              <p:cNvSpPr>
                <a:spLocks/>
              </p:cNvSpPr>
              <p:nvPr/>
            </p:nvSpPr>
            <p:spPr bwMode="auto">
              <a:xfrm>
                <a:off x="2537430" y="1727602"/>
                <a:ext cx="243435" cy="9714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4" name="Freeform 105"/>
              <p:cNvSpPr>
                <a:spLocks/>
              </p:cNvSpPr>
              <p:nvPr/>
            </p:nvSpPr>
            <p:spPr bwMode="auto">
              <a:xfrm>
                <a:off x="2090619" y="1729544"/>
                <a:ext cx="240353" cy="971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95" name="Straight Connector 106"/>
              <p:cNvCxnSpPr>
                <a:cxnSpLocks noChangeShapeType="1"/>
                <a:endCxn id="90" idx="2"/>
              </p:cNvCxnSpPr>
              <p:nvPr/>
            </p:nvCxnSpPr>
            <p:spPr bwMode="auto">
              <a:xfrm flipH="1" flipV="1">
                <a:off x="1871836" y="1737316"/>
                <a:ext cx="3081" cy="1233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107"/>
              <p:cNvCxnSpPr>
                <a:cxnSpLocks noChangeShapeType="1"/>
              </p:cNvCxnSpPr>
              <p:nvPr/>
            </p:nvCxnSpPr>
            <p:spPr bwMode="auto">
              <a:xfrm flipH="1" flipV="1">
                <a:off x="2996567" y="1734402"/>
                <a:ext cx="3081" cy="1233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86"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00"/>
                </a:solidFill>
              </a:endParaRPr>
            </a:p>
          </p:txBody>
        </p:sp>
        <p:sp>
          <p:nvSpPr>
            <p:cNvPr id="87"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E5D2302-0B30-42EE-9957-74C3061EED2E}" type="slidenum">
              <a:rPr lang="zh-CN" altLang="en-US" sz="1400">
                <a:latin typeface="Tahoma" panose="020B0604030504040204" pitchFamily="34" charset="0"/>
              </a:rPr>
              <a:pPr/>
              <a:t>11</a:t>
            </a:fld>
            <a:endParaRPr lang="en-US" altLang="zh-CN" sz="1400">
              <a:latin typeface="Tahoma" panose="020B0604030504040204" pitchFamily="34" charset="0"/>
            </a:endParaRPr>
          </a:p>
        </p:txBody>
      </p:sp>
      <p:sp>
        <p:nvSpPr>
          <p:cNvPr id="54275" name="Rectangle 2"/>
          <p:cNvSpPr txBox="1">
            <a:spLocks noChangeArrowheads="1"/>
          </p:cNvSpPr>
          <p:nvPr/>
        </p:nvSpPr>
        <p:spPr bwMode="auto">
          <a:xfrm>
            <a:off x="657225" y="1071563"/>
            <a:ext cx="780891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1pPr>
            <a:lvl2pPr marL="742950" indent="-28575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2pPr>
            <a:lvl3pPr marL="11430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3pPr>
            <a:lvl4pPr marL="16002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4pPr>
            <a:lvl5pPr marL="20574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0000FF"/>
                </a:solidFill>
                <a:latin typeface="Comic Sans MS" panose="030F0702030302020204" pitchFamily="66" charset="0"/>
              </a:rPr>
              <a:t>Applications of Networks</a:t>
            </a:r>
            <a:endParaRPr lang="en-GB" altLang="zh-CN" sz="3200" b="1">
              <a:solidFill>
                <a:srgbClr val="0000FF"/>
              </a:solidFill>
              <a:latin typeface="Comic Sans MS" panose="030F0702030302020204" pitchFamily="66" charset="0"/>
            </a:endParaRPr>
          </a:p>
        </p:txBody>
      </p:sp>
      <p:sp>
        <p:nvSpPr>
          <p:cNvPr id="4" name="Rectangle 9"/>
          <p:cNvSpPr txBox="1">
            <a:spLocks noChangeArrowheads="1"/>
          </p:cNvSpPr>
          <p:nvPr/>
        </p:nvSpPr>
        <p:spPr>
          <a:xfrm>
            <a:off x="549275" y="1697038"/>
            <a:ext cx="8229600" cy="4611687"/>
          </a:xfrm>
          <a:prstGeom prst="rect">
            <a:avLst/>
          </a:prstGeom>
        </p:spPr>
        <p:txBody>
          <a:bodyPr/>
          <a:lstStyle/>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Resource Sharing</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Hardware (computing resources, disks, printers)</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Software (application software)</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Information Sharing</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Easy accessibility from anywhere (files, databases)</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Search Capability (WWW)</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Communication</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Email</a:t>
            </a:r>
          </a:p>
          <a:p>
            <a:pPr marL="782638" lvl="1" indent="-260350" defTabSz="414338" eaLnBrk="1" hangingPunct="1">
              <a:lnSpc>
                <a:spcPct val="80000"/>
              </a:lnSpc>
              <a:spcBef>
                <a:spcPct val="20000"/>
              </a:spcBef>
              <a:buClr>
                <a:srgbClr val="CC0000"/>
              </a:buClr>
              <a:buSzPct val="55000"/>
              <a:buFont typeface="Wingdings" pitchFamily="2" charset="2"/>
              <a:buBlip>
                <a:blip r:embed="rId3"/>
              </a:buBlip>
              <a:defRPr/>
            </a:pPr>
            <a:r>
              <a:rPr lang="en-US" altLang="zh-CN" kern="0" dirty="0">
                <a:solidFill>
                  <a:srgbClr val="000066"/>
                </a:solidFill>
                <a:latin typeface="Comic Sans MS" pitchFamily="66" charset="0"/>
              </a:rPr>
              <a:t>Message broadcast</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Ubiquitous computing(</a:t>
            </a:r>
            <a:r>
              <a:rPr lang="zh-CN" altLang="en-US" b="1" kern="0" dirty="0">
                <a:solidFill>
                  <a:srgbClr val="000066"/>
                </a:solidFill>
                <a:latin typeface="Comic Sans MS" pitchFamily="66" charset="0"/>
              </a:rPr>
              <a:t>普适计算</a:t>
            </a:r>
            <a:r>
              <a:rPr lang="en-US" altLang="zh-CN" b="1" kern="0" dirty="0">
                <a:solidFill>
                  <a:srgbClr val="000066"/>
                </a:solidFill>
                <a:latin typeface="Comic Sans MS" pitchFamily="66" charset="0"/>
              </a:rPr>
              <a:t>)</a:t>
            </a:r>
          </a:p>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Mobile Users</a:t>
            </a:r>
          </a:p>
          <a:p>
            <a:pPr marL="782638" lvl="1" indent="-260350" defTabSz="414338" eaLnBrk="1" hangingPunct="1">
              <a:lnSpc>
                <a:spcPct val="80000"/>
              </a:lnSpc>
              <a:spcBef>
                <a:spcPct val="20000"/>
              </a:spcBef>
              <a:buClr>
                <a:srgbClr val="CC0000"/>
              </a:buClr>
              <a:buSzPct val="55000"/>
              <a:buFontTx/>
              <a:buBlip>
                <a:blip r:embed="rId3"/>
              </a:buBlip>
              <a:defRPr/>
            </a:pPr>
            <a:r>
              <a:rPr lang="en-US" altLang="zh-CN" kern="0" dirty="0">
                <a:solidFill>
                  <a:srgbClr val="000066"/>
                </a:solidFill>
                <a:latin typeface="Comic Sans MS" pitchFamily="66" charset="0"/>
              </a:rPr>
              <a:t>802.11 hotspot, 3G and 4G, wearable computer</a:t>
            </a:r>
            <a:endParaRPr lang="en-US" altLang="zh-CN" b="1" kern="0" dirty="0">
              <a:solidFill>
                <a:srgbClr val="000066"/>
              </a:solidFill>
              <a:latin typeface="Comic Sans MS" pitchFamily="66"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19C2905-B633-46DB-93E0-805D79AFA8A5}" type="slidenum">
              <a:rPr lang="zh-CN" altLang="en-US" sz="1400">
                <a:latin typeface="Tahoma" panose="020B0604030504040204" pitchFamily="34" charset="0"/>
              </a:rPr>
              <a:pPr/>
              <a:t>110</a:t>
            </a:fld>
            <a:endParaRPr lang="en-US" altLang="zh-CN" sz="1400">
              <a:latin typeface="Tahoma" panose="020B0604030504040204" pitchFamily="34" charset="0"/>
            </a:endParaRPr>
          </a:p>
        </p:txBody>
      </p:sp>
      <p:sp>
        <p:nvSpPr>
          <p:cNvPr id="124931" name="Rectangle 2"/>
          <p:cNvSpPr>
            <a:spLocks noGrp="1" noChangeArrowheads="1"/>
          </p:cNvSpPr>
          <p:nvPr>
            <p:ph type="title"/>
          </p:nvPr>
        </p:nvSpPr>
        <p:spPr>
          <a:xfrm>
            <a:off x="735013" y="0"/>
            <a:ext cx="7793037" cy="1462088"/>
          </a:xfrm>
        </p:spPr>
        <p:txBody>
          <a:bodyPr/>
          <a:lstStyle/>
          <a:p>
            <a:pPr eaLnBrk="1" hangingPunct="1"/>
            <a:r>
              <a:rPr lang="en-US" altLang="zh-CN" b="1" smtClean="0">
                <a:solidFill>
                  <a:srgbClr val="0000FF"/>
                </a:solidFill>
                <a:latin typeface="Comic Sans MS" panose="030F0702030302020204" pitchFamily="66" charset="0"/>
              </a:rPr>
              <a:t>Numerical example</a:t>
            </a:r>
            <a:endParaRPr lang="zh-CN" altLang="en-US" b="1" smtClean="0">
              <a:solidFill>
                <a:srgbClr val="0000FF"/>
              </a:solidFill>
              <a:latin typeface="Comic Sans MS" panose="030F0702030302020204" pitchFamily="66" charset="0"/>
            </a:endParaRPr>
          </a:p>
        </p:txBody>
      </p:sp>
      <p:sp>
        <p:nvSpPr>
          <p:cNvPr id="182275" name="Rectangle 3"/>
          <p:cNvSpPr>
            <a:spLocks noGrp="1" noChangeArrowheads="1"/>
          </p:cNvSpPr>
          <p:nvPr>
            <p:ph type="body" idx="1"/>
          </p:nvPr>
        </p:nvSpPr>
        <p:spPr>
          <a:xfrm>
            <a:off x="974725" y="1323975"/>
            <a:ext cx="7772400" cy="4114800"/>
          </a:xfrm>
        </p:spPr>
        <p:txBody>
          <a:bodyPr/>
          <a:lstStyle/>
          <a:p>
            <a:pPr eaLnBrk="1" hangingPunct="1">
              <a:spcBef>
                <a:spcPct val="0"/>
              </a:spcBef>
            </a:pPr>
            <a:r>
              <a:rPr lang="zh-CN" altLang="en-US" sz="2800" smtClean="0">
                <a:solidFill>
                  <a:schemeClr val="folHlink"/>
                </a:solidFill>
                <a:latin typeface="Comic Sans MS" panose="030F0702030302020204" pitchFamily="66" charset="0"/>
              </a:rPr>
              <a:t>两个主机</a:t>
            </a:r>
            <a:r>
              <a:rPr lang="en-US" altLang="zh-CN" sz="2800" smtClean="0">
                <a:solidFill>
                  <a:schemeClr val="folHlink"/>
                </a:solidFill>
                <a:latin typeface="Comic Sans MS" panose="030F0702030302020204" pitchFamily="66" charset="0"/>
              </a:rPr>
              <a:t>A</a:t>
            </a:r>
            <a:r>
              <a:rPr lang="zh-CN" altLang="en-US" sz="2800" smtClean="0">
                <a:solidFill>
                  <a:schemeClr val="folHlink"/>
                </a:solidFill>
                <a:latin typeface="Comic Sans MS" panose="030F0702030302020204" pitchFamily="66" charset="0"/>
              </a:rPr>
              <a:t>、</a:t>
            </a:r>
            <a:r>
              <a:rPr lang="en-US" altLang="zh-CN" sz="2800" smtClean="0">
                <a:solidFill>
                  <a:schemeClr val="folHlink"/>
                </a:solidFill>
                <a:latin typeface="Comic Sans MS" panose="030F0702030302020204" pitchFamily="66" charset="0"/>
              </a:rPr>
              <a:t>B</a:t>
            </a:r>
            <a:r>
              <a:rPr lang="zh-CN" altLang="en-US" sz="2800" smtClean="0">
                <a:solidFill>
                  <a:schemeClr val="folHlink"/>
                </a:solidFill>
                <a:latin typeface="Comic Sans MS" panose="030F0702030302020204" pitchFamily="66" charset="0"/>
              </a:rPr>
              <a:t>相距</a:t>
            </a:r>
            <a:r>
              <a:rPr lang="en-US" altLang="zh-CN" sz="2800" smtClean="0">
                <a:solidFill>
                  <a:schemeClr val="folHlink"/>
                </a:solidFill>
                <a:latin typeface="Comic Sans MS" panose="030F0702030302020204" pitchFamily="66" charset="0"/>
              </a:rPr>
              <a:t>L</a:t>
            </a:r>
            <a:r>
              <a:rPr lang="zh-CN" altLang="en-US" sz="2800" smtClean="0">
                <a:solidFill>
                  <a:schemeClr val="folHlink"/>
                </a:solidFill>
                <a:latin typeface="Comic Sans MS" panose="030F0702030302020204" pitchFamily="66" charset="0"/>
              </a:rPr>
              <a:t>＝</a:t>
            </a:r>
            <a:r>
              <a:rPr lang="en-US" altLang="zh-CN" sz="2800" smtClean="0">
                <a:solidFill>
                  <a:schemeClr val="folHlink"/>
                </a:solidFill>
                <a:latin typeface="Comic Sans MS" panose="030F0702030302020204" pitchFamily="66" charset="0"/>
              </a:rPr>
              <a:t>10000Km</a:t>
            </a:r>
            <a:r>
              <a:rPr lang="zh-CN" altLang="en-US" sz="2800" smtClean="0">
                <a:solidFill>
                  <a:schemeClr val="folHlink"/>
                </a:solidFill>
                <a:latin typeface="Comic Sans MS" panose="030F0702030302020204" pitchFamily="66" charset="0"/>
              </a:rPr>
              <a:t>，由一条直接的带宽</a:t>
            </a:r>
            <a:r>
              <a:rPr lang="en-US" altLang="zh-CN" sz="2800" smtClean="0">
                <a:solidFill>
                  <a:schemeClr val="folHlink"/>
                </a:solidFill>
                <a:latin typeface="Comic Sans MS" panose="030F0702030302020204" pitchFamily="66" charset="0"/>
              </a:rPr>
              <a:t>R</a:t>
            </a:r>
            <a:r>
              <a:rPr lang="zh-CN" altLang="en-US" sz="2800" smtClean="0">
                <a:solidFill>
                  <a:schemeClr val="folHlink"/>
                </a:solidFill>
                <a:latin typeface="Comic Sans MS" panose="030F0702030302020204" pitchFamily="66" charset="0"/>
              </a:rPr>
              <a:t>＝</a:t>
            </a:r>
            <a:r>
              <a:rPr lang="en-US" altLang="zh-CN" sz="2800" smtClean="0">
                <a:solidFill>
                  <a:schemeClr val="folHlink"/>
                </a:solidFill>
                <a:latin typeface="Comic Sans MS" panose="030F0702030302020204" pitchFamily="66" charset="0"/>
              </a:rPr>
              <a:t>1Mbps</a:t>
            </a:r>
            <a:r>
              <a:rPr lang="zh-CN" altLang="en-US" sz="2800" smtClean="0">
                <a:solidFill>
                  <a:schemeClr val="folHlink"/>
                </a:solidFill>
                <a:latin typeface="Comic Sans MS" panose="030F0702030302020204" pitchFamily="66" charset="0"/>
              </a:rPr>
              <a:t>（</a:t>
            </a:r>
            <a:r>
              <a:rPr lang="en-US" altLang="zh-CN" sz="2800" smtClean="0">
                <a:solidFill>
                  <a:schemeClr val="folHlink"/>
                </a:solidFill>
                <a:latin typeface="Comic Sans MS" panose="030F0702030302020204" pitchFamily="66" charset="0"/>
              </a:rPr>
              <a:t>2</a:t>
            </a:r>
            <a:r>
              <a:rPr lang="en-US" altLang="zh-CN" sz="2800" baseline="30000" smtClean="0">
                <a:solidFill>
                  <a:schemeClr val="folHlink"/>
                </a:solidFill>
                <a:latin typeface="Comic Sans MS" panose="030F0702030302020204" pitchFamily="66" charset="0"/>
              </a:rPr>
              <a:t>20</a:t>
            </a:r>
            <a:r>
              <a:rPr lang="zh-CN" altLang="en-US" sz="2800" smtClean="0">
                <a:solidFill>
                  <a:schemeClr val="folHlink"/>
                </a:solidFill>
                <a:latin typeface="Comic Sans MS" panose="030F0702030302020204" pitchFamily="66" charset="0"/>
              </a:rPr>
              <a:t>）的链路相连接，假定跨越该链路的传播速度</a:t>
            </a:r>
            <a:r>
              <a:rPr lang="en-US" altLang="zh-CN" sz="2800" smtClean="0">
                <a:solidFill>
                  <a:schemeClr val="folHlink"/>
                </a:solidFill>
                <a:latin typeface="Comic Sans MS" panose="030F0702030302020204" pitchFamily="66" charset="0"/>
              </a:rPr>
              <a:t>V</a:t>
            </a:r>
            <a:r>
              <a:rPr lang="zh-CN" altLang="en-US" sz="2800" smtClean="0">
                <a:solidFill>
                  <a:schemeClr val="folHlink"/>
                </a:solidFill>
                <a:latin typeface="Comic Sans MS" panose="030F0702030302020204" pitchFamily="66" charset="0"/>
              </a:rPr>
              <a:t>＝</a:t>
            </a:r>
            <a:r>
              <a:rPr lang="en-US" altLang="zh-CN" sz="2800" smtClean="0">
                <a:solidFill>
                  <a:schemeClr val="folHlink"/>
                </a:solidFill>
                <a:latin typeface="Comic Sans MS" panose="030F0702030302020204" pitchFamily="66" charset="0"/>
              </a:rPr>
              <a:t>2.5×10</a:t>
            </a:r>
            <a:r>
              <a:rPr lang="en-US" altLang="zh-CN" sz="2800" baseline="30000" smtClean="0">
                <a:solidFill>
                  <a:schemeClr val="folHlink"/>
                </a:solidFill>
                <a:latin typeface="Comic Sans MS" panose="030F0702030302020204" pitchFamily="66" charset="0"/>
              </a:rPr>
              <a:t>8</a:t>
            </a:r>
            <a:r>
              <a:rPr lang="en-US" altLang="zh-CN" sz="2800" smtClean="0">
                <a:solidFill>
                  <a:schemeClr val="folHlink"/>
                </a:solidFill>
                <a:latin typeface="Comic Sans MS" panose="030F0702030302020204" pitchFamily="66" charset="0"/>
              </a:rPr>
              <a:t>mps</a:t>
            </a:r>
          </a:p>
          <a:p>
            <a:pPr lvl="1" eaLnBrk="1" hangingPunct="1">
              <a:spcBef>
                <a:spcPct val="0"/>
              </a:spcBef>
            </a:pPr>
            <a:r>
              <a:rPr lang="zh-CN" altLang="en-US" sz="2400" smtClean="0">
                <a:solidFill>
                  <a:schemeClr val="folHlink"/>
                </a:solidFill>
                <a:latin typeface="Comic Sans MS" panose="030F0702030302020204" pitchFamily="66" charset="0"/>
              </a:rPr>
              <a:t>传播时延</a:t>
            </a:r>
            <a:r>
              <a:rPr lang="en-US" altLang="zh-CN" sz="2400" smtClean="0">
                <a:solidFill>
                  <a:schemeClr val="folHlink"/>
                </a:solidFill>
                <a:latin typeface="Comic Sans MS" panose="030F0702030302020204" pitchFamily="66" charset="0"/>
              </a:rPr>
              <a:t>Tp</a:t>
            </a:r>
            <a:r>
              <a:rPr lang="zh-CN" altLang="en-US" sz="2400" smtClean="0">
                <a:solidFill>
                  <a:schemeClr val="folHlink"/>
                </a:solidFill>
                <a:latin typeface="Comic Sans MS" panose="030F0702030302020204" pitchFamily="66" charset="0"/>
              </a:rPr>
              <a:t>是多少？</a:t>
            </a:r>
          </a:p>
          <a:p>
            <a:pPr lvl="1" eaLnBrk="1" hangingPunct="1">
              <a:spcBef>
                <a:spcPct val="0"/>
              </a:spcBef>
            </a:pPr>
            <a:r>
              <a:rPr lang="zh-CN" altLang="en-US" sz="2400" smtClean="0">
                <a:solidFill>
                  <a:schemeClr val="folHlink"/>
                </a:solidFill>
                <a:latin typeface="Comic Sans MS" panose="030F0702030302020204" pitchFamily="66" charset="0"/>
              </a:rPr>
              <a:t>在这段时间里，主机</a:t>
            </a:r>
            <a:r>
              <a:rPr lang="en-US" altLang="zh-CN" sz="2400" smtClean="0">
                <a:solidFill>
                  <a:schemeClr val="folHlink"/>
                </a:solidFill>
                <a:latin typeface="Comic Sans MS" panose="030F0702030302020204" pitchFamily="66" charset="0"/>
              </a:rPr>
              <a:t>A</a:t>
            </a:r>
            <a:r>
              <a:rPr lang="zh-CN" altLang="en-US" sz="2400" smtClean="0">
                <a:solidFill>
                  <a:schemeClr val="folHlink"/>
                </a:solidFill>
                <a:latin typeface="Comic Sans MS" panose="030F0702030302020204" pitchFamily="66" charset="0"/>
              </a:rPr>
              <a:t>向链路中发送了多少个</a:t>
            </a:r>
            <a:r>
              <a:rPr lang="en-US" altLang="zh-CN" sz="2400" smtClean="0">
                <a:solidFill>
                  <a:schemeClr val="folHlink"/>
                </a:solidFill>
                <a:latin typeface="Comic Sans MS" panose="030F0702030302020204" pitchFamily="66" charset="0"/>
              </a:rPr>
              <a:t>bit</a:t>
            </a:r>
            <a:r>
              <a:rPr lang="zh-CN" altLang="en-US" sz="2400" smtClean="0">
                <a:solidFill>
                  <a:schemeClr val="folHlink"/>
                </a:solidFill>
                <a:latin typeface="Comic Sans MS" panose="030F0702030302020204" pitchFamily="66" charset="0"/>
              </a:rPr>
              <a:t>？</a:t>
            </a:r>
          </a:p>
          <a:p>
            <a:pPr lvl="1" eaLnBrk="1" hangingPunct="1">
              <a:spcBef>
                <a:spcPct val="0"/>
              </a:spcBef>
            </a:pPr>
            <a:r>
              <a:rPr lang="en-US" altLang="zh-CN" sz="2400" smtClean="0">
                <a:solidFill>
                  <a:schemeClr val="folHlink"/>
                </a:solidFill>
                <a:latin typeface="Comic Sans MS" panose="030F0702030302020204" pitchFamily="66" charset="0"/>
              </a:rPr>
              <a:t>Bit</a:t>
            </a:r>
            <a:r>
              <a:rPr lang="zh-CN" altLang="en-US" sz="2400" smtClean="0">
                <a:solidFill>
                  <a:schemeClr val="folHlink"/>
                </a:solidFill>
                <a:latin typeface="Comic Sans MS" panose="030F0702030302020204" pitchFamily="66" charset="0"/>
              </a:rPr>
              <a:t>与</a:t>
            </a:r>
            <a:r>
              <a:rPr lang="en-US" altLang="zh-CN" sz="2400" smtClean="0">
                <a:solidFill>
                  <a:schemeClr val="folHlink"/>
                </a:solidFill>
                <a:latin typeface="Comic Sans MS" panose="030F0702030302020204" pitchFamily="66" charset="0"/>
              </a:rPr>
              <a:t>Bit</a:t>
            </a:r>
            <a:r>
              <a:rPr lang="zh-CN" altLang="en-US" sz="2400" smtClean="0">
                <a:solidFill>
                  <a:schemeClr val="folHlink"/>
                </a:solidFill>
                <a:latin typeface="Comic Sans MS" panose="030F0702030302020204" pitchFamily="66" charset="0"/>
              </a:rPr>
              <a:t>之间的间距</a:t>
            </a:r>
            <a:r>
              <a:rPr lang="en-US" altLang="zh-CN" sz="2400" b="1" i="1" smtClean="0">
                <a:solidFill>
                  <a:schemeClr val="folHlink"/>
                </a:solidFill>
                <a:latin typeface="Comic Sans MS" panose="030F0702030302020204" pitchFamily="66" charset="0"/>
              </a:rPr>
              <a:t>l</a:t>
            </a:r>
            <a:r>
              <a:rPr lang="zh-CN" altLang="en-US" sz="2400" smtClean="0">
                <a:solidFill>
                  <a:schemeClr val="folHlink"/>
                </a:solidFill>
                <a:latin typeface="Comic Sans MS" panose="030F0702030302020204" pitchFamily="66" charset="0"/>
              </a:rPr>
              <a:t>有多长？</a:t>
            </a:r>
          </a:p>
        </p:txBody>
      </p:sp>
      <p:pic>
        <p:nvPicPr>
          <p:cNvPr id="182278" name="Picture 6" descr="anicompu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4863" y="4071938"/>
            <a:ext cx="10366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9" name="Text Box 7"/>
          <p:cNvSpPr txBox="1">
            <a:spLocks noChangeArrowheads="1"/>
          </p:cNvSpPr>
          <p:nvPr/>
        </p:nvSpPr>
        <p:spPr bwMode="auto">
          <a:xfrm>
            <a:off x="2049463" y="4103688"/>
            <a:ext cx="25892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Tx/>
              <a:buChar char="•"/>
            </a:pPr>
            <a:r>
              <a:rPr lang="en-US" altLang="zh-CN">
                <a:solidFill>
                  <a:schemeClr val="hlink"/>
                </a:solidFill>
                <a:latin typeface="Comic Sans MS" panose="030F0702030302020204" pitchFamily="66" charset="0"/>
              </a:rPr>
              <a:t>Tp</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a:t>
            </a:r>
            <a:r>
              <a:rPr lang="zh-CN" altLang="en-US">
                <a:solidFill>
                  <a:schemeClr val="hlink"/>
                </a:solidFill>
                <a:latin typeface="Comic Sans MS" panose="030F0702030302020204" pitchFamily="66" charset="0"/>
              </a:rPr>
              <a:t>？＝</a:t>
            </a:r>
          </a:p>
          <a:p>
            <a:pPr>
              <a:buFontTx/>
              <a:buChar char="•"/>
            </a:pPr>
            <a:r>
              <a:rPr lang="en-US" altLang="zh-CN">
                <a:solidFill>
                  <a:schemeClr val="hlink"/>
                </a:solidFill>
                <a:latin typeface="Comic Sans MS" panose="030F0702030302020204" pitchFamily="66" charset="0"/>
              </a:rPr>
              <a:t>Numb</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Tp</a:t>
            </a:r>
            <a:r>
              <a:rPr lang="en-US" altLang="zh-CN">
                <a:solidFill>
                  <a:schemeClr val="hlink"/>
                </a:solidFill>
              </a:rPr>
              <a:t>×</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a:t>
            </a:r>
          </a:p>
          <a:p>
            <a:pPr>
              <a:buFontTx/>
              <a:buChar char="•"/>
            </a:pPr>
            <a:r>
              <a:rPr lang="en-US" altLang="zh-CN" i="1">
                <a:solidFill>
                  <a:schemeClr val="hlink"/>
                </a:solidFill>
              </a:rPr>
              <a:t>l</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 Numb</a:t>
            </a:r>
            <a:r>
              <a:rPr lang="zh-CN" altLang="en-US">
                <a:solidFill>
                  <a:schemeClr val="hlink"/>
                </a:solidFill>
                <a:latin typeface="Comic Sans MS" panose="030F0702030302020204" pitchFamily="66" charset="0"/>
              </a:rPr>
              <a:t>＝</a:t>
            </a:r>
            <a:r>
              <a:rPr lang="zh-CN" altLang="en-US">
                <a:solidFill>
                  <a:srgbClr val="FF0000"/>
                </a:solidFill>
                <a:latin typeface="Comic Sans MS" panose="030F0702030302020204" pitchFamily="66" charset="0"/>
              </a:rPr>
              <a:t>？</a:t>
            </a:r>
          </a:p>
        </p:txBody>
      </p:sp>
      <p:sp>
        <p:nvSpPr>
          <p:cNvPr id="182280" name="Text Box 8"/>
          <p:cNvSpPr txBox="1">
            <a:spLocks noChangeArrowheads="1"/>
          </p:cNvSpPr>
          <p:nvPr/>
        </p:nvSpPr>
        <p:spPr bwMode="auto">
          <a:xfrm>
            <a:off x="5032375" y="4103688"/>
            <a:ext cx="36433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Tx/>
              <a:buChar char="•"/>
            </a:pPr>
            <a:r>
              <a:rPr lang="en-US" altLang="zh-CN">
                <a:solidFill>
                  <a:schemeClr val="hlink"/>
                </a:solidFill>
                <a:latin typeface="Comic Sans MS" panose="030F0702030302020204" pitchFamily="66" charset="0"/>
              </a:rPr>
              <a:t>Tp</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L÷V</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0.04s</a:t>
            </a:r>
          </a:p>
          <a:p>
            <a:pPr>
              <a:buFontTx/>
              <a:buChar char="•"/>
            </a:pPr>
            <a:r>
              <a:rPr lang="en-US" altLang="zh-CN">
                <a:solidFill>
                  <a:schemeClr val="hlink"/>
                </a:solidFill>
                <a:latin typeface="Comic Sans MS" panose="030F0702030302020204" pitchFamily="66" charset="0"/>
              </a:rPr>
              <a:t>Numb</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Tp</a:t>
            </a:r>
            <a:r>
              <a:rPr lang="en-US" altLang="zh-CN">
                <a:solidFill>
                  <a:schemeClr val="hlink"/>
                </a:solidFill>
              </a:rPr>
              <a:t>× </a:t>
            </a:r>
            <a:r>
              <a:rPr lang="en-US" altLang="zh-CN">
                <a:solidFill>
                  <a:schemeClr val="hlink"/>
                </a:solidFill>
                <a:latin typeface="Comic Sans MS" panose="030F0702030302020204" pitchFamily="66" charset="0"/>
              </a:rPr>
              <a:t>R=41943</a:t>
            </a:r>
          </a:p>
          <a:p>
            <a:pPr>
              <a:buFontTx/>
              <a:buChar char="•"/>
            </a:pPr>
            <a:r>
              <a:rPr lang="en-US" altLang="zh-CN" i="1">
                <a:solidFill>
                  <a:schemeClr val="hlink"/>
                </a:solidFill>
              </a:rPr>
              <a:t>l</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L÷ Numb</a:t>
            </a:r>
            <a:r>
              <a:rPr lang="zh-CN" altLang="en-US">
                <a:solidFill>
                  <a:schemeClr val="hlink"/>
                </a:solidFill>
                <a:latin typeface="Comic Sans MS" panose="030F0702030302020204" pitchFamily="66" charset="0"/>
              </a:rPr>
              <a:t>＝</a:t>
            </a:r>
            <a:r>
              <a:rPr lang="en-US" altLang="zh-CN">
                <a:solidFill>
                  <a:schemeClr val="hlink"/>
                </a:solidFill>
                <a:latin typeface="Comic Sans MS" panose="030F0702030302020204" pitchFamily="66" charset="0"/>
              </a:rPr>
              <a:t>238m</a:t>
            </a:r>
            <a:endParaRPr lang="zh-CN" altLang="en-US">
              <a:solidFill>
                <a:schemeClr val="hlink"/>
              </a:solidFill>
              <a:latin typeface="Comic Sans MS" panose="030F0702030302020204" pitchFamily="66" charset="0"/>
            </a:endParaRPr>
          </a:p>
        </p:txBody>
      </p:sp>
      <p:sp>
        <p:nvSpPr>
          <p:cNvPr id="182281" name="Text Box 9"/>
          <p:cNvSpPr txBox="1">
            <a:spLocks noChangeArrowheads="1"/>
          </p:cNvSpPr>
          <p:nvPr/>
        </p:nvSpPr>
        <p:spPr bwMode="auto">
          <a:xfrm>
            <a:off x="703263" y="5851525"/>
            <a:ext cx="7723187" cy="466725"/>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solidFill>
                  <a:srgbClr val="FF0000"/>
                </a:solidFill>
              </a:rPr>
              <a:t>Question</a:t>
            </a:r>
            <a:r>
              <a:rPr lang="zh-CN" altLang="en-US">
                <a:solidFill>
                  <a:srgbClr val="FF0000"/>
                </a:solidFill>
              </a:rPr>
              <a:t>：假设</a:t>
            </a:r>
            <a:r>
              <a:rPr lang="en-US" altLang="zh-CN" i="1">
                <a:solidFill>
                  <a:srgbClr val="FF0000"/>
                </a:solidFill>
              </a:rPr>
              <a:t>l</a:t>
            </a:r>
            <a:r>
              <a:rPr lang="zh-CN" altLang="en-US">
                <a:solidFill>
                  <a:srgbClr val="FF0000"/>
                </a:solidFill>
              </a:rPr>
              <a:t>＝</a:t>
            </a:r>
            <a:r>
              <a:rPr lang="en-US" altLang="zh-CN">
                <a:solidFill>
                  <a:srgbClr val="FF0000"/>
                </a:solidFill>
              </a:rPr>
              <a:t>10000Km</a:t>
            </a:r>
            <a:r>
              <a:rPr lang="zh-CN" altLang="en-US">
                <a:solidFill>
                  <a:srgbClr val="FF0000"/>
                </a:solidFill>
              </a:rPr>
              <a:t>，那么</a:t>
            </a:r>
            <a:r>
              <a:rPr lang="en-US" altLang="zh-CN">
                <a:solidFill>
                  <a:srgbClr val="FF0000"/>
                </a:solidFill>
              </a:rPr>
              <a:t>R</a:t>
            </a:r>
            <a:r>
              <a:rPr lang="zh-CN" altLang="en-US">
                <a:solidFill>
                  <a:srgbClr val="FF0000"/>
                </a:solidFill>
              </a:rPr>
              <a:t>＝？</a:t>
            </a:r>
            <a:endParaRPr lang="zh-CN" altLang="en-US" i="1">
              <a:solidFill>
                <a:srgbClr val="FF0000"/>
              </a:solidFill>
            </a:endParaRPr>
          </a:p>
        </p:txBody>
      </p:sp>
      <p:sp>
        <p:nvSpPr>
          <p:cNvPr id="182282" name="AutoShape 10"/>
          <p:cNvSpPr>
            <a:spLocks noChangeArrowheads="1"/>
          </p:cNvSpPr>
          <p:nvPr/>
        </p:nvSpPr>
        <p:spPr bwMode="auto">
          <a:xfrm>
            <a:off x="2813050" y="3276600"/>
            <a:ext cx="3967163" cy="2011363"/>
          </a:xfrm>
          <a:prstGeom prst="horizontalScroll">
            <a:avLst>
              <a:gd name="adj" fmla="val 12500"/>
            </a:avLst>
          </a:prstGeom>
          <a:solidFill>
            <a:srgbClr val="FFFF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buFontTx/>
              <a:buChar char="•"/>
            </a:pPr>
            <a:r>
              <a:rPr lang="en-US" altLang="zh-CN" b="1">
                <a:solidFill>
                  <a:srgbClr val="0000CC"/>
                </a:solidFill>
              </a:rPr>
              <a:t>L÷V×R</a:t>
            </a:r>
            <a:r>
              <a:rPr lang="zh-CN" altLang="en-US" b="1">
                <a:solidFill>
                  <a:srgbClr val="0000CC"/>
                </a:solidFill>
              </a:rPr>
              <a:t>是什么含义？</a:t>
            </a:r>
          </a:p>
          <a:p>
            <a:pPr algn="ctr">
              <a:buFontTx/>
              <a:buChar char="•"/>
            </a:pPr>
            <a:r>
              <a:rPr lang="zh-CN" altLang="en-US" b="1">
                <a:solidFill>
                  <a:srgbClr val="0000CC"/>
                </a:solidFill>
              </a:rPr>
              <a:t>（时延带宽积）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2275">
                                            <p:txEl>
                                              <p:pRg st="0" end="0"/>
                                            </p:txEl>
                                          </p:spTgt>
                                        </p:tgtEl>
                                        <p:attrNameLst>
                                          <p:attrName>style.visibility</p:attrName>
                                        </p:attrNameLst>
                                      </p:cBhvr>
                                      <p:to>
                                        <p:strVal val="visible"/>
                                      </p:to>
                                    </p:set>
                                    <p:anim calcmode="discrete" valueType="clr">
                                      <p:cBhvr override="childStyle">
                                        <p:cTn id="7" dur="80"/>
                                        <p:tgtEl>
                                          <p:spTgt spid="1822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227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8227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82275">
                                            <p:txEl>
                                              <p:pRg st="1" end="1"/>
                                            </p:txEl>
                                          </p:spTgt>
                                        </p:tgtEl>
                                        <p:attrNameLst>
                                          <p:attrName>style.visibility</p:attrName>
                                        </p:attrNameLst>
                                      </p:cBhvr>
                                      <p:to>
                                        <p:strVal val="visible"/>
                                      </p:to>
                                    </p:set>
                                    <p:anim calcmode="discrete" valueType="clr">
                                      <p:cBhvr override="childStyle">
                                        <p:cTn id="14" dur="80"/>
                                        <p:tgtEl>
                                          <p:spTgt spid="1822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82275">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82275">
                                            <p:txEl>
                                              <p:pRg st="1" end="1"/>
                                            </p:txEl>
                                          </p:spTgt>
                                        </p:tgtEl>
                                        <p:attrNameLst>
                                          <p:attrName>fill.type</p:attrName>
                                        </p:attrNameLst>
                                      </p:cBhvr>
                                      <p:to>
                                        <p:strVal val="solid"/>
                                      </p:to>
                                    </p:set>
                                  </p:childTnLst>
                                </p:cTn>
                              </p:par>
                            </p:childTnLst>
                          </p:cTn>
                        </p:par>
                        <p:par>
                          <p:cTn id="17" fill="hold" nodeType="afterGroup">
                            <p:stCondLst>
                              <p:cond delay="44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182275">
                                            <p:txEl>
                                              <p:pRg st="2" end="2"/>
                                            </p:txEl>
                                          </p:spTgt>
                                        </p:tgtEl>
                                        <p:attrNameLst>
                                          <p:attrName>style.visibility</p:attrName>
                                        </p:attrNameLst>
                                      </p:cBhvr>
                                      <p:to>
                                        <p:strVal val="visible"/>
                                      </p:to>
                                    </p:set>
                                    <p:anim calcmode="discrete" valueType="clr">
                                      <p:cBhvr override="childStyle">
                                        <p:cTn id="20" dur="80"/>
                                        <p:tgtEl>
                                          <p:spTgt spid="1822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82275">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182275">
                                            <p:txEl>
                                              <p:pRg st="2" end="2"/>
                                            </p:txEl>
                                          </p:spTgt>
                                        </p:tgtEl>
                                        <p:attrNameLst>
                                          <p:attrName>fill.type</p:attrName>
                                        </p:attrNameLst>
                                      </p:cBhvr>
                                      <p:to>
                                        <p:strVal val="solid"/>
                                      </p:to>
                                    </p:set>
                                  </p:childTnLst>
                                </p:cTn>
                              </p:par>
                            </p:childTnLst>
                          </p:cTn>
                        </p:par>
                        <p:par>
                          <p:cTn id="23" fill="hold" nodeType="afterGroup">
                            <p:stCondLst>
                              <p:cond delay="144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182275">
                                            <p:txEl>
                                              <p:pRg st="3" end="3"/>
                                            </p:txEl>
                                          </p:spTgt>
                                        </p:tgtEl>
                                        <p:attrNameLst>
                                          <p:attrName>style.visibility</p:attrName>
                                        </p:attrNameLst>
                                      </p:cBhvr>
                                      <p:to>
                                        <p:strVal val="visible"/>
                                      </p:to>
                                    </p:set>
                                    <p:anim calcmode="discrete" valueType="clr">
                                      <p:cBhvr override="childStyle">
                                        <p:cTn id="26" dur="80"/>
                                        <p:tgtEl>
                                          <p:spTgt spid="18227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82275">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182275">
                                            <p:txEl>
                                              <p:pRg st="3" end="3"/>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182278"/>
                                        </p:tgtEl>
                                        <p:attrNameLst>
                                          <p:attrName>style.visibility</p:attrName>
                                        </p:attrNameLst>
                                      </p:cBhvr>
                                      <p:to>
                                        <p:strVal val="visible"/>
                                      </p:to>
                                    </p:set>
                                    <p:animEffect transition="in" filter="dissolve">
                                      <p:cBhvr>
                                        <p:cTn id="33" dur="500"/>
                                        <p:tgtEl>
                                          <p:spTgt spid="18227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182279">
                                            <p:txEl>
                                              <p:pRg st="0" end="0"/>
                                            </p:txEl>
                                          </p:spTgt>
                                        </p:tgtEl>
                                        <p:attrNameLst>
                                          <p:attrName>style.visibility</p:attrName>
                                        </p:attrNameLst>
                                      </p:cBhvr>
                                      <p:to>
                                        <p:strVal val="visible"/>
                                      </p:to>
                                    </p:set>
                                    <p:anim calcmode="discrete" valueType="clr">
                                      <p:cBhvr override="childStyle">
                                        <p:cTn id="38" dur="80"/>
                                        <p:tgtEl>
                                          <p:spTgt spid="18227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82279">
                                            <p:txEl>
                                              <p:pRg st="0" end="0"/>
                                            </p:txEl>
                                          </p:spTgt>
                                        </p:tgtEl>
                                        <p:attrNameLst>
                                          <p:attrName>fillcolor</p:attrName>
                                        </p:attrNameLst>
                                      </p:cBhvr>
                                      <p:tavLst>
                                        <p:tav tm="0">
                                          <p:val>
                                            <p:clrVal>
                                              <a:schemeClr val="accent2"/>
                                            </p:clrVal>
                                          </p:val>
                                        </p:tav>
                                        <p:tav tm="50000">
                                          <p:val>
                                            <p:clrVal>
                                              <a:schemeClr val="hlink"/>
                                            </p:clrVal>
                                          </p:val>
                                        </p:tav>
                                      </p:tavLst>
                                    </p:anim>
                                    <p:set>
                                      <p:cBhvr>
                                        <p:cTn id="40" dur="80"/>
                                        <p:tgtEl>
                                          <p:spTgt spid="182279">
                                            <p:txEl>
                                              <p:pRg st="0" end="0"/>
                                            </p:txEl>
                                          </p:spTgt>
                                        </p:tgtEl>
                                        <p:attrNameLst>
                                          <p:attrName>fill.type</p:attrName>
                                        </p:attrNameLst>
                                      </p:cBhvr>
                                      <p:to>
                                        <p:strVal val="solid"/>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7" presetClass="entr" presetSubtype="0" fill="hold" nodeType="clickEffect">
                                  <p:stCondLst>
                                    <p:cond delay="0"/>
                                  </p:stCondLst>
                                  <p:iterate type="lt">
                                    <p:tmPct val="50000"/>
                                  </p:iterate>
                                  <p:childTnLst>
                                    <p:set>
                                      <p:cBhvr>
                                        <p:cTn id="44" dur="1" fill="hold">
                                          <p:stCondLst>
                                            <p:cond delay="0"/>
                                          </p:stCondLst>
                                        </p:cTn>
                                        <p:tgtEl>
                                          <p:spTgt spid="182279">
                                            <p:txEl>
                                              <p:pRg st="1" end="1"/>
                                            </p:txEl>
                                          </p:spTgt>
                                        </p:tgtEl>
                                        <p:attrNameLst>
                                          <p:attrName>style.visibility</p:attrName>
                                        </p:attrNameLst>
                                      </p:cBhvr>
                                      <p:to>
                                        <p:strVal val="visible"/>
                                      </p:to>
                                    </p:set>
                                    <p:anim calcmode="discrete" valueType="clr">
                                      <p:cBhvr override="childStyle">
                                        <p:cTn id="45" dur="80"/>
                                        <p:tgtEl>
                                          <p:spTgt spid="18227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82279">
                                            <p:txEl>
                                              <p:pRg st="1" end="1"/>
                                            </p:txEl>
                                          </p:spTgt>
                                        </p:tgtEl>
                                        <p:attrNameLst>
                                          <p:attrName>fillcolor</p:attrName>
                                        </p:attrNameLst>
                                      </p:cBhvr>
                                      <p:tavLst>
                                        <p:tav tm="0">
                                          <p:val>
                                            <p:clrVal>
                                              <a:schemeClr val="accent2"/>
                                            </p:clrVal>
                                          </p:val>
                                        </p:tav>
                                        <p:tav tm="50000">
                                          <p:val>
                                            <p:clrVal>
                                              <a:schemeClr val="hlink"/>
                                            </p:clrVal>
                                          </p:val>
                                        </p:tav>
                                      </p:tavLst>
                                    </p:anim>
                                    <p:set>
                                      <p:cBhvr>
                                        <p:cTn id="47" dur="80"/>
                                        <p:tgtEl>
                                          <p:spTgt spid="182279">
                                            <p:txEl>
                                              <p:pRg st="1" end="1"/>
                                            </p:txEl>
                                          </p:spTgt>
                                        </p:tgtEl>
                                        <p:attrNameLst>
                                          <p:attrName>fill.type</p:attrName>
                                        </p:attrNameLst>
                                      </p:cBhvr>
                                      <p:to>
                                        <p:strVal val="solid"/>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7" presetClass="entr" presetSubtype="0" fill="hold" nodeType="clickEffect">
                                  <p:stCondLst>
                                    <p:cond delay="0"/>
                                  </p:stCondLst>
                                  <p:iterate type="lt">
                                    <p:tmPct val="50000"/>
                                  </p:iterate>
                                  <p:childTnLst>
                                    <p:set>
                                      <p:cBhvr>
                                        <p:cTn id="51" dur="1" fill="hold">
                                          <p:stCondLst>
                                            <p:cond delay="0"/>
                                          </p:stCondLst>
                                        </p:cTn>
                                        <p:tgtEl>
                                          <p:spTgt spid="182279">
                                            <p:txEl>
                                              <p:pRg st="2" end="2"/>
                                            </p:txEl>
                                          </p:spTgt>
                                        </p:tgtEl>
                                        <p:attrNameLst>
                                          <p:attrName>style.visibility</p:attrName>
                                        </p:attrNameLst>
                                      </p:cBhvr>
                                      <p:to>
                                        <p:strVal val="visible"/>
                                      </p:to>
                                    </p:set>
                                    <p:anim calcmode="discrete" valueType="clr">
                                      <p:cBhvr override="childStyle">
                                        <p:cTn id="52" dur="80"/>
                                        <p:tgtEl>
                                          <p:spTgt spid="18227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182279">
                                            <p:txEl>
                                              <p:pRg st="2" end="2"/>
                                            </p:txEl>
                                          </p:spTgt>
                                        </p:tgtEl>
                                        <p:attrNameLst>
                                          <p:attrName>fillcolor</p:attrName>
                                        </p:attrNameLst>
                                      </p:cBhvr>
                                      <p:tavLst>
                                        <p:tav tm="0">
                                          <p:val>
                                            <p:clrVal>
                                              <a:schemeClr val="accent2"/>
                                            </p:clrVal>
                                          </p:val>
                                        </p:tav>
                                        <p:tav tm="50000">
                                          <p:val>
                                            <p:clrVal>
                                              <a:schemeClr val="hlink"/>
                                            </p:clrVal>
                                          </p:val>
                                        </p:tav>
                                      </p:tavLst>
                                    </p:anim>
                                    <p:set>
                                      <p:cBhvr>
                                        <p:cTn id="54" dur="80"/>
                                        <p:tgtEl>
                                          <p:spTgt spid="182279">
                                            <p:txEl>
                                              <p:pRg st="2" end="2"/>
                                            </p:txEl>
                                          </p:spTgt>
                                        </p:tgtEl>
                                        <p:attrNameLst>
                                          <p:attrName>fill.type</p:attrName>
                                        </p:attrNameLst>
                                      </p:cBhvr>
                                      <p:to>
                                        <p:strVal val="solid"/>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7" presetClass="entr" presetSubtype="0" fill="hold" nodeType="clickEffect">
                                  <p:stCondLst>
                                    <p:cond delay="0"/>
                                  </p:stCondLst>
                                  <p:iterate type="lt">
                                    <p:tmPct val="50000"/>
                                  </p:iterate>
                                  <p:childTnLst>
                                    <p:set>
                                      <p:cBhvr>
                                        <p:cTn id="58" dur="1" fill="hold">
                                          <p:stCondLst>
                                            <p:cond delay="0"/>
                                          </p:stCondLst>
                                        </p:cTn>
                                        <p:tgtEl>
                                          <p:spTgt spid="182280">
                                            <p:txEl>
                                              <p:pRg st="0" end="0"/>
                                            </p:txEl>
                                          </p:spTgt>
                                        </p:tgtEl>
                                        <p:attrNameLst>
                                          <p:attrName>style.visibility</p:attrName>
                                        </p:attrNameLst>
                                      </p:cBhvr>
                                      <p:to>
                                        <p:strVal val="visible"/>
                                      </p:to>
                                    </p:set>
                                    <p:anim calcmode="discrete" valueType="clr">
                                      <p:cBhvr override="childStyle">
                                        <p:cTn id="59" dur="80"/>
                                        <p:tgtEl>
                                          <p:spTgt spid="18228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182280">
                                            <p:txEl>
                                              <p:pRg st="0" end="0"/>
                                            </p:txEl>
                                          </p:spTgt>
                                        </p:tgtEl>
                                        <p:attrNameLst>
                                          <p:attrName>fillcolor</p:attrName>
                                        </p:attrNameLst>
                                      </p:cBhvr>
                                      <p:tavLst>
                                        <p:tav tm="0">
                                          <p:val>
                                            <p:clrVal>
                                              <a:schemeClr val="accent2"/>
                                            </p:clrVal>
                                          </p:val>
                                        </p:tav>
                                        <p:tav tm="50000">
                                          <p:val>
                                            <p:clrVal>
                                              <a:schemeClr val="hlink"/>
                                            </p:clrVal>
                                          </p:val>
                                        </p:tav>
                                      </p:tavLst>
                                    </p:anim>
                                    <p:set>
                                      <p:cBhvr>
                                        <p:cTn id="61" dur="80"/>
                                        <p:tgtEl>
                                          <p:spTgt spid="182280">
                                            <p:txEl>
                                              <p:pRg st="0" end="0"/>
                                            </p:txEl>
                                          </p:spTgt>
                                        </p:tgtEl>
                                        <p:attrNameLst>
                                          <p:attrName>fill.type</p:attrName>
                                        </p:attrNameLst>
                                      </p:cBhvr>
                                      <p:to>
                                        <p:strVal val="solid"/>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7" presetClass="entr" presetSubtype="0" fill="hold" nodeType="clickEffect">
                                  <p:stCondLst>
                                    <p:cond delay="0"/>
                                  </p:stCondLst>
                                  <p:iterate type="lt">
                                    <p:tmPct val="50000"/>
                                  </p:iterate>
                                  <p:childTnLst>
                                    <p:set>
                                      <p:cBhvr>
                                        <p:cTn id="65" dur="1" fill="hold">
                                          <p:stCondLst>
                                            <p:cond delay="0"/>
                                          </p:stCondLst>
                                        </p:cTn>
                                        <p:tgtEl>
                                          <p:spTgt spid="182280">
                                            <p:txEl>
                                              <p:pRg st="1" end="1"/>
                                            </p:txEl>
                                          </p:spTgt>
                                        </p:tgtEl>
                                        <p:attrNameLst>
                                          <p:attrName>style.visibility</p:attrName>
                                        </p:attrNameLst>
                                      </p:cBhvr>
                                      <p:to>
                                        <p:strVal val="visible"/>
                                      </p:to>
                                    </p:set>
                                    <p:anim calcmode="discrete" valueType="clr">
                                      <p:cBhvr override="childStyle">
                                        <p:cTn id="66" dur="80"/>
                                        <p:tgtEl>
                                          <p:spTgt spid="18228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7" dur="80"/>
                                        <p:tgtEl>
                                          <p:spTgt spid="182280">
                                            <p:txEl>
                                              <p:pRg st="1" end="1"/>
                                            </p:txEl>
                                          </p:spTgt>
                                        </p:tgtEl>
                                        <p:attrNameLst>
                                          <p:attrName>fillcolor</p:attrName>
                                        </p:attrNameLst>
                                      </p:cBhvr>
                                      <p:tavLst>
                                        <p:tav tm="0">
                                          <p:val>
                                            <p:clrVal>
                                              <a:schemeClr val="accent2"/>
                                            </p:clrVal>
                                          </p:val>
                                        </p:tav>
                                        <p:tav tm="50000">
                                          <p:val>
                                            <p:clrVal>
                                              <a:schemeClr val="hlink"/>
                                            </p:clrVal>
                                          </p:val>
                                        </p:tav>
                                      </p:tavLst>
                                    </p:anim>
                                    <p:set>
                                      <p:cBhvr>
                                        <p:cTn id="68" dur="80"/>
                                        <p:tgtEl>
                                          <p:spTgt spid="182280">
                                            <p:txEl>
                                              <p:pRg st="1" end="1"/>
                                            </p:txEl>
                                          </p:spTgt>
                                        </p:tgtEl>
                                        <p:attrNameLst>
                                          <p:attrName>fill.type</p:attrName>
                                        </p:attrNameLst>
                                      </p:cBhvr>
                                      <p:to>
                                        <p:strVal val="solid"/>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7" presetClass="entr" presetSubtype="0" fill="hold" nodeType="clickEffect">
                                  <p:stCondLst>
                                    <p:cond delay="0"/>
                                  </p:stCondLst>
                                  <p:iterate type="lt">
                                    <p:tmPct val="50000"/>
                                  </p:iterate>
                                  <p:childTnLst>
                                    <p:set>
                                      <p:cBhvr>
                                        <p:cTn id="72" dur="1" fill="hold">
                                          <p:stCondLst>
                                            <p:cond delay="0"/>
                                          </p:stCondLst>
                                        </p:cTn>
                                        <p:tgtEl>
                                          <p:spTgt spid="182280">
                                            <p:txEl>
                                              <p:pRg st="2" end="2"/>
                                            </p:txEl>
                                          </p:spTgt>
                                        </p:tgtEl>
                                        <p:attrNameLst>
                                          <p:attrName>style.visibility</p:attrName>
                                        </p:attrNameLst>
                                      </p:cBhvr>
                                      <p:to>
                                        <p:strVal val="visible"/>
                                      </p:to>
                                    </p:set>
                                    <p:anim calcmode="discrete" valueType="clr">
                                      <p:cBhvr override="childStyle">
                                        <p:cTn id="73" dur="80"/>
                                        <p:tgtEl>
                                          <p:spTgt spid="18228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182280">
                                            <p:txEl>
                                              <p:pRg st="2" end="2"/>
                                            </p:txEl>
                                          </p:spTgt>
                                        </p:tgtEl>
                                        <p:attrNameLst>
                                          <p:attrName>fillcolor</p:attrName>
                                        </p:attrNameLst>
                                      </p:cBhvr>
                                      <p:tavLst>
                                        <p:tav tm="0">
                                          <p:val>
                                            <p:clrVal>
                                              <a:schemeClr val="accent2"/>
                                            </p:clrVal>
                                          </p:val>
                                        </p:tav>
                                        <p:tav tm="50000">
                                          <p:val>
                                            <p:clrVal>
                                              <a:schemeClr val="hlink"/>
                                            </p:clrVal>
                                          </p:val>
                                        </p:tav>
                                      </p:tavLst>
                                    </p:anim>
                                    <p:set>
                                      <p:cBhvr>
                                        <p:cTn id="75" dur="80"/>
                                        <p:tgtEl>
                                          <p:spTgt spid="182280">
                                            <p:txEl>
                                              <p:pRg st="2" end="2"/>
                                            </p:txEl>
                                          </p:spTgt>
                                        </p:tgtEl>
                                        <p:attrNameLst>
                                          <p:attrName>fill.type</p:attrName>
                                        </p:attrNameLst>
                                      </p:cBhvr>
                                      <p:to>
                                        <p:strVal val="solid"/>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7" presetClass="entr" presetSubtype="0" fill="hold" grpId="0" nodeType="clickEffect">
                                  <p:stCondLst>
                                    <p:cond delay="0"/>
                                  </p:stCondLst>
                                  <p:iterate type="lt">
                                    <p:tmPct val="50000"/>
                                  </p:iterate>
                                  <p:childTnLst>
                                    <p:set>
                                      <p:cBhvr>
                                        <p:cTn id="79" dur="1" fill="hold">
                                          <p:stCondLst>
                                            <p:cond delay="0"/>
                                          </p:stCondLst>
                                        </p:cTn>
                                        <p:tgtEl>
                                          <p:spTgt spid="182281"/>
                                        </p:tgtEl>
                                        <p:attrNameLst>
                                          <p:attrName>style.visibility</p:attrName>
                                        </p:attrNameLst>
                                      </p:cBhvr>
                                      <p:to>
                                        <p:strVal val="visible"/>
                                      </p:to>
                                    </p:set>
                                    <p:anim calcmode="discrete" valueType="clr">
                                      <p:cBhvr override="childStyle">
                                        <p:cTn id="80" dur="80"/>
                                        <p:tgtEl>
                                          <p:spTgt spid="182281"/>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182281"/>
                                        </p:tgtEl>
                                        <p:attrNameLst>
                                          <p:attrName>fillcolor</p:attrName>
                                        </p:attrNameLst>
                                      </p:cBhvr>
                                      <p:tavLst>
                                        <p:tav tm="0">
                                          <p:val>
                                            <p:clrVal>
                                              <a:schemeClr val="accent2"/>
                                            </p:clrVal>
                                          </p:val>
                                        </p:tav>
                                        <p:tav tm="50000">
                                          <p:val>
                                            <p:clrVal>
                                              <a:schemeClr val="hlink"/>
                                            </p:clrVal>
                                          </p:val>
                                        </p:tav>
                                      </p:tavLst>
                                    </p:anim>
                                    <p:set>
                                      <p:cBhvr>
                                        <p:cTn id="82" dur="80"/>
                                        <p:tgtEl>
                                          <p:spTgt spid="182281"/>
                                        </p:tgtEl>
                                        <p:attrNameLst>
                                          <p:attrName>fill.type</p:attrName>
                                        </p:attrNameLst>
                                      </p:cBhvr>
                                      <p:to>
                                        <p:strVal val="solid"/>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7" presetClass="entr" presetSubtype="0" fill="hold" grpId="0" nodeType="clickEffect">
                                  <p:stCondLst>
                                    <p:cond delay="0"/>
                                  </p:stCondLst>
                                  <p:iterate type="lt">
                                    <p:tmPct val="50000"/>
                                  </p:iterate>
                                  <p:childTnLst>
                                    <p:set>
                                      <p:cBhvr>
                                        <p:cTn id="86" dur="1" fill="hold">
                                          <p:stCondLst>
                                            <p:cond delay="0"/>
                                          </p:stCondLst>
                                        </p:cTn>
                                        <p:tgtEl>
                                          <p:spTgt spid="182282">
                                            <p:bg/>
                                          </p:spTgt>
                                        </p:tgtEl>
                                        <p:attrNameLst>
                                          <p:attrName>style.visibility</p:attrName>
                                        </p:attrNameLst>
                                      </p:cBhvr>
                                      <p:to>
                                        <p:strVal val="visible"/>
                                      </p:to>
                                    </p:set>
                                    <p:anim calcmode="discrete" valueType="clr">
                                      <p:cBhvr override="childStyle">
                                        <p:cTn id="87" dur="80"/>
                                        <p:tgtEl>
                                          <p:spTgt spid="182282">
                                            <p:bg/>
                                          </p:spTgt>
                                        </p:tgtEl>
                                        <p:attrNameLst>
                                          <p:attrName>style.color</p:attrName>
                                        </p:attrNameLst>
                                      </p:cBhvr>
                                      <p:tavLst>
                                        <p:tav tm="0">
                                          <p:val>
                                            <p:clrVal>
                                              <a:schemeClr val="accent2"/>
                                            </p:clrVal>
                                          </p:val>
                                        </p:tav>
                                        <p:tav tm="50000">
                                          <p:val>
                                            <p:clrVal>
                                              <a:schemeClr val="hlink"/>
                                            </p:clrVal>
                                          </p:val>
                                        </p:tav>
                                      </p:tavLst>
                                    </p:anim>
                                    <p:anim calcmode="discrete" valueType="clr">
                                      <p:cBhvr>
                                        <p:cTn id="88" dur="80"/>
                                        <p:tgtEl>
                                          <p:spTgt spid="182282">
                                            <p:bg/>
                                          </p:spTgt>
                                        </p:tgtEl>
                                        <p:attrNameLst>
                                          <p:attrName>fillcolor</p:attrName>
                                        </p:attrNameLst>
                                      </p:cBhvr>
                                      <p:tavLst>
                                        <p:tav tm="0">
                                          <p:val>
                                            <p:clrVal>
                                              <a:schemeClr val="accent2"/>
                                            </p:clrVal>
                                          </p:val>
                                        </p:tav>
                                        <p:tav tm="50000">
                                          <p:val>
                                            <p:clrVal>
                                              <a:schemeClr val="hlink"/>
                                            </p:clrVal>
                                          </p:val>
                                        </p:tav>
                                      </p:tavLst>
                                    </p:anim>
                                    <p:set>
                                      <p:cBhvr>
                                        <p:cTn id="89" dur="80"/>
                                        <p:tgtEl>
                                          <p:spTgt spid="182282">
                                            <p:bg/>
                                          </p:spTgt>
                                        </p:tgtEl>
                                        <p:attrNameLst>
                                          <p:attrName>fill.type</p:attrName>
                                        </p:attrNameLst>
                                      </p:cBhvr>
                                      <p:to>
                                        <p:strVal val="solid"/>
                                      </p:to>
                                    </p:set>
                                  </p:childTnLst>
                                </p:cTn>
                              </p:par>
                              <p:par>
                                <p:cTn id="90" presetID="27" presetClass="entr" presetSubtype="0" fill="hold" grpId="0" nodeType="withEffect">
                                  <p:stCondLst>
                                    <p:cond delay="0"/>
                                  </p:stCondLst>
                                  <p:iterate type="lt">
                                    <p:tmPct val="50000"/>
                                  </p:iterate>
                                  <p:childTnLst>
                                    <p:set>
                                      <p:cBhvr>
                                        <p:cTn id="91" dur="1" fill="hold">
                                          <p:stCondLst>
                                            <p:cond delay="0"/>
                                          </p:stCondLst>
                                        </p:cTn>
                                        <p:tgtEl>
                                          <p:spTgt spid="182282">
                                            <p:txEl>
                                              <p:pRg st="0" end="0"/>
                                            </p:txEl>
                                          </p:spTgt>
                                        </p:tgtEl>
                                        <p:attrNameLst>
                                          <p:attrName>style.visibility</p:attrName>
                                        </p:attrNameLst>
                                      </p:cBhvr>
                                      <p:to>
                                        <p:strVal val="visible"/>
                                      </p:to>
                                    </p:set>
                                    <p:anim calcmode="discrete" valueType="clr">
                                      <p:cBhvr override="childStyle">
                                        <p:cTn id="92" dur="80"/>
                                        <p:tgtEl>
                                          <p:spTgt spid="18228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3" dur="80"/>
                                        <p:tgtEl>
                                          <p:spTgt spid="182282">
                                            <p:txEl>
                                              <p:pRg st="0" end="0"/>
                                            </p:txEl>
                                          </p:spTgt>
                                        </p:tgtEl>
                                        <p:attrNameLst>
                                          <p:attrName>fillcolor</p:attrName>
                                        </p:attrNameLst>
                                      </p:cBhvr>
                                      <p:tavLst>
                                        <p:tav tm="0">
                                          <p:val>
                                            <p:clrVal>
                                              <a:schemeClr val="accent2"/>
                                            </p:clrVal>
                                          </p:val>
                                        </p:tav>
                                        <p:tav tm="50000">
                                          <p:val>
                                            <p:clrVal>
                                              <a:schemeClr val="hlink"/>
                                            </p:clrVal>
                                          </p:val>
                                        </p:tav>
                                      </p:tavLst>
                                    </p:anim>
                                    <p:set>
                                      <p:cBhvr>
                                        <p:cTn id="94" dur="80"/>
                                        <p:tgtEl>
                                          <p:spTgt spid="182282">
                                            <p:txEl>
                                              <p:pRg st="0" end="0"/>
                                            </p:txEl>
                                          </p:spTgt>
                                        </p:tgtEl>
                                        <p:attrNameLst>
                                          <p:attrName>fill.type</p:attrName>
                                        </p:attrNameLst>
                                      </p:cBhvr>
                                      <p:to>
                                        <p:strVal val="solid"/>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7" presetClass="entr" presetSubtype="0" fill="hold" grpId="0" nodeType="clickEffect">
                                  <p:stCondLst>
                                    <p:cond delay="0"/>
                                  </p:stCondLst>
                                  <p:iterate type="lt">
                                    <p:tmPct val="50000"/>
                                  </p:iterate>
                                  <p:childTnLst>
                                    <p:set>
                                      <p:cBhvr>
                                        <p:cTn id="98" dur="1" fill="hold">
                                          <p:stCondLst>
                                            <p:cond delay="0"/>
                                          </p:stCondLst>
                                        </p:cTn>
                                        <p:tgtEl>
                                          <p:spTgt spid="182282">
                                            <p:txEl>
                                              <p:pRg st="1" end="1"/>
                                            </p:txEl>
                                          </p:spTgt>
                                        </p:tgtEl>
                                        <p:attrNameLst>
                                          <p:attrName>style.visibility</p:attrName>
                                        </p:attrNameLst>
                                      </p:cBhvr>
                                      <p:to>
                                        <p:strVal val="visible"/>
                                      </p:to>
                                    </p:set>
                                    <p:anim calcmode="discrete" valueType="clr">
                                      <p:cBhvr override="childStyle">
                                        <p:cTn id="99" dur="80"/>
                                        <p:tgtEl>
                                          <p:spTgt spid="18228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00" dur="80"/>
                                        <p:tgtEl>
                                          <p:spTgt spid="182282">
                                            <p:txEl>
                                              <p:pRg st="1" end="1"/>
                                            </p:txEl>
                                          </p:spTgt>
                                        </p:tgtEl>
                                        <p:attrNameLst>
                                          <p:attrName>fillcolor</p:attrName>
                                        </p:attrNameLst>
                                      </p:cBhvr>
                                      <p:tavLst>
                                        <p:tav tm="0">
                                          <p:val>
                                            <p:clrVal>
                                              <a:schemeClr val="accent2"/>
                                            </p:clrVal>
                                          </p:val>
                                        </p:tav>
                                        <p:tav tm="50000">
                                          <p:val>
                                            <p:clrVal>
                                              <a:schemeClr val="hlink"/>
                                            </p:clrVal>
                                          </p:val>
                                        </p:tav>
                                      </p:tavLst>
                                    </p:anim>
                                    <p:set>
                                      <p:cBhvr>
                                        <p:cTn id="101" dur="80"/>
                                        <p:tgtEl>
                                          <p:spTgt spid="182282">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1" grpId="0" animBg="1"/>
      <p:bldP spid="182282" grpId="0" build="allAtOnce"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99FDD5C-F1D2-44AF-9C8C-BFCFA22C4328}" type="slidenum">
              <a:rPr lang="zh-CN" altLang="en-US" sz="1400">
                <a:latin typeface="Tahoma" panose="020B0604030504040204" pitchFamily="34" charset="0"/>
              </a:rPr>
              <a:pPr/>
              <a:t>111</a:t>
            </a:fld>
            <a:endParaRPr lang="en-US" altLang="zh-CN" sz="1400">
              <a:latin typeface="Tahoma" panose="020B0604030504040204" pitchFamily="34" charset="0"/>
            </a:endParaRPr>
          </a:p>
        </p:txBody>
      </p:sp>
      <p:sp>
        <p:nvSpPr>
          <p:cNvPr id="125955" name="Rectangle 2"/>
          <p:cNvSpPr>
            <a:spLocks noGrp="1" noChangeArrowheads="1"/>
          </p:cNvSpPr>
          <p:nvPr>
            <p:ph type="title"/>
          </p:nvPr>
        </p:nvSpPr>
        <p:spPr>
          <a:xfrm>
            <a:off x="439738" y="309563"/>
            <a:ext cx="7772400" cy="1143000"/>
          </a:xfrm>
        </p:spPr>
        <p:txBody>
          <a:bodyPr/>
          <a:lstStyle/>
          <a:p>
            <a:pPr eaLnBrk="1" hangingPunct="1"/>
            <a:r>
              <a:rPr lang="en-US" altLang="zh-CN" b="1" smtClean="0">
                <a:solidFill>
                  <a:schemeClr val="folHlink"/>
                </a:solidFill>
                <a:latin typeface="Comic Sans MS" panose="030F0702030302020204" pitchFamily="66" charset="0"/>
              </a:rPr>
              <a:t>Caravan analogy</a:t>
            </a:r>
          </a:p>
        </p:txBody>
      </p:sp>
      <p:sp>
        <p:nvSpPr>
          <p:cNvPr id="125956" name="Rectangle 3"/>
          <p:cNvSpPr>
            <a:spLocks noGrp="1" noChangeArrowheads="1"/>
          </p:cNvSpPr>
          <p:nvPr>
            <p:ph type="body" sz="half" idx="1"/>
          </p:nvPr>
        </p:nvSpPr>
        <p:spPr>
          <a:xfrm>
            <a:off x="238125" y="2828925"/>
            <a:ext cx="4216400" cy="3613150"/>
          </a:xfrm>
        </p:spPr>
        <p:txBody>
          <a:bodyPr/>
          <a:lstStyle/>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Cars “propagate” at </a:t>
            </a:r>
            <a:br>
              <a:rPr lang="en-US" altLang="zh-CN" sz="2400" dirty="0" smtClean="0">
                <a:solidFill>
                  <a:schemeClr val="folHlink"/>
                </a:solidFill>
                <a:latin typeface="Comic Sans MS" panose="030F0702030302020204" pitchFamily="66" charset="0"/>
              </a:rPr>
            </a:br>
            <a:r>
              <a:rPr lang="en-US" altLang="zh-CN" sz="2400" dirty="0" smtClean="0">
                <a:solidFill>
                  <a:schemeClr val="folHlink"/>
                </a:solidFill>
                <a:latin typeface="Comic Sans MS" panose="030F0702030302020204" pitchFamily="66" charset="0"/>
              </a:rPr>
              <a:t>100 km/</a:t>
            </a:r>
            <a:r>
              <a:rPr lang="en-US" altLang="zh-CN" sz="2400" dirty="0" err="1" smtClean="0">
                <a:solidFill>
                  <a:schemeClr val="folHlink"/>
                </a:solidFill>
                <a:latin typeface="Comic Sans MS" panose="030F0702030302020204" pitchFamily="66" charset="0"/>
              </a:rPr>
              <a:t>hr</a:t>
            </a:r>
            <a:endParaRPr lang="en-US" altLang="zh-CN" sz="2400" dirty="0" smtClean="0">
              <a:solidFill>
                <a:schemeClr val="folHlink"/>
              </a:solidFill>
              <a:latin typeface="Comic Sans MS" panose="030F0702030302020204" pitchFamily="66" charset="0"/>
            </a:endParaRP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Toll booth takes 12 sec to service a car (transmission time)</a:t>
            </a:r>
          </a:p>
          <a:p>
            <a:pPr eaLnBrk="1" hangingPunct="1">
              <a:lnSpc>
                <a:spcPct val="90000"/>
              </a:lnSpc>
              <a:spcBef>
                <a:spcPct val="0"/>
              </a:spcBef>
            </a:pPr>
            <a:r>
              <a:rPr lang="en-US" altLang="zh-CN" sz="2400" dirty="0" err="1" smtClean="0">
                <a:solidFill>
                  <a:schemeClr val="folHlink"/>
                </a:solidFill>
                <a:latin typeface="Comic Sans MS" panose="030F0702030302020204" pitchFamily="66" charset="0"/>
              </a:rPr>
              <a:t>car~bit</a:t>
            </a:r>
            <a:r>
              <a:rPr lang="en-US" altLang="zh-CN" sz="2400" dirty="0" smtClean="0">
                <a:solidFill>
                  <a:schemeClr val="folHlink"/>
                </a:solidFill>
                <a:latin typeface="Comic Sans MS" panose="030F0702030302020204" pitchFamily="66" charset="0"/>
              </a:rPr>
              <a:t>; caravan ~ packet</a:t>
            </a: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Q: </a:t>
            </a:r>
            <a:r>
              <a:rPr lang="en-US" altLang="zh-CN" sz="2400" dirty="0" smtClean="0">
                <a:solidFill>
                  <a:schemeClr val="hlink"/>
                </a:solidFill>
                <a:latin typeface="Comic Sans MS" panose="030F0702030302020204" pitchFamily="66" charset="0"/>
              </a:rPr>
              <a:t>How long until caravan is lined up before 2nd toll booth?</a:t>
            </a:r>
          </a:p>
        </p:txBody>
      </p:sp>
      <p:sp>
        <p:nvSpPr>
          <p:cNvPr id="125957" name="Rectangle 4"/>
          <p:cNvSpPr>
            <a:spLocks noGrp="1" noChangeArrowheads="1"/>
          </p:cNvSpPr>
          <p:nvPr>
            <p:ph type="body" sz="half" idx="2"/>
          </p:nvPr>
        </p:nvSpPr>
        <p:spPr>
          <a:xfrm>
            <a:off x="4560888" y="3044825"/>
            <a:ext cx="4583112" cy="3365500"/>
          </a:xfrm>
        </p:spPr>
        <p:txBody>
          <a:bodyPr/>
          <a:lstStyle/>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Time to “push” entire caravan through toll booth onto highway = 12*10 = 120 sec</a:t>
            </a: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Time for last car to propagate from 1st to 2nd toll both: 100km/(100km/</a:t>
            </a:r>
            <a:r>
              <a:rPr lang="en-US" altLang="zh-CN" sz="2400" dirty="0" err="1" smtClean="0">
                <a:solidFill>
                  <a:schemeClr val="folHlink"/>
                </a:solidFill>
                <a:latin typeface="Comic Sans MS" panose="030F0702030302020204" pitchFamily="66" charset="0"/>
              </a:rPr>
              <a:t>hr</a:t>
            </a:r>
            <a:r>
              <a:rPr lang="en-US" altLang="zh-CN" sz="2400" dirty="0" smtClean="0">
                <a:solidFill>
                  <a:schemeClr val="folHlink"/>
                </a:solidFill>
                <a:latin typeface="Comic Sans MS" panose="030F0702030302020204" pitchFamily="66" charset="0"/>
              </a:rPr>
              <a:t>)= 1 </a:t>
            </a:r>
            <a:r>
              <a:rPr lang="en-US" altLang="zh-CN" sz="2400" dirty="0" err="1" smtClean="0">
                <a:solidFill>
                  <a:schemeClr val="folHlink"/>
                </a:solidFill>
                <a:latin typeface="Comic Sans MS" panose="030F0702030302020204" pitchFamily="66" charset="0"/>
              </a:rPr>
              <a:t>hr</a:t>
            </a:r>
            <a:endParaRPr lang="en-US" altLang="zh-CN" sz="2400" dirty="0" smtClean="0">
              <a:solidFill>
                <a:schemeClr val="folHlink"/>
              </a:solidFill>
              <a:latin typeface="Comic Sans MS" panose="030F0702030302020204" pitchFamily="66" charset="0"/>
            </a:endParaRPr>
          </a:p>
          <a:p>
            <a:pPr eaLnBrk="1" hangingPunct="1">
              <a:lnSpc>
                <a:spcPct val="90000"/>
              </a:lnSpc>
              <a:spcBef>
                <a:spcPct val="0"/>
              </a:spcBef>
            </a:pPr>
            <a:r>
              <a:rPr lang="en-US" altLang="zh-CN" sz="2400" dirty="0" smtClean="0">
                <a:solidFill>
                  <a:schemeClr val="folHlink"/>
                </a:solidFill>
                <a:latin typeface="Comic Sans MS" panose="030F0702030302020204" pitchFamily="66" charset="0"/>
              </a:rPr>
              <a:t>A: 62 minutes</a:t>
            </a:r>
          </a:p>
        </p:txBody>
      </p:sp>
      <p:grpSp>
        <p:nvGrpSpPr>
          <p:cNvPr id="38" name="Group 42"/>
          <p:cNvGrpSpPr>
            <a:grpSpLocks/>
          </p:cNvGrpSpPr>
          <p:nvPr/>
        </p:nvGrpSpPr>
        <p:grpSpPr bwMode="auto">
          <a:xfrm>
            <a:off x="636645" y="1347788"/>
            <a:ext cx="8043863" cy="1481137"/>
            <a:chOff x="165" y="725"/>
            <a:chExt cx="5067" cy="933"/>
          </a:xfrm>
        </p:grpSpPr>
        <p:grpSp>
          <p:nvGrpSpPr>
            <p:cNvPr id="39" name="Group 43"/>
            <p:cNvGrpSpPr>
              <a:grpSpLocks/>
            </p:cNvGrpSpPr>
            <p:nvPr/>
          </p:nvGrpSpPr>
          <p:grpSpPr bwMode="auto">
            <a:xfrm>
              <a:off x="3535" y="781"/>
              <a:ext cx="516" cy="877"/>
              <a:chOff x="1357" y="938"/>
              <a:chExt cx="516" cy="877"/>
            </a:xfrm>
          </p:grpSpPr>
          <p:sp>
            <p:nvSpPr>
              <p:cNvPr id="63"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4" name="Text Box 45"/>
              <p:cNvSpPr txBox="1">
                <a:spLocks noChangeArrowheads="1"/>
              </p:cNvSpPr>
              <p:nvPr/>
            </p:nvSpPr>
            <p:spPr bwMode="auto">
              <a:xfrm>
                <a:off x="1357" y="1373"/>
                <a:ext cx="5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toll </a:t>
                </a:r>
              </a:p>
              <a:p>
                <a:pPr algn="ctr"/>
                <a:r>
                  <a:rPr lang="en-US" altLang="zh-CN" sz="2000"/>
                  <a:t>booth</a:t>
                </a:r>
              </a:p>
            </p:txBody>
          </p:sp>
        </p:grpSp>
        <p:grpSp>
          <p:nvGrpSpPr>
            <p:cNvPr id="40" name="Group 46"/>
            <p:cNvGrpSpPr>
              <a:grpSpLocks/>
            </p:cNvGrpSpPr>
            <p:nvPr/>
          </p:nvGrpSpPr>
          <p:grpSpPr bwMode="auto">
            <a:xfrm>
              <a:off x="1738" y="781"/>
              <a:ext cx="516" cy="877"/>
              <a:chOff x="1357" y="938"/>
              <a:chExt cx="516" cy="877"/>
            </a:xfrm>
          </p:grpSpPr>
          <p:sp>
            <p:nvSpPr>
              <p:cNvPr id="61"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2" name="Text Box 48"/>
              <p:cNvSpPr txBox="1">
                <a:spLocks noChangeArrowheads="1"/>
              </p:cNvSpPr>
              <p:nvPr/>
            </p:nvSpPr>
            <p:spPr bwMode="auto">
              <a:xfrm>
                <a:off x="1357" y="1373"/>
                <a:ext cx="5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toll </a:t>
                </a:r>
              </a:p>
              <a:p>
                <a:pPr algn="ctr"/>
                <a:r>
                  <a:rPr lang="en-US" altLang="zh-CN" sz="2000"/>
                  <a:t>booth</a:t>
                </a:r>
              </a:p>
            </p:txBody>
          </p:sp>
        </p:grpSp>
        <p:sp>
          <p:nvSpPr>
            <p:cNvPr id="41"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 name="Text Box 50"/>
            <p:cNvSpPr txBox="1">
              <a:spLocks noChangeArrowheads="1"/>
            </p:cNvSpPr>
            <p:nvPr/>
          </p:nvSpPr>
          <p:spPr bwMode="auto">
            <a:xfrm>
              <a:off x="726" y="1139"/>
              <a:ext cx="68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t>ten-car </a:t>
              </a:r>
            </a:p>
            <a:p>
              <a:r>
                <a:rPr lang="en-US" altLang="zh-CN" sz="2000"/>
                <a:t>caravan</a:t>
              </a:r>
            </a:p>
          </p:txBody>
        </p:sp>
        <p:sp>
          <p:nvSpPr>
            <p:cNvPr id="43"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t>100 km</a:t>
              </a:r>
            </a:p>
          </p:txBody>
        </p:sp>
        <p:sp>
          <p:nvSpPr>
            <p:cNvPr id="45"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t>100 km</a:t>
              </a:r>
            </a:p>
          </p:txBody>
        </p:sp>
        <p:sp>
          <p:nvSpPr>
            <p:cNvPr id="47"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pic>
          <p:nvPicPr>
            <p:cNvPr id="51" name="Picture 59" descr="MCj039851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60" descr="MCj039851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61"/>
            <p:cNvGrpSpPr>
              <a:grpSpLocks/>
            </p:cNvGrpSpPr>
            <p:nvPr/>
          </p:nvGrpSpPr>
          <p:grpSpPr bwMode="auto">
            <a:xfrm>
              <a:off x="1815" y="725"/>
              <a:ext cx="289" cy="490"/>
              <a:chOff x="2365" y="1352"/>
              <a:chExt cx="1022" cy="1616"/>
            </a:xfrm>
          </p:grpSpPr>
          <p:pic>
            <p:nvPicPr>
              <p:cNvPr id="59"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54" name="Picture 64" descr="MCj039851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65"/>
            <p:cNvGrpSpPr>
              <a:grpSpLocks/>
            </p:cNvGrpSpPr>
            <p:nvPr/>
          </p:nvGrpSpPr>
          <p:grpSpPr bwMode="auto">
            <a:xfrm>
              <a:off x="3656" y="743"/>
              <a:ext cx="289" cy="490"/>
              <a:chOff x="2365" y="1352"/>
              <a:chExt cx="1022" cy="1616"/>
            </a:xfrm>
          </p:grpSpPr>
          <p:pic>
            <p:nvPicPr>
              <p:cNvPr id="57"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6"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8AEE78-A2C2-4DB7-8CE2-2ECA73FA2C9D}" type="slidenum">
              <a:rPr lang="zh-CN" altLang="en-US" sz="1400">
                <a:latin typeface="Tahoma" panose="020B0604030504040204" pitchFamily="34" charset="0"/>
              </a:rPr>
              <a:pPr/>
              <a:t>112</a:t>
            </a:fld>
            <a:endParaRPr lang="en-US" altLang="zh-CN" sz="1400">
              <a:latin typeface="Tahoma" panose="020B0604030504040204" pitchFamily="34" charset="0"/>
            </a:endParaRPr>
          </a:p>
        </p:txBody>
      </p:sp>
      <p:sp>
        <p:nvSpPr>
          <p:cNvPr id="126979" name="Rectangle 2"/>
          <p:cNvSpPr>
            <a:spLocks noGrp="1" noChangeArrowheads="1"/>
          </p:cNvSpPr>
          <p:nvPr>
            <p:ph type="title"/>
          </p:nvPr>
        </p:nvSpPr>
        <p:spPr>
          <a:xfrm>
            <a:off x="596900" y="0"/>
            <a:ext cx="7793038" cy="1462088"/>
          </a:xfrm>
        </p:spPr>
        <p:txBody>
          <a:bodyPr/>
          <a:lstStyle/>
          <a:p>
            <a:pPr eaLnBrk="1" hangingPunct="1"/>
            <a:r>
              <a:rPr lang="en-US" altLang="zh-CN" smtClean="0">
                <a:solidFill>
                  <a:srgbClr val="0000FF"/>
                </a:solidFill>
                <a:latin typeface="Comic Sans MS" panose="030F0702030302020204" pitchFamily="66" charset="0"/>
              </a:rPr>
              <a:t>Caravan analogy (more)</a:t>
            </a:r>
          </a:p>
        </p:txBody>
      </p:sp>
      <p:sp>
        <p:nvSpPr>
          <p:cNvPr id="126980" name="Rectangle 3"/>
          <p:cNvSpPr>
            <a:spLocks noGrp="1" noChangeArrowheads="1"/>
          </p:cNvSpPr>
          <p:nvPr>
            <p:ph type="body" sz="half" idx="1"/>
          </p:nvPr>
        </p:nvSpPr>
        <p:spPr>
          <a:xfrm>
            <a:off x="401638" y="2930525"/>
            <a:ext cx="4130675" cy="3317875"/>
          </a:xfrm>
        </p:spPr>
        <p:txBody>
          <a:bodyPr/>
          <a:lstStyle/>
          <a:p>
            <a:pPr eaLnBrk="1" hangingPunct="1">
              <a:lnSpc>
                <a:spcPct val="90000"/>
              </a:lnSpc>
              <a:spcBef>
                <a:spcPct val="0"/>
              </a:spcBef>
            </a:pPr>
            <a:r>
              <a:rPr lang="en-US" altLang="zh-CN" sz="2400" dirty="0" smtClean="0">
                <a:solidFill>
                  <a:srgbClr val="0000FF"/>
                </a:solidFill>
                <a:latin typeface="Comic Sans MS" panose="030F0702030302020204" pitchFamily="66" charset="0"/>
              </a:rPr>
              <a:t>Cars now “propagate” at 1000 km/</a:t>
            </a:r>
            <a:r>
              <a:rPr lang="en-US" altLang="zh-CN" sz="2400" dirty="0" err="1" smtClean="0">
                <a:solidFill>
                  <a:srgbClr val="0000FF"/>
                </a:solidFill>
                <a:latin typeface="Comic Sans MS" panose="030F0702030302020204" pitchFamily="66" charset="0"/>
              </a:rPr>
              <a:t>hr</a:t>
            </a:r>
            <a:endParaRPr lang="en-US" altLang="zh-CN" sz="2400" dirty="0" smtClean="0">
              <a:solidFill>
                <a:srgbClr val="0000FF"/>
              </a:solidFill>
              <a:latin typeface="Comic Sans MS" panose="030F0702030302020204" pitchFamily="66" charset="0"/>
            </a:endParaRPr>
          </a:p>
          <a:p>
            <a:pPr eaLnBrk="1" hangingPunct="1">
              <a:lnSpc>
                <a:spcPct val="90000"/>
              </a:lnSpc>
              <a:spcBef>
                <a:spcPct val="0"/>
              </a:spcBef>
            </a:pPr>
            <a:r>
              <a:rPr lang="en-US" altLang="zh-CN" sz="2400" dirty="0" smtClean="0">
                <a:solidFill>
                  <a:srgbClr val="0000FF"/>
                </a:solidFill>
                <a:latin typeface="Comic Sans MS" panose="030F0702030302020204" pitchFamily="66" charset="0"/>
              </a:rPr>
              <a:t>Toll booth now takes 1 min to service a car</a:t>
            </a:r>
          </a:p>
          <a:p>
            <a:pPr eaLnBrk="1" hangingPunct="1">
              <a:lnSpc>
                <a:spcPct val="90000"/>
              </a:lnSpc>
              <a:spcBef>
                <a:spcPct val="0"/>
              </a:spcBef>
            </a:pPr>
            <a:r>
              <a:rPr lang="en-US" altLang="zh-CN" sz="2400" dirty="0" smtClean="0">
                <a:solidFill>
                  <a:srgbClr val="FF0000"/>
                </a:solidFill>
                <a:latin typeface="Comic Sans MS" panose="030F0702030302020204" pitchFamily="66" charset="0"/>
              </a:rPr>
              <a:t>Q:</a:t>
            </a:r>
            <a:r>
              <a:rPr lang="en-US" altLang="zh-CN" sz="2400" dirty="0" smtClean="0">
                <a:solidFill>
                  <a:schemeClr val="accent2"/>
                </a:solidFill>
                <a:latin typeface="Comic Sans MS" panose="030F0702030302020204" pitchFamily="66" charset="0"/>
              </a:rPr>
              <a:t> </a:t>
            </a:r>
            <a:r>
              <a:rPr lang="en-US" altLang="zh-CN" sz="2400" dirty="0" smtClean="0">
                <a:solidFill>
                  <a:srgbClr val="FF0000"/>
                </a:solidFill>
                <a:latin typeface="Comic Sans MS" panose="030F0702030302020204" pitchFamily="66" charset="0"/>
              </a:rPr>
              <a:t>Will cars arrive to 2nd booth before all cars serviced at 1st booth?</a:t>
            </a:r>
            <a:endParaRPr lang="en-US" altLang="zh-CN" sz="2400" dirty="0" smtClean="0">
              <a:solidFill>
                <a:schemeClr val="accent2"/>
              </a:solidFill>
              <a:latin typeface="Comic Sans MS" panose="030F0702030302020204" pitchFamily="66" charset="0"/>
            </a:endParaRPr>
          </a:p>
          <a:p>
            <a:pPr eaLnBrk="1" hangingPunct="1">
              <a:lnSpc>
                <a:spcPct val="90000"/>
              </a:lnSpc>
              <a:spcBef>
                <a:spcPct val="0"/>
              </a:spcBef>
              <a:buFont typeface="Wingdings" panose="05000000000000000000" pitchFamily="2" charset="2"/>
              <a:buNone/>
            </a:pPr>
            <a:endParaRPr lang="zh-CN" altLang="en-US" dirty="0" smtClean="0">
              <a:solidFill>
                <a:schemeClr val="accent2"/>
              </a:solidFill>
              <a:latin typeface="Comic Sans MS" panose="030F0702030302020204" pitchFamily="66" charset="0"/>
            </a:endParaRPr>
          </a:p>
        </p:txBody>
      </p:sp>
      <p:sp>
        <p:nvSpPr>
          <p:cNvPr id="126981" name="Rectangle 4"/>
          <p:cNvSpPr>
            <a:spLocks noGrp="1" noChangeArrowheads="1"/>
          </p:cNvSpPr>
          <p:nvPr>
            <p:ph type="body" sz="half" idx="2"/>
          </p:nvPr>
        </p:nvSpPr>
        <p:spPr>
          <a:xfrm>
            <a:off x="4510088" y="2963863"/>
            <a:ext cx="4368800" cy="3365500"/>
          </a:xfrm>
        </p:spPr>
        <p:txBody>
          <a:bodyPr/>
          <a:lstStyle/>
          <a:p>
            <a:pPr eaLnBrk="1" hangingPunct="1">
              <a:lnSpc>
                <a:spcPct val="90000"/>
              </a:lnSpc>
              <a:spcBef>
                <a:spcPct val="0"/>
              </a:spcBef>
            </a:pPr>
            <a:r>
              <a:rPr lang="en-US" altLang="zh-CN" sz="2400" dirty="0" smtClean="0">
                <a:solidFill>
                  <a:srgbClr val="FF0000"/>
                </a:solidFill>
                <a:latin typeface="Comic Sans MS" panose="030F0702030302020204" pitchFamily="66" charset="0"/>
              </a:rPr>
              <a:t>Yes!</a:t>
            </a:r>
            <a:r>
              <a:rPr lang="en-US" altLang="zh-CN" sz="2400" dirty="0" smtClean="0">
                <a:latin typeface="Comic Sans MS" panose="030F0702030302020204" pitchFamily="66" charset="0"/>
              </a:rPr>
              <a:t> </a:t>
            </a:r>
            <a:r>
              <a:rPr lang="en-US" altLang="zh-CN" sz="2400" dirty="0" smtClean="0">
                <a:solidFill>
                  <a:srgbClr val="0000FF"/>
                </a:solidFill>
                <a:latin typeface="Comic Sans MS" panose="030F0702030302020204" pitchFamily="66" charset="0"/>
              </a:rPr>
              <a:t>After 7 min, 1st car at 2nd booth and 3 cars still at 1st booth</a:t>
            </a:r>
            <a:r>
              <a:rPr lang="en-US" altLang="zh-CN" sz="2400" dirty="0" smtClean="0">
                <a:latin typeface="Comic Sans MS" panose="030F0702030302020204" pitchFamily="66" charset="0"/>
              </a:rPr>
              <a:t>.</a:t>
            </a:r>
          </a:p>
          <a:p>
            <a:pPr eaLnBrk="1" hangingPunct="1">
              <a:lnSpc>
                <a:spcPct val="90000"/>
              </a:lnSpc>
              <a:spcBef>
                <a:spcPct val="0"/>
              </a:spcBef>
            </a:pPr>
            <a:r>
              <a:rPr lang="en-US" altLang="zh-CN" sz="2400" dirty="0" smtClean="0">
                <a:solidFill>
                  <a:srgbClr val="FF0000"/>
                </a:solidFill>
                <a:latin typeface="Comic Sans MS" panose="030F0702030302020204" pitchFamily="66" charset="0"/>
              </a:rPr>
              <a:t>1st bit of packet can arrive at 2nd router before packet is fully transmitted at 1st router!</a:t>
            </a:r>
          </a:p>
        </p:txBody>
      </p:sp>
      <p:grpSp>
        <p:nvGrpSpPr>
          <p:cNvPr id="38" name="Group 42"/>
          <p:cNvGrpSpPr>
            <a:grpSpLocks/>
          </p:cNvGrpSpPr>
          <p:nvPr/>
        </p:nvGrpSpPr>
        <p:grpSpPr bwMode="auto">
          <a:xfrm>
            <a:off x="510381" y="1368425"/>
            <a:ext cx="8043863" cy="1481137"/>
            <a:chOff x="165" y="725"/>
            <a:chExt cx="5067" cy="933"/>
          </a:xfrm>
        </p:grpSpPr>
        <p:grpSp>
          <p:nvGrpSpPr>
            <p:cNvPr id="39" name="Group 43"/>
            <p:cNvGrpSpPr>
              <a:grpSpLocks/>
            </p:cNvGrpSpPr>
            <p:nvPr/>
          </p:nvGrpSpPr>
          <p:grpSpPr bwMode="auto">
            <a:xfrm>
              <a:off x="3535" y="781"/>
              <a:ext cx="516" cy="877"/>
              <a:chOff x="1357" y="938"/>
              <a:chExt cx="516" cy="877"/>
            </a:xfrm>
          </p:grpSpPr>
          <p:sp>
            <p:nvSpPr>
              <p:cNvPr id="63"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4" name="Text Box 45"/>
              <p:cNvSpPr txBox="1">
                <a:spLocks noChangeArrowheads="1"/>
              </p:cNvSpPr>
              <p:nvPr/>
            </p:nvSpPr>
            <p:spPr bwMode="auto">
              <a:xfrm>
                <a:off x="1357" y="1373"/>
                <a:ext cx="5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toll </a:t>
                </a:r>
              </a:p>
              <a:p>
                <a:pPr algn="ctr"/>
                <a:r>
                  <a:rPr lang="en-US" altLang="zh-CN" sz="2000"/>
                  <a:t>booth</a:t>
                </a:r>
              </a:p>
            </p:txBody>
          </p:sp>
        </p:grpSp>
        <p:grpSp>
          <p:nvGrpSpPr>
            <p:cNvPr id="40" name="Group 46"/>
            <p:cNvGrpSpPr>
              <a:grpSpLocks/>
            </p:cNvGrpSpPr>
            <p:nvPr/>
          </p:nvGrpSpPr>
          <p:grpSpPr bwMode="auto">
            <a:xfrm>
              <a:off x="1738" y="781"/>
              <a:ext cx="516" cy="877"/>
              <a:chOff x="1357" y="938"/>
              <a:chExt cx="516" cy="877"/>
            </a:xfrm>
          </p:grpSpPr>
          <p:sp>
            <p:nvSpPr>
              <p:cNvPr id="61"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2" name="Text Box 48"/>
              <p:cNvSpPr txBox="1">
                <a:spLocks noChangeArrowheads="1"/>
              </p:cNvSpPr>
              <p:nvPr/>
            </p:nvSpPr>
            <p:spPr bwMode="auto">
              <a:xfrm>
                <a:off x="1357" y="1373"/>
                <a:ext cx="5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toll </a:t>
                </a:r>
              </a:p>
              <a:p>
                <a:pPr algn="ctr"/>
                <a:r>
                  <a:rPr lang="en-US" altLang="zh-CN" sz="2000"/>
                  <a:t>booth</a:t>
                </a:r>
              </a:p>
            </p:txBody>
          </p:sp>
        </p:grpSp>
        <p:sp>
          <p:nvSpPr>
            <p:cNvPr id="41"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 name="Text Box 50"/>
            <p:cNvSpPr txBox="1">
              <a:spLocks noChangeArrowheads="1"/>
            </p:cNvSpPr>
            <p:nvPr/>
          </p:nvSpPr>
          <p:spPr bwMode="auto">
            <a:xfrm>
              <a:off x="726" y="1139"/>
              <a:ext cx="68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t>ten-car </a:t>
              </a:r>
            </a:p>
            <a:p>
              <a:r>
                <a:rPr lang="en-US" altLang="zh-CN" sz="2000"/>
                <a:t>caravan</a:t>
              </a:r>
            </a:p>
          </p:txBody>
        </p:sp>
        <p:sp>
          <p:nvSpPr>
            <p:cNvPr id="43"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t>100 km</a:t>
              </a:r>
            </a:p>
          </p:txBody>
        </p:sp>
        <p:sp>
          <p:nvSpPr>
            <p:cNvPr id="45"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t>100 km</a:t>
              </a:r>
            </a:p>
          </p:txBody>
        </p:sp>
        <p:sp>
          <p:nvSpPr>
            <p:cNvPr id="47"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pic>
          <p:nvPicPr>
            <p:cNvPr id="51" name="Picture 59" descr="MCj039851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60" descr="MCj039851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61"/>
            <p:cNvGrpSpPr>
              <a:grpSpLocks/>
            </p:cNvGrpSpPr>
            <p:nvPr/>
          </p:nvGrpSpPr>
          <p:grpSpPr bwMode="auto">
            <a:xfrm>
              <a:off x="1815" y="725"/>
              <a:ext cx="289" cy="490"/>
              <a:chOff x="2365" y="1352"/>
              <a:chExt cx="1022" cy="1616"/>
            </a:xfrm>
          </p:grpSpPr>
          <p:pic>
            <p:nvPicPr>
              <p:cNvPr id="59"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54" name="Picture 64" descr="MCj039851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65"/>
            <p:cNvGrpSpPr>
              <a:grpSpLocks/>
            </p:cNvGrpSpPr>
            <p:nvPr/>
          </p:nvGrpSpPr>
          <p:grpSpPr bwMode="auto">
            <a:xfrm>
              <a:off x="3656" y="743"/>
              <a:ext cx="289" cy="490"/>
              <a:chOff x="2365" y="1352"/>
              <a:chExt cx="1022" cy="1616"/>
            </a:xfrm>
          </p:grpSpPr>
          <p:pic>
            <p:nvPicPr>
              <p:cNvPr id="57"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6"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DF2A504-F398-4CE5-8305-DFF534834DC3}" type="slidenum">
              <a:rPr lang="zh-CN" altLang="en-US" sz="1400">
                <a:latin typeface="Tahoma" panose="020B0604030504040204" pitchFamily="34" charset="0"/>
              </a:rPr>
              <a:pPr/>
              <a:t>113</a:t>
            </a:fld>
            <a:endParaRPr lang="en-US" altLang="zh-CN" sz="1400">
              <a:latin typeface="Tahoma" panose="020B0604030504040204" pitchFamily="34" charset="0"/>
            </a:endParaRPr>
          </a:p>
        </p:txBody>
      </p:sp>
      <p:sp>
        <p:nvSpPr>
          <p:cNvPr id="30724" name="Rectangle 2"/>
          <p:cNvSpPr>
            <a:spLocks noGrp="1" noChangeArrowheads="1"/>
          </p:cNvSpPr>
          <p:nvPr>
            <p:ph type="title"/>
          </p:nvPr>
        </p:nvSpPr>
        <p:spPr/>
        <p:txBody>
          <a:bodyPr/>
          <a:lstStyle/>
          <a:p>
            <a:pPr eaLnBrk="1" hangingPunct="1"/>
            <a:r>
              <a:rPr lang="en-US" altLang="zh-CN" smtClean="0">
                <a:solidFill>
                  <a:srgbClr val="0000FF"/>
                </a:solidFill>
                <a:latin typeface="Comic Sans MS" panose="030F0702030302020204" pitchFamily="66" charset="0"/>
              </a:rPr>
              <a:t>Nodal delay</a:t>
            </a:r>
          </a:p>
        </p:txBody>
      </p:sp>
      <p:sp>
        <p:nvSpPr>
          <p:cNvPr id="30725" name="Rectangle 3"/>
          <p:cNvSpPr>
            <a:spLocks noGrp="1" noChangeArrowheads="1"/>
          </p:cNvSpPr>
          <p:nvPr>
            <p:ph type="body" idx="1"/>
          </p:nvPr>
        </p:nvSpPr>
        <p:spPr>
          <a:xfrm>
            <a:off x="1182688" y="2855913"/>
            <a:ext cx="7772400" cy="3276600"/>
          </a:xfrm>
        </p:spPr>
        <p:txBody>
          <a:bodyPr/>
          <a:lstStyle/>
          <a:p>
            <a:pPr eaLnBrk="1" hangingPunct="1"/>
            <a:r>
              <a:rPr lang="en-US" altLang="zh-CN" sz="2800" b="1" smtClean="0">
                <a:solidFill>
                  <a:srgbClr val="0000FF"/>
                </a:solidFill>
                <a:latin typeface="Comic Sans MS" panose="030F0702030302020204" pitchFamily="66" charset="0"/>
              </a:rPr>
              <a:t>d</a:t>
            </a:r>
            <a:r>
              <a:rPr lang="en-US" altLang="zh-CN" sz="2800" b="1" baseline="-25000" smtClean="0">
                <a:solidFill>
                  <a:srgbClr val="0000FF"/>
                </a:solidFill>
                <a:latin typeface="Comic Sans MS" panose="030F0702030302020204" pitchFamily="66" charset="0"/>
              </a:rPr>
              <a:t>proc</a:t>
            </a:r>
            <a:r>
              <a:rPr lang="en-US" altLang="zh-CN" sz="2800" b="1" smtClean="0">
                <a:solidFill>
                  <a:srgbClr val="0000FF"/>
                </a:solidFill>
                <a:latin typeface="Comic Sans MS" panose="030F0702030302020204" pitchFamily="66" charset="0"/>
              </a:rPr>
              <a:t> = processing delay</a:t>
            </a:r>
          </a:p>
          <a:p>
            <a:pPr lvl="1" eaLnBrk="1" hangingPunct="1"/>
            <a:r>
              <a:rPr lang="en-US" altLang="zh-CN" sz="2400" b="1" smtClean="0">
                <a:solidFill>
                  <a:srgbClr val="0000FF"/>
                </a:solidFill>
                <a:latin typeface="Comic Sans MS" panose="030F0702030302020204" pitchFamily="66" charset="0"/>
              </a:rPr>
              <a:t>typically a few microsecs or less</a:t>
            </a:r>
          </a:p>
          <a:p>
            <a:pPr eaLnBrk="1" hangingPunct="1"/>
            <a:r>
              <a:rPr lang="en-US" altLang="zh-CN" sz="2800" b="1" smtClean="0">
                <a:solidFill>
                  <a:srgbClr val="0000FF"/>
                </a:solidFill>
                <a:latin typeface="Comic Sans MS" panose="030F0702030302020204" pitchFamily="66" charset="0"/>
              </a:rPr>
              <a:t>d</a:t>
            </a:r>
            <a:r>
              <a:rPr lang="en-US" altLang="zh-CN" sz="2800" b="1" baseline="-25000" smtClean="0">
                <a:solidFill>
                  <a:srgbClr val="0000FF"/>
                </a:solidFill>
                <a:latin typeface="Comic Sans MS" panose="030F0702030302020204" pitchFamily="66" charset="0"/>
              </a:rPr>
              <a:t>queue</a:t>
            </a:r>
            <a:r>
              <a:rPr lang="en-US" altLang="zh-CN" sz="2800" b="1" smtClean="0">
                <a:solidFill>
                  <a:srgbClr val="0000FF"/>
                </a:solidFill>
                <a:latin typeface="Comic Sans MS" panose="030F0702030302020204" pitchFamily="66" charset="0"/>
              </a:rPr>
              <a:t> = queuing delay</a:t>
            </a:r>
          </a:p>
          <a:p>
            <a:pPr lvl="1" eaLnBrk="1" hangingPunct="1"/>
            <a:r>
              <a:rPr lang="en-US" altLang="zh-CN" sz="2400" b="1" smtClean="0">
                <a:solidFill>
                  <a:srgbClr val="0000FF"/>
                </a:solidFill>
                <a:latin typeface="Comic Sans MS" panose="030F0702030302020204" pitchFamily="66" charset="0"/>
              </a:rPr>
              <a:t>depends on congestion</a:t>
            </a:r>
          </a:p>
          <a:p>
            <a:pPr eaLnBrk="1" hangingPunct="1"/>
            <a:r>
              <a:rPr lang="en-US" altLang="zh-CN" sz="2800" b="1" smtClean="0">
                <a:solidFill>
                  <a:srgbClr val="0000FF"/>
                </a:solidFill>
                <a:latin typeface="Comic Sans MS" panose="030F0702030302020204" pitchFamily="66" charset="0"/>
              </a:rPr>
              <a:t>d</a:t>
            </a:r>
            <a:r>
              <a:rPr lang="en-US" altLang="zh-CN" sz="2800" b="1" baseline="-25000" smtClean="0">
                <a:solidFill>
                  <a:srgbClr val="0000FF"/>
                </a:solidFill>
                <a:latin typeface="Comic Sans MS" panose="030F0702030302020204" pitchFamily="66" charset="0"/>
              </a:rPr>
              <a:t>trans</a:t>
            </a:r>
            <a:r>
              <a:rPr lang="en-US" altLang="zh-CN" sz="2800" b="1" smtClean="0">
                <a:solidFill>
                  <a:srgbClr val="0000FF"/>
                </a:solidFill>
                <a:latin typeface="Comic Sans MS" panose="030F0702030302020204" pitchFamily="66" charset="0"/>
              </a:rPr>
              <a:t> = transmission delay</a:t>
            </a:r>
          </a:p>
          <a:p>
            <a:pPr lvl="1" eaLnBrk="1" hangingPunct="1"/>
            <a:r>
              <a:rPr lang="en-US" altLang="zh-CN" sz="2400" b="1" smtClean="0">
                <a:solidFill>
                  <a:srgbClr val="0000FF"/>
                </a:solidFill>
                <a:latin typeface="Comic Sans MS" panose="030F0702030302020204" pitchFamily="66" charset="0"/>
              </a:rPr>
              <a:t>= L/R, significant for low-speed links</a:t>
            </a:r>
          </a:p>
          <a:p>
            <a:pPr eaLnBrk="1" hangingPunct="1"/>
            <a:r>
              <a:rPr lang="en-US" altLang="zh-CN" sz="2800" b="1" smtClean="0">
                <a:solidFill>
                  <a:srgbClr val="0000FF"/>
                </a:solidFill>
                <a:latin typeface="Comic Sans MS" panose="030F0702030302020204" pitchFamily="66" charset="0"/>
              </a:rPr>
              <a:t>d</a:t>
            </a:r>
            <a:r>
              <a:rPr lang="en-US" altLang="zh-CN" sz="2800" b="1" baseline="-25000" smtClean="0">
                <a:solidFill>
                  <a:srgbClr val="0000FF"/>
                </a:solidFill>
                <a:latin typeface="Comic Sans MS" panose="030F0702030302020204" pitchFamily="66" charset="0"/>
              </a:rPr>
              <a:t>prop</a:t>
            </a:r>
            <a:r>
              <a:rPr lang="en-US" altLang="zh-CN" sz="2800" b="1" smtClean="0">
                <a:solidFill>
                  <a:srgbClr val="0000FF"/>
                </a:solidFill>
                <a:latin typeface="Comic Sans MS" panose="030F0702030302020204" pitchFamily="66" charset="0"/>
              </a:rPr>
              <a:t> = propagation delay</a:t>
            </a:r>
          </a:p>
          <a:p>
            <a:pPr lvl="1" eaLnBrk="1" hangingPunct="1"/>
            <a:r>
              <a:rPr lang="en-US" altLang="zh-CN" sz="2400" b="1" smtClean="0">
                <a:solidFill>
                  <a:srgbClr val="0000FF"/>
                </a:solidFill>
                <a:latin typeface="Comic Sans MS" panose="030F0702030302020204" pitchFamily="66" charset="0"/>
              </a:rPr>
              <a:t>a few microsecs to hundreds of msecs</a:t>
            </a:r>
          </a:p>
        </p:txBody>
      </p:sp>
      <p:graphicFrame>
        <p:nvGraphicFramePr>
          <p:cNvPr id="30722" name="Object 4"/>
          <p:cNvGraphicFramePr>
            <a:graphicFrameLocks noChangeAspect="1"/>
          </p:cNvGraphicFramePr>
          <p:nvPr/>
        </p:nvGraphicFramePr>
        <p:xfrm>
          <a:off x="1708150" y="1884363"/>
          <a:ext cx="5314950" cy="635000"/>
        </p:xfrm>
        <a:graphic>
          <a:graphicData uri="http://schemas.openxmlformats.org/presentationml/2006/ole">
            <mc:AlternateContent xmlns:mc="http://schemas.openxmlformats.org/markup-compatibility/2006">
              <mc:Choice xmlns:v="urn:schemas-microsoft-com:vml" Requires="v">
                <p:oleObj spid="_x0000_s30871" name="Equation" r:id="rId4" imgW="2006600" imgH="241300" progId="Equation.3">
                  <p:embed/>
                </p:oleObj>
              </mc:Choice>
              <mc:Fallback>
                <p:oleObj name="Equation" r:id="rId4" imgW="2006600" imgH="2413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150" y="1884363"/>
                        <a:ext cx="5314950" cy="6350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540A99F-7B07-43D4-B9A4-472FC0983B42}" type="slidenum">
              <a:rPr lang="zh-CN" altLang="en-US" sz="1400">
                <a:latin typeface="Tahoma" panose="020B0604030504040204" pitchFamily="34" charset="0"/>
              </a:rPr>
              <a:pPr/>
              <a:t>114</a:t>
            </a:fld>
            <a:endParaRPr lang="en-US" altLang="zh-CN" sz="1400">
              <a:latin typeface="Tahoma" panose="020B0604030504040204" pitchFamily="34" charset="0"/>
            </a:endParaRPr>
          </a:p>
        </p:txBody>
      </p:sp>
      <p:pic>
        <p:nvPicPr>
          <p:cNvPr id="128003" name="Picture 60" descr="queueDelay"/>
          <p:cNvPicPr>
            <a:picLocks noChangeAspect="1" noChangeArrowheads="1"/>
          </p:cNvPicPr>
          <p:nvPr/>
        </p:nvPicPr>
        <p:blipFill rotWithShape="1">
          <a:blip r:embed="rId3">
            <a:extLst>
              <a:ext uri="{28A0092B-C50C-407E-A947-70E740481C1C}">
                <a14:useLocalDpi xmlns:a14="http://schemas.microsoft.com/office/drawing/2010/main" val="0"/>
              </a:ext>
            </a:extLst>
          </a:blip>
          <a:srcRect l="9788" r="17987"/>
          <a:stretch/>
        </p:blipFill>
        <p:spPr bwMode="auto">
          <a:xfrm>
            <a:off x="5289550" y="1372770"/>
            <a:ext cx="36576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Rectangle 2"/>
          <p:cNvSpPr>
            <a:spLocks noGrp="1" noChangeArrowheads="1"/>
          </p:cNvSpPr>
          <p:nvPr>
            <p:ph type="title"/>
          </p:nvPr>
        </p:nvSpPr>
        <p:spPr>
          <a:xfrm>
            <a:off x="476250" y="266700"/>
            <a:ext cx="7772400" cy="1143000"/>
          </a:xfrm>
        </p:spPr>
        <p:txBody>
          <a:bodyPr/>
          <a:lstStyle/>
          <a:p>
            <a:pPr eaLnBrk="1" hangingPunct="1"/>
            <a:r>
              <a:rPr lang="en-US" altLang="zh-CN" sz="4000" b="1" smtClean="0">
                <a:solidFill>
                  <a:srgbClr val="0000FF"/>
                </a:solidFill>
                <a:latin typeface="Comic Sans MS" panose="030F0702030302020204" pitchFamily="66" charset="0"/>
              </a:rPr>
              <a:t>Queueing delay (revisited)</a:t>
            </a:r>
            <a:endParaRPr lang="en-US" altLang="zh-CN" b="1" smtClean="0">
              <a:solidFill>
                <a:srgbClr val="0000FF"/>
              </a:solidFill>
              <a:latin typeface="Comic Sans MS" panose="030F0702030302020204" pitchFamily="66" charset="0"/>
            </a:endParaRPr>
          </a:p>
        </p:txBody>
      </p:sp>
      <p:sp>
        <p:nvSpPr>
          <p:cNvPr id="128005" name="Rectangle 3"/>
          <p:cNvSpPr>
            <a:spLocks noGrp="1" noChangeArrowheads="1"/>
          </p:cNvSpPr>
          <p:nvPr>
            <p:ph type="body" sz="half" idx="1"/>
          </p:nvPr>
        </p:nvSpPr>
        <p:spPr>
          <a:xfrm>
            <a:off x="285750" y="1495425"/>
            <a:ext cx="4654550" cy="1462464"/>
          </a:xfrm>
        </p:spPr>
        <p:txBody>
          <a:bodyPr/>
          <a:lstStyle/>
          <a:p>
            <a:pPr eaLnBrk="1" hangingPunct="1">
              <a:spcBef>
                <a:spcPct val="0"/>
              </a:spcBef>
            </a:pPr>
            <a:r>
              <a:rPr lang="en-US" altLang="zh-CN" sz="2400" dirty="0" smtClean="0">
                <a:solidFill>
                  <a:srgbClr val="0000FF"/>
                </a:solidFill>
                <a:latin typeface="Comic Sans MS" panose="030F0702030302020204" pitchFamily="66" charset="0"/>
              </a:rPr>
              <a:t>R=link bandwidth (bps)</a:t>
            </a:r>
          </a:p>
          <a:p>
            <a:pPr eaLnBrk="1" hangingPunct="1">
              <a:spcBef>
                <a:spcPct val="0"/>
              </a:spcBef>
            </a:pPr>
            <a:r>
              <a:rPr lang="en-US" altLang="zh-CN" sz="2400" dirty="0" smtClean="0">
                <a:solidFill>
                  <a:srgbClr val="0000FF"/>
                </a:solidFill>
                <a:latin typeface="Comic Sans MS" panose="030F0702030302020204" pitchFamily="66" charset="0"/>
              </a:rPr>
              <a:t>L=packet length (bits)</a:t>
            </a:r>
          </a:p>
          <a:p>
            <a:pPr eaLnBrk="1" hangingPunct="1">
              <a:spcBef>
                <a:spcPct val="0"/>
              </a:spcBef>
            </a:pPr>
            <a:r>
              <a:rPr lang="en-US" altLang="zh-CN" sz="2400" dirty="0" smtClean="0">
                <a:solidFill>
                  <a:srgbClr val="0000FF"/>
                </a:solidFill>
                <a:latin typeface="Comic Sans MS" panose="030F0702030302020204" pitchFamily="66" charset="0"/>
              </a:rPr>
              <a:t>a=average packet arrival rate</a:t>
            </a:r>
          </a:p>
        </p:txBody>
      </p:sp>
      <p:sp>
        <p:nvSpPr>
          <p:cNvPr id="128006" name="Rectangle 61"/>
          <p:cNvSpPr>
            <a:spLocks noChangeArrowheads="1"/>
          </p:cNvSpPr>
          <p:nvPr/>
        </p:nvSpPr>
        <p:spPr bwMode="auto">
          <a:xfrm>
            <a:off x="401637" y="2957889"/>
            <a:ext cx="44227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dirty="0">
                <a:solidFill>
                  <a:srgbClr val="FF0000"/>
                </a:solidFill>
                <a:latin typeface="Comic Sans MS" panose="030F0702030302020204" pitchFamily="66" charset="0"/>
              </a:rPr>
              <a:t>traffic intensity = La/R</a:t>
            </a:r>
          </a:p>
        </p:txBody>
      </p:sp>
      <p:sp>
        <p:nvSpPr>
          <p:cNvPr id="128007" name="Rectangle 62"/>
          <p:cNvSpPr>
            <a:spLocks noChangeArrowheads="1"/>
          </p:cNvSpPr>
          <p:nvPr/>
        </p:nvSpPr>
        <p:spPr bwMode="auto">
          <a:xfrm>
            <a:off x="251568" y="3544887"/>
            <a:ext cx="5278438"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Char char="n"/>
            </a:pPr>
            <a:r>
              <a:rPr lang="en-US" altLang="zh-CN" dirty="0">
                <a:solidFill>
                  <a:srgbClr val="0000FF"/>
                </a:solidFill>
                <a:latin typeface="Comic Sans MS" panose="030F0702030302020204" pitchFamily="66" charset="0"/>
              </a:rPr>
              <a:t>La/R ~ 0: average queueing delay small</a:t>
            </a:r>
          </a:p>
          <a:p>
            <a:pPr eaLnBrk="1" hangingPunct="1">
              <a:buClr>
                <a:schemeClr val="folHlink"/>
              </a:buClr>
              <a:buSzPct val="60000"/>
              <a:buFont typeface="Wingdings" panose="05000000000000000000" pitchFamily="2" charset="2"/>
              <a:buChar char="n"/>
            </a:pPr>
            <a:r>
              <a:rPr lang="en-US" altLang="zh-CN" dirty="0">
                <a:solidFill>
                  <a:srgbClr val="0000FF"/>
                </a:solidFill>
                <a:latin typeface="Comic Sans MS" panose="030F0702030302020204" pitchFamily="66" charset="0"/>
              </a:rPr>
              <a:t>La/R -&gt; 1: delays become large</a:t>
            </a:r>
          </a:p>
          <a:p>
            <a:pPr eaLnBrk="1" hangingPunct="1">
              <a:buClr>
                <a:schemeClr val="folHlink"/>
              </a:buClr>
              <a:buSzPct val="60000"/>
              <a:buFont typeface="Wingdings" panose="05000000000000000000" pitchFamily="2" charset="2"/>
              <a:buChar char="n"/>
            </a:pPr>
            <a:r>
              <a:rPr lang="en-US" altLang="zh-CN" dirty="0">
                <a:solidFill>
                  <a:srgbClr val="0000FF"/>
                </a:solidFill>
                <a:latin typeface="Comic Sans MS" panose="030F0702030302020204" pitchFamily="66" charset="0"/>
              </a:rPr>
              <a:t>La/R &gt; 1: more “work” arriving than can be serviced, average delay infinite!</a:t>
            </a:r>
          </a:p>
          <a:p>
            <a:pPr eaLnBrk="1" hangingPunct="1">
              <a:buClr>
                <a:schemeClr val="folHlink"/>
              </a:buClr>
              <a:buSzPct val="60000"/>
              <a:buFont typeface="Wingdings" panose="05000000000000000000" pitchFamily="2" charset="2"/>
              <a:buChar char="n"/>
            </a:pPr>
            <a:endParaRPr lang="zh-CN" altLang="en-US" sz="2800" dirty="0">
              <a:solidFill>
                <a:srgbClr val="0000FF"/>
              </a:solidFill>
              <a:latin typeface="Comic Sans MS" panose="030F0702030302020204" pitchFamily="66" charset="0"/>
            </a:endParaRPr>
          </a:p>
        </p:txBody>
      </p:sp>
      <p:grpSp>
        <p:nvGrpSpPr>
          <p:cNvPr id="8" name="组合 7"/>
          <p:cNvGrpSpPr/>
          <p:nvPr/>
        </p:nvGrpSpPr>
        <p:grpSpPr>
          <a:xfrm>
            <a:off x="5651500" y="4362451"/>
            <a:ext cx="2933700" cy="2338387"/>
            <a:chOff x="6146800" y="4141788"/>
            <a:chExt cx="2933700" cy="2338387"/>
          </a:xfrm>
        </p:grpSpPr>
        <p:pic>
          <p:nvPicPr>
            <p:cNvPr id="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463" y="4935538"/>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00" y="4197350"/>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5"/>
            <p:cNvSpPr txBox="1">
              <a:spLocks noChangeArrowheads="1"/>
            </p:cNvSpPr>
            <p:nvPr/>
          </p:nvSpPr>
          <p:spPr bwMode="auto">
            <a:xfrm>
              <a:off x="7554913" y="4141788"/>
              <a:ext cx="1074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La/R </a:t>
              </a:r>
              <a:r>
                <a:rPr lang="en-US" altLang="zh-CN" sz="1800"/>
                <a:t>~ 0</a:t>
              </a:r>
            </a:p>
          </p:txBody>
        </p:sp>
        <p:sp>
          <p:nvSpPr>
            <p:cNvPr id="12" name="Text Box 16"/>
            <p:cNvSpPr txBox="1">
              <a:spLocks noChangeArrowheads="1"/>
            </p:cNvSpPr>
            <p:nvPr/>
          </p:nvSpPr>
          <p:spPr bwMode="auto">
            <a:xfrm>
              <a:off x="7885113" y="6110288"/>
              <a:ext cx="1195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La/R -&gt; 1</a:t>
              </a:r>
            </a:p>
          </p:txBody>
        </p:sp>
      </p:gr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20F8945-D6B1-4401-907F-97EC428B20DF}" type="slidenum">
              <a:rPr lang="zh-CN" altLang="en-US" sz="1400">
                <a:latin typeface="Tahoma" panose="020B0604030504040204" pitchFamily="34" charset="0"/>
              </a:rPr>
              <a:pPr/>
              <a:t>115</a:t>
            </a:fld>
            <a:endParaRPr lang="en-US" altLang="zh-CN" sz="1400">
              <a:latin typeface="Tahoma" panose="020B0604030504040204" pitchFamily="34" charset="0"/>
            </a:endParaRPr>
          </a:p>
        </p:txBody>
      </p:sp>
      <p:sp>
        <p:nvSpPr>
          <p:cNvPr id="31749" name="Rectangle 2"/>
          <p:cNvSpPr>
            <a:spLocks noGrp="1" noChangeArrowheads="1"/>
          </p:cNvSpPr>
          <p:nvPr>
            <p:ph type="title"/>
          </p:nvPr>
        </p:nvSpPr>
        <p:spPr>
          <a:xfrm>
            <a:off x="0" y="0"/>
            <a:ext cx="9144000" cy="1462088"/>
          </a:xfrm>
        </p:spPr>
        <p:txBody>
          <a:bodyPr/>
          <a:lstStyle/>
          <a:p>
            <a:pPr eaLnBrk="1" hangingPunct="1"/>
            <a:r>
              <a:rPr lang="zh-CN" altLang="en-US" sz="4000" smtClean="0">
                <a:solidFill>
                  <a:srgbClr val="0000FF"/>
                </a:solidFill>
                <a:latin typeface="Comic Sans MS" panose="030F0702030302020204" pitchFamily="66" charset="0"/>
              </a:rPr>
              <a:t>“</a:t>
            </a:r>
            <a:r>
              <a:rPr lang="en-US" altLang="zh-CN" sz="4000" smtClean="0">
                <a:solidFill>
                  <a:srgbClr val="0000FF"/>
                </a:solidFill>
                <a:latin typeface="Comic Sans MS" panose="030F0702030302020204" pitchFamily="66" charset="0"/>
              </a:rPr>
              <a:t>Real” Internet delays and routes</a:t>
            </a:r>
          </a:p>
        </p:txBody>
      </p:sp>
      <p:sp>
        <p:nvSpPr>
          <p:cNvPr id="31750" name="Rectangle 5"/>
          <p:cNvSpPr>
            <a:spLocks noGrp="1" noChangeArrowheads="1"/>
          </p:cNvSpPr>
          <p:nvPr>
            <p:ph type="body" idx="1"/>
          </p:nvPr>
        </p:nvSpPr>
        <p:spPr>
          <a:xfrm>
            <a:off x="808038" y="1531938"/>
            <a:ext cx="7772400" cy="2743200"/>
          </a:xfrm>
        </p:spPr>
        <p:txBody>
          <a:bodyPr/>
          <a:lstStyle/>
          <a:p>
            <a:pPr eaLnBrk="1" hangingPunct="1">
              <a:lnSpc>
                <a:spcPct val="90000"/>
              </a:lnSpc>
              <a:spcBef>
                <a:spcPct val="0"/>
              </a:spcBef>
            </a:pPr>
            <a:r>
              <a:rPr lang="en-US" altLang="zh-CN" sz="2800" dirty="0" smtClean="0">
                <a:solidFill>
                  <a:srgbClr val="0000FF"/>
                </a:solidFill>
                <a:latin typeface="Comic Sans MS" panose="030F0702030302020204" pitchFamily="66" charset="0"/>
              </a:rPr>
              <a:t>What do “real” Internet delay &amp; loss look like?</a:t>
            </a:r>
            <a:r>
              <a:rPr lang="en-US" altLang="zh-CN" sz="2800" dirty="0" smtClean="0">
                <a:latin typeface="Comic Sans MS" panose="030F0702030302020204" pitchFamily="66" charset="0"/>
              </a:rPr>
              <a:t> </a:t>
            </a:r>
          </a:p>
          <a:p>
            <a:pPr eaLnBrk="1" hangingPunct="1">
              <a:lnSpc>
                <a:spcPct val="90000"/>
              </a:lnSpc>
              <a:spcBef>
                <a:spcPct val="0"/>
              </a:spcBef>
            </a:pPr>
            <a:r>
              <a:rPr lang="en-US" altLang="zh-CN" sz="2800" b="1" u="sng" dirty="0" smtClean="0">
                <a:solidFill>
                  <a:srgbClr val="FF0000"/>
                </a:solidFill>
                <a:latin typeface="Comic Sans MS" panose="030F0702030302020204" pitchFamily="66" charset="0"/>
              </a:rPr>
              <a:t>Traceroute</a:t>
            </a:r>
            <a:r>
              <a:rPr lang="en-US" altLang="zh-CN" sz="2800" u="sng" dirty="0" smtClean="0">
                <a:solidFill>
                  <a:srgbClr val="FF0000"/>
                </a:solidFill>
                <a:latin typeface="Comic Sans MS" panose="030F0702030302020204" pitchFamily="66" charset="0"/>
              </a:rPr>
              <a:t> program:</a:t>
            </a:r>
            <a:r>
              <a:rPr lang="en-US" altLang="zh-CN" sz="2800" dirty="0" smtClean="0">
                <a:latin typeface="Comic Sans MS" panose="030F0702030302020204" pitchFamily="66" charset="0"/>
              </a:rPr>
              <a:t> </a:t>
            </a:r>
            <a:r>
              <a:rPr lang="en-US" altLang="zh-CN" sz="2800" dirty="0" smtClean="0">
                <a:solidFill>
                  <a:srgbClr val="0000FF"/>
                </a:solidFill>
                <a:latin typeface="Comic Sans MS" panose="030F0702030302020204" pitchFamily="66" charset="0"/>
              </a:rPr>
              <a:t>provides delay measurement from source to router along end-end Internet path towards destination.  For all </a:t>
            </a:r>
            <a:r>
              <a:rPr lang="en-US" altLang="zh-CN" sz="2800" i="1" dirty="0" smtClean="0">
                <a:solidFill>
                  <a:srgbClr val="0000FF"/>
                </a:solidFill>
                <a:latin typeface="Comic Sans MS" panose="030F0702030302020204" pitchFamily="66" charset="0"/>
              </a:rPr>
              <a:t>i:</a:t>
            </a:r>
          </a:p>
          <a:p>
            <a:pPr lvl="1" eaLnBrk="1" hangingPunct="1">
              <a:lnSpc>
                <a:spcPct val="90000"/>
              </a:lnSpc>
              <a:spcBef>
                <a:spcPct val="0"/>
              </a:spcBef>
            </a:pPr>
            <a:r>
              <a:rPr lang="en-US" altLang="zh-CN" sz="2400" dirty="0" smtClean="0">
                <a:solidFill>
                  <a:srgbClr val="0000FF"/>
                </a:solidFill>
                <a:latin typeface="Comic Sans MS" panose="030F0702030302020204" pitchFamily="66" charset="0"/>
              </a:rPr>
              <a:t>sends three packets that will reach router </a:t>
            </a:r>
            <a:r>
              <a:rPr lang="en-US" altLang="zh-CN" sz="2400" i="1" dirty="0" err="1" smtClean="0">
                <a:solidFill>
                  <a:srgbClr val="0000FF"/>
                </a:solidFill>
                <a:latin typeface="Comic Sans MS" panose="030F0702030302020204" pitchFamily="66" charset="0"/>
              </a:rPr>
              <a:t>i</a:t>
            </a:r>
            <a:r>
              <a:rPr lang="en-US" altLang="zh-CN" sz="2400" dirty="0" smtClean="0">
                <a:solidFill>
                  <a:srgbClr val="0000FF"/>
                </a:solidFill>
                <a:latin typeface="Comic Sans MS" panose="030F0702030302020204" pitchFamily="66" charset="0"/>
              </a:rPr>
              <a:t> on path towards destination</a:t>
            </a:r>
          </a:p>
          <a:p>
            <a:pPr lvl="1" eaLnBrk="1" hangingPunct="1">
              <a:lnSpc>
                <a:spcPct val="90000"/>
              </a:lnSpc>
              <a:spcBef>
                <a:spcPct val="0"/>
              </a:spcBef>
            </a:pPr>
            <a:r>
              <a:rPr lang="en-US" altLang="zh-CN" sz="2400" dirty="0" smtClean="0">
                <a:solidFill>
                  <a:srgbClr val="0000FF"/>
                </a:solidFill>
                <a:latin typeface="Comic Sans MS" panose="030F0702030302020204" pitchFamily="66" charset="0"/>
              </a:rPr>
              <a:t>router </a:t>
            </a:r>
            <a:r>
              <a:rPr lang="en-US" altLang="zh-CN" sz="2400" i="1" dirty="0" err="1" smtClean="0">
                <a:solidFill>
                  <a:srgbClr val="0000FF"/>
                </a:solidFill>
                <a:latin typeface="Comic Sans MS" panose="030F0702030302020204" pitchFamily="66" charset="0"/>
              </a:rPr>
              <a:t>i</a:t>
            </a:r>
            <a:r>
              <a:rPr lang="en-US" altLang="zh-CN" sz="2400" dirty="0" smtClean="0">
                <a:solidFill>
                  <a:srgbClr val="0000FF"/>
                </a:solidFill>
                <a:latin typeface="Comic Sans MS" panose="030F0702030302020204" pitchFamily="66" charset="0"/>
              </a:rPr>
              <a:t> will return packets to sender</a:t>
            </a:r>
          </a:p>
          <a:p>
            <a:pPr lvl="1" eaLnBrk="1" hangingPunct="1">
              <a:lnSpc>
                <a:spcPct val="90000"/>
              </a:lnSpc>
              <a:spcBef>
                <a:spcPct val="0"/>
              </a:spcBef>
            </a:pPr>
            <a:r>
              <a:rPr lang="en-US" altLang="zh-CN" sz="2400" dirty="0" smtClean="0">
                <a:solidFill>
                  <a:srgbClr val="0000FF"/>
                </a:solidFill>
                <a:latin typeface="Comic Sans MS" panose="030F0702030302020204" pitchFamily="66" charset="0"/>
              </a:rPr>
              <a:t>sender times interval between transmission and reply.</a:t>
            </a:r>
            <a:endParaRPr lang="en-US" altLang="zh-CN" dirty="0" smtClean="0">
              <a:solidFill>
                <a:srgbClr val="0000FF"/>
              </a:solidFill>
              <a:latin typeface="Comic Sans MS" panose="030F0702030302020204" pitchFamily="66" charset="0"/>
            </a:endParaRPr>
          </a:p>
          <a:p>
            <a:pPr eaLnBrk="1" hangingPunct="1">
              <a:lnSpc>
                <a:spcPct val="90000"/>
              </a:lnSpc>
              <a:spcBef>
                <a:spcPct val="0"/>
              </a:spcBef>
            </a:pPr>
            <a:endParaRPr lang="zh-CN" altLang="en-US" dirty="0" smtClean="0">
              <a:solidFill>
                <a:srgbClr val="0000FF"/>
              </a:solidFill>
              <a:latin typeface="Comic Sans MS" panose="030F0702030302020204" pitchFamily="66" charset="0"/>
            </a:endParaRPr>
          </a:p>
        </p:txBody>
      </p:sp>
      <p:grpSp>
        <p:nvGrpSpPr>
          <p:cNvPr id="94" name="组合 93"/>
          <p:cNvGrpSpPr/>
          <p:nvPr/>
        </p:nvGrpSpPr>
        <p:grpSpPr>
          <a:xfrm>
            <a:off x="931965" y="5481638"/>
            <a:ext cx="6802438" cy="990600"/>
            <a:chOff x="517525" y="4975225"/>
            <a:chExt cx="6802438" cy="990600"/>
          </a:xfrm>
        </p:grpSpPr>
        <p:sp>
          <p:nvSpPr>
            <p:cNvPr id="95" name="Line 38"/>
            <p:cNvSpPr>
              <a:spLocks noChangeShapeType="1"/>
            </p:cNvSpPr>
            <p:nvPr/>
          </p:nvSpPr>
          <p:spPr bwMode="auto">
            <a:xfrm>
              <a:off x="1285875"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105"/>
            <p:cNvSpPr>
              <a:spLocks noChangeShapeType="1"/>
            </p:cNvSpPr>
            <p:nvPr/>
          </p:nvSpPr>
          <p:spPr bwMode="auto">
            <a:xfrm flipV="1">
              <a:off x="2079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106"/>
            <p:cNvSpPr>
              <a:spLocks noChangeShapeType="1"/>
            </p:cNvSpPr>
            <p:nvPr/>
          </p:nvSpPr>
          <p:spPr bwMode="auto">
            <a:xfrm>
              <a:off x="3014663"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Line 108"/>
            <p:cNvSpPr>
              <a:spLocks noChangeShapeType="1"/>
            </p:cNvSpPr>
            <p:nvPr/>
          </p:nvSpPr>
          <p:spPr bwMode="auto">
            <a:xfrm flipH="1">
              <a:off x="2776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113"/>
            <p:cNvSpPr>
              <a:spLocks noChangeShapeType="1"/>
            </p:cNvSpPr>
            <p:nvPr/>
          </p:nvSpPr>
          <p:spPr bwMode="auto">
            <a:xfrm flipH="1">
              <a:off x="3990975"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260"/>
            <p:cNvSpPr>
              <a:spLocks noChangeShapeType="1"/>
            </p:cNvSpPr>
            <p:nvPr/>
          </p:nvSpPr>
          <p:spPr bwMode="auto">
            <a:xfrm>
              <a:off x="5110163"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261"/>
            <p:cNvSpPr>
              <a:spLocks noChangeShapeType="1"/>
            </p:cNvSpPr>
            <p:nvPr/>
          </p:nvSpPr>
          <p:spPr bwMode="auto">
            <a:xfrm flipH="1">
              <a:off x="6048375"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291"/>
            <p:cNvSpPr>
              <a:spLocks noChangeShapeType="1"/>
            </p:cNvSpPr>
            <p:nvPr/>
          </p:nvSpPr>
          <p:spPr bwMode="auto">
            <a:xfrm>
              <a:off x="2744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292"/>
            <p:cNvSpPr>
              <a:spLocks noChangeShapeType="1"/>
            </p:cNvSpPr>
            <p:nvPr/>
          </p:nvSpPr>
          <p:spPr bwMode="auto">
            <a:xfrm>
              <a:off x="4668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294"/>
            <p:cNvSpPr>
              <a:spLocks noChangeShapeType="1"/>
            </p:cNvSpPr>
            <p:nvPr/>
          </p:nvSpPr>
          <p:spPr bwMode="auto">
            <a:xfrm flipH="1">
              <a:off x="3386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295"/>
            <p:cNvSpPr>
              <a:spLocks noChangeShapeType="1"/>
            </p:cNvSpPr>
            <p:nvPr/>
          </p:nvSpPr>
          <p:spPr bwMode="auto">
            <a:xfrm>
              <a:off x="3741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Text Box 300"/>
            <p:cNvSpPr txBox="1">
              <a:spLocks noChangeArrowheads="1"/>
            </p:cNvSpPr>
            <p:nvPr/>
          </p:nvSpPr>
          <p:spPr bwMode="auto">
            <a:xfrm>
              <a:off x="1387475" y="5038725"/>
              <a:ext cx="1073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FF0000"/>
                  </a:solidFill>
                </a:rPr>
                <a:t>3 probes</a:t>
              </a:r>
            </a:p>
          </p:txBody>
        </p:sp>
        <p:sp>
          <p:nvSpPr>
            <p:cNvPr id="107" name="Text Box 302"/>
            <p:cNvSpPr txBox="1">
              <a:spLocks noChangeArrowheads="1"/>
            </p:cNvSpPr>
            <p:nvPr/>
          </p:nvSpPr>
          <p:spPr bwMode="auto">
            <a:xfrm>
              <a:off x="2001838" y="5599113"/>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FF0000"/>
                  </a:solidFill>
                </a:rPr>
                <a:t>3 probes</a:t>
              </a:r>
            </a:p>
          </p:txBody>
        </p:sp>
        <p:sp>
          <p:nvSpPr>
            <p:cNvPr id="108" name="Text Box 304"/>
            <p:cNvSpPr txBox="1">
              <a:spLocks noChangeArrowheads="1"/>
            </p:cNvSpPr>
            <p:nvPr/>
          </p:nvSpPr>
          <p:spPr bwMode="auto">
            <a:xfrm>
              <a:off x="3025775" y="5013325"/>
              <a:ext cx="1073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FF0000"/>
                  </a:solidFill>
                </a:rPr>
                <a:t>3 probes</a:t>
              </a:r>
            </a:p>
          </p:txBody>
        </p:sp>
        <p:grpSp>
          <p:nvGrpSpPr>
            <p:cNvPr id="109" name="Group 100"/>
            <p:cNvGrpSpPr>
              <a:grpSpLocks/>
            </p:cNvGrpSpPr>
            <p:nvPr/>
          </p:nvGrpSpPr>
          <p:grpSpPr bwMode="auto">
            <a:xfrm>
              <a:off x="517525" y="4975225"/>
              <a:ext cx="820738" cy="688975"/>
              <a:chOff x="-44" y="1473"/>
              <a:chExt cx="981" cy="1105"/>
            </a:xfrm>
          </p:grpSpPr>
          <p:pic>
            <p:nvPicPr>
              <p:cNvPr id="211"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Freeform 102"/>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10" name="Group 103"/>
            <p:cNvGrpSpPr>
              <a:grpSpLocks/>
            </p:cNvGrpSpPr>
            <p:nvPr/>
          </p:nvGrpSpPr>
          <p:grpSpPr bwMode="auto">
            <a:xfrm flipH="1">
              <a:off x="6565900" y="5013325"/>
              <a:ext cx="754063" cy="669925"/>
              <a:chOff x="-44" y="1473"/>
              <a:chExt cx="981" cy="1105"/>
            </a:xfrm>
          </p:grpSpPr>
          <p:pic>
            <p:nvPicPr>
              <p:cNvPr id="209" name="Picture 10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Freeform 105"/>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11" name="Group 124"/>
            <p:cNvGrpSpPr>
              <a:grpSpLocks/>
            </p:cNvGrpSpPr>
            <p:nvPr/>
          </p:nvGrpSpPr>
          <p:grpSpPr bwMode="auto">
            <a:xfrm>
              <a:off x="5513388" y="5513388"/>
              <a:ext cx="617537" cy="250825"/>
              <a:chOff x="2356" y="1300"/>
              <a:chExt cx="555" cy="194"/>
            </a:xfrm>
          </p:grpSpPr>
          <p:sp>
            <p:nvSpPr>
              <p:cNvPr id="2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04" name="Group 128"/>
              <p:cNvGrpSpPr>
                <a:grpSpLocks/>
              </p:cNvGrpSpPr>
              <p:nvPr/>
            </p:nvGrpSpPr>
            <p:grpSpPr bwMode="auto">
              <a:xfrm>
                <a:off x="2468" y="1332"/>
                <a:ext cx="310" cy="60"/>
                <a:chOff x="2468" y="1332"/>
                <a:chExt cx="310" cy="60"/>
              </a:xfrm>
            </p:grpSpPr>
            <p:sp>
              <p:nvSpPr>
                <p:cNvPr id="207"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8"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05"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 name="Group 133"/>
            <p:cNvGrpSpPr>
              <a:grpSpLocks/>
            </p:cNvGrpSpPr>
            <p:nvPr/>
          </p:nvGrpSpPr>
          <p:grpSpPr bwMode="auto">
            <a:xfrm>
              <a:off x="4545013" y="5241925"/>
              <a:ext cx="617537" cy="250825"/>
              <a:chOff x="2356" y="1300"/>
              <a:chExt cx="555" cy="194"/>
            </a:xfrm>
          </p:grpSpPr>
          <p:sp>
            <p:nvSpPr>
              <p:cNvPr id="19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9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9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96" name="Group 137"/>
              <p:cNvGrpSpPr>
                <a:grpSpLocks/>
              </p:cNvGrpSpPr>
              <p:nvPr/>
            </p:nvGrpSpPr>
            <p:grpSpPr bwMode="auto">
              <a:xfrm>
                <a:off x="2468" y="1332"/>
                <a:ext cx="310" cy="60"/>
                <a:chOff x="2468" y="1332"/>
                <a:chExt cx="310" cy="60"/>
              </a:xfrm>
            </p:grpSpPr>
            <p:sp>
              <p:nvSpPr>
                <p:cNvPr id="19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97"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3" name="Group 142"/>
            <p:cNvGrpSpPr>
              <a:grpSpLocks/>
            </p:cNvGrpSpPr>
            <p:nvPr/>
          </p:nvGrpSpPr>
          <p:grpSpPr bwMode="auto">
            <a:xfrm>
              <a:off x="3394075" y="5451475"/>
              <a:ext cx="617538" cy="250825"/>
              <a:chOff x="2356" y="1300"/>
              <a:chExt cx="555" cy="194"/>
            </a:xfrm>
          </p:grpSpPr>
          <p:sp>
            <p:nvSpPr>
              <p:cNvPr id="18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8" name="Group 146"/>
              <p:cNvGrpSpPr>
                <a:grpSpLocks/>
              </p:cNvGrpSpPr>
              <p:nvPr/>
            </p:nvGrpSpPr>
            <p:grpSpPr bwMode="auto">
              <a:xfrm>
                <a:off x="2468" y="1332"/>
                <a:ext cx="310" cy="60"/>
                <a:chOff x="2468" y="1332"/>
                <a:chExt cx="310" cy="60"/>
              </a:xfrm>
            </p:grpSpPr>
            <p:sp>
              <p:nvSpPr>
                <p:cNvPr id="19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9"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4" name="Group 151"/>
            <p:cNvGrpSpPr>
              <a:grpSpLocks/>
            </p:cNvGrpSpPr>
            <p:nvPr/>
          </p:nvGrpSpPr>
          <p:grpSpPr bwMode="auto">
            <a:xfrm>
              <a:off x="2392363" y="5205413"/>
              <a:ext cx="617537" cy="250825"/>
              <a:chOff x="2356" y="1300"/>
              <a:chExt cx="555" cy="194"/>
            </a:xfrm>
          </p:grpSpPr>
          <p:sp>
            <p:nvSpPr>
              <p:cNvPr id="1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0" name="Group 155"/>
              <p:cNvGrpSpPr>
                <a:grpSpLocks/>
              </p:cNvGrpSpPr>
              <p:nvPr/>
            </p:nvGrpSpPr>
            <p:grpSpPr bwMode="auto">
              <a:xfrm>
                <a:off x="2468" y="1332"/>
                <a:ext cx="310" cy="60"/>
                <a:chOff x="2468" y="1332"/>
                <a:chExt cx="310" cy="60"/>
              </a:xfrm>
            </p:grpSpPr>
            <p:sp>
              <p:nvSpPr>
                <p:cNvPr id="183"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1"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5" name="Group 160"/>
            <p:cNvGrpSpPr>
              <a:grpSpLocks/>
            </p:cNvGrpSpPr>
            <p:nvPr/>
          </p:nvGrpSpPr>
          <p:grpSpPr bwMode="auto">
            <a:xfrm>
              <a:off x="1517650" y="5472113"/>
              <a:ext cx="617538" cy="250825"/>
              <a:chOff x="2356" y="1300"/>
              <a:chExt cx="555" cy="194"/>
            </a:xfrm>
          </p:grpSpPr>
          <p:sp>
            <p:nvSpPr>
              <p:cNvPr id="16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2" name="Group 164"/>
              <p:cNvGrpSpPr>
                <a:grpSpLocks/>
              </p:cNvGrpSpPr>
              <p:nvPr/>
            </p:nvGrpSpPr>
            <p:grpSpPr bwMode="auto">
              <a:xfrm>
                <a:off x="2468" y="1332"/>
                <a:ext cx="310" cy="60"/>
                <a:chOff x="2468" y="1332"/>
                <a:chExt cx="310" cy="60"/>
              </a:xfrm>
            </p:grpSpPr>
            <p:sp>
              <p:nvSpPr>
                <p:cNvPr id="175"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6"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3"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6" name="Group 347"/>
            <p:cNvGrpSpPr>
              <a:grpSpLocks/>
            </p:cNvGrpSpPr>
            <p:nvPr/>
          </p:nvGrpSpPr>
          <p:grpSpPr bwMode="auto">
            <a:xfrm>
              <a:off x="1504950" y="5454650"/>
              <a:ext cx="649288" cy="303213"/>
              <a:chOff x="1871277" y="1576300"/>
              <a:chExt cx="1128371" cy="437861"/>
            </a:xfrm>
          </p:grpSpPr>
          <p:sp>
            <p:nvSpPr>
              <p:cNvPr id="160" name="Oval 75"/>
              <p:cNvSpPr>
                <a:spLocks noChangeArrowheads="1"/>
              </p:cNvSpPr>
              <p:nvPr/>
            </p:nvSpPr>
            <p:spPr bwMode="auto">
              <a:xfrm flipV="1">
                <a:off x="1874037" y="1695508"/>
                <a:ext cx="1125611" cy="31865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1"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2" name="Oval 77"/>
              <p:cNvSpPr>
                <a:spLocks noChangeArrowheads="1"/>
              </p:cNvSpPr>
              <p:nvPr/>
            </p:nvSpPr>
            <p:spPr bwMode="auto">
              <a:xfrm flipV="1">
                <a:off x="1871277" y="1576300"/>
                <a:ext cx="1125611" cy="31865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3"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 name="Freeform 79"/>
              <p:cNvSpPr>
                <a:spLocks/>
              </p:cNvSpPr>
              <p:nvPr/>
            </p:nvSpPr>
            <p:spPr bwMode="auto">
              <a:xfrm>
                <a:off x="2103020" y="1633612"/>
                <a:ext cx="662124" cy="11003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5" name="Freeform 80"/>
              <p:cNvSpPr>
                <a:spLocks/>
              </p:cNvSpPr>
              <p:nvPr/>
            </p:nvSpPr>
            <p:spPr bwMode="auto">
              <a:xfrm>
                <a:off x="2536161" y="1727603"/>
                <a:ext cx="245537" cy="9628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6" name="Freeform 81"/>
              <p:cNvSpPr>
                <a:spLocks/>
              </p:cNvSpPr>
              <p:nvPr/>
            </p:nvSpPr>
            <p:spPr bwMode="auto">
              <a:xfrm>
                <a:off x="2089227" y="1729896"/>
                <a:ext cx="242779" cy="9628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7" name="Straight Connector 82"/>
              <p:cNvCxnSpPr>
                <a:cxnSpLocks noChangeShapeType="1"/>
                <a:endCxn id="162" idx="2"/>
              </p:cNvCxnSpPr>
              <p:nvPr/>
            </p:nvCxnSpPr>
            <p:spPr bwMode="auto">
              <a:xfrm flipH="1" flipV="1">
                <a:off x="1871277" y="1736772"/>
                <a:ext cx="2760"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8" name="Straight Connector 83"/>
              <p:cNvCxnSpPr>
                <a:cxnSpLocks noChangeShapeType="1"/>
              </p:cNvCxnSpPr>
              <p:nvPr/>
            </p:nvCxnSpPr>
            <p:spPr bwMode="auto">
              <a:xfrm flipH="1" flipV="1">
                <a:off x="2996888" y="1734481"/>
                <a:ext cx="2760"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7" name="Group 347"/>
            <p:cNvGrpSpPr>
              <a:grpSpLocks/>
            </p:cNvGrpSpPr>
            <p:nvPr/>
          </p:nvGrpSpPr>
          <p:grpSpPr bwMode="auto">
            <a:xfrm>
              <a:off x="2382838" y="5189538"/>
              <a:ext cx="649287" cy="301625"/>
              <a:chOff x="1871277" y="1576300"/>
              <a:chExt cx="1128371" cy="437861"/>
            </a:xfrm>
          </p:grpSpPr>
          <p:sp>
            <p:nvSpPr>
              <p:cNvPr id="151" name="Oval 85"/>
              <p:cNvSpPr>
                <a:spLocks noChangeArrowheads="1"/>
              </p:cNvSpPr>
              <p:nvPr/>
            </p:nvSpPr>
            <p:spPr bwMode="auto">
              <a:xfrm flipV="1">
                <a:off x="1874035" y="1693830"/>
                <a:ext cx="1125613" cy="32033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2"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Oval 87"/>
              <p:cNvSpPr>
                <a:spLocks noChangeArrowheads="1"/>
              </p:cNvSpPr>
              <p:nvPr/>
            </p:nvSpPr>
            <p:spPr bwMode="auto">
              <a:xfrm flipV="1">
                <a:off x="1871277" y="1576300"/>
                <a:ext cx="1125613" cy="32032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4"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5" name="Freeform 89"/>
              <p:cNvSpPr>
                <a:spLocks/>
              </p:cNvSpPr>
              <p:nvPr/>
            </p:nvSpPr>
            <p:spPr bwMode="auto">
              <a:xfrm>
                <a:off x="2103021" y="1633913"/>
                <a:ext cx="662125" cy="11061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56" name="Freeform 90"/>
              <p:cNvSpPr>
                <a:spLocks/>
              </p:cNvSpPr>
              <p:nvPr/>
            </p:nvSpPr>
            <p:spPr bwMode="auto">
              <a:xfrm>
                <a:off x="2536160" y="1728399"/>
                <a:ext cx="245539" cy="9679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57" name="Freeform 91"/>
              <p:cNvSpPr>
                <a:spLocks/>
              </p:cNvSpPr>
              <p:nvPr/>
            </p:nvSpPr>
            <p:spPr bwMode="auto">
              <a:xfrm>
                <a:off x="2089226" y="1730703"/>
                <a:ext cx="242779" cy="9679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58" name="Straight Connector 92"/>
              <p:cNvCxnSpPr>
                <a:cxnSpLocks noChangeShapeType="1"/>
                <a:endCxn id="153" idx="2"/>
              </p:cNvCxnSpPr>
              <p:nvPr/>
            </p:nvCxnSpPr>
            <p:spPr bwMode="auto">
              <a:xfrm flipH="1" flipV="1">
                <a:off x="1871277" y="1737617"/>
                <a:ext cx="2758" cy="12213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9" name="Straight Connector 93"/>
              <p:cNvCxnSpPr>
                <a:cxnSpLocks noChangeShapeType="1"/>
              </p:cNvCxnSpPr>
              <p:nvPr/>
            </p:nvCxnSpPr>
            <p:spPr bwMode="auto">
              <a:xfrm flipH="1" flipV="1">
                <a:off x="2996890" y="1735312"/>
                <a:ext cx="2758" cy="12214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8" name="Group 347"/>
            <p:cNvGrpSpPr>
              <a:grpSpLocks/>
            </p:cNvGrpSpPr>
            <p:nvPr/>
          </p:nvGrpSpPr>
          <p:grpSpPr bwMode="auto">
            <a:xfrm>
              <a:off x="3371850" y="5438775"/>
              <a:ext cx="650875" cy="303213"/>
              <a:chOff x="1871277" y="1576300"/>
              <a:chExt cx="1128371" cy="437861"/>
            </a:xfrm>
          </p:grpSpPr>
          <p:sp>
            <p:nvSpPr>
              <p:cNvPr id="142" name="Oval 95"/>
              <p:cNvSpPr>
                <a:spLocks noChangeArrowheads="1"/>
              </p:cNvSpPr>
              <p:nvPr/>
            </p:nvSpPr>
            <p:spPr bwMode="auto">
              <a:xfrm flipV="1">
                <a:off x="1874030" y="1695508"/>
                <a:ext cx="1125618" cy="31865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43"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4" name="Oval 97"/>
              <p:cNvSpPr>
                <a:spLocks noChangeArrowheads="1"/>
              </p:cNvSpPr>
              <p:nvPr/>
            </p:nvSpPr>
            <p:spPr bwMode="auto">
              <a:xfrm flipV="1">
                <a:off x="1871277" y="1576300"/>
                <a:ext cx="1125620" cy="31865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45"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6" name="Freeform 99"/>
              <p:cNvSpPr>
                <a:spLocks/>
              </p:cNvSpPr>
              <p:nvPr/>
            </p:nvSpPr>
            <p:spPr bwMode="auto">
              <a:xfrm>
                <a:off x="2102455" y="1633612"/>
                <a:ext cx="663263" cy="11003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47" name="Freeform 100"/>
              <p:cNvSpPr>
                <a:spLocks/>
              </p:cNvSpPr>
              <p:nvPr/>
            </p:nvSpPr>
            <p:spPr bwMode="auto">
              <a:xfrm>
                <a:off x="2537291" y="1727603"/>
                <a:ext cx="244940" cy="9628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48" name="Freeform 101"/>
              <p:cNvSpPr>
                <a:spLocks/>
              </p:cNvSpPr>
              <p:nvPr/>
            </p:nvSpPr>
            <p:spPr bwMode="auto">
              <a:xfrm>
                <a:off x="2088696" y="1729896"/>
                <a:ext cx="242187" cy="9628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49" name="Straight Connector 102"/>
              <p:cNvCxnSpPr>
                <a:cxnSpLocks noChangeShapeType="1"/>
                <a:endCxn id="144" idx="2"/>
              </p:cNvCxnSpPr>
              <p:nvPr/>
            </p:nvCxnSpPr>
            <p:spPr bwMode="auto">
              <a:xfrm flipH="1" flipV="1">
                <a:off x="1871277" y="1736772"/>
                <a:ext cx="2753"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0" name="Straight Connector 103"/>
              <p:cNvCxnSpPr>
                <a:cxnSpLocks noChangeShapeType="1"/>
              </p:cNvCxnSpPr>
              <p:nvPr/>
            </p:nvCxnSpPr>
            <p:spPr bwMode="auto">
              <a:xfrm flipH="1" flipV="1">
                <a:off x="2996897" y="1734481"/>
                <a:ext cx="2751"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9" name="Group 347"/>
            <p:cNvGrpSpPr>
              <a:grpSpLocks/>
            </p:cNvGrpSpPr>
            <p:nvPr/>
          </p:nvGrpSpPr>
          <p:grpSpPr bwMode="auto">
            <a:xfrm>
              <a:off x="4529138" y="5214938"/>
              <a:ext cx="650875" cy="301625"/>
              <a:chOff x="1871277" y="1576300"/>
              <a:chExt cx="1128371" cy="437861"/>
            </a:xfrm>
          </p:grpSpPr>
          <p:sp>
            <p:nvSpPr>
              <p:cNvPr id="133" name="Oval 105"/>
              <p:cNvSpPr>
                <a:spLocks noChangeArrowheads="1"/>
              </p:cNvSpPr>
              <p:nvPr/>
            </p:nvSpPr>
            <p:spPr bwMode="auto">
              <a:xfrm flipV="1">
                <a:off x="1874028" y="1693830"/>
                <a:ext cx="1125620" cy="32033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34"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5" name="Oval 107"/>
              <p:cNvSpPr>
                <a:spLocks noChangeArrowheads="1"/>
              </p:cNvSpPr>
              <p:nvPr/>
            </p:nvSpPr>
            <p:spPr bwMode="auto">
              <a:xfrm flipV="1">
                <a:off x="1871277" y="1576300"/>
                <a:ext cx="1125618" cy="32032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36"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7" name="Freeform 109"/>
              <p:cNvSpPr>
                <a:spLocks/>
              </p:cNvSpPr>
              <p:nvPr/>
            </p:nvSpPr>
            <p:spPr bwMode="auto">
              <a:xfrm>
                <a:off x="2102455" y="1633913"/>
                <a:ext cx="663261" cy="11061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8" name="Freeform 110"/>
              <p:cNvSpPr>
                <a:spLocks/>
              </p:cNvSpPr>
              <p:nvPr/>
            </p:nvSpPr>
            <p:spPr bwMode="auto">
              <a:xfrm>
                <a:off x="2537291" y="1728399"/>
                <a:ext cx="244938" cy="9679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9" name="Freeform 111"/>
              <p:cNvSpPr>
                <a:spLocks/>
              </p:cNvSpPr>
              <p:nvPr/>
            </p:nvSpPr>
            <p:spPr bwMode="auto">
              <a:xfrm>
                <a:off x="2088694" y="1730703"/>
                <a:ext cx="242187" cy="9679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40" name="Straight Connector 112"/>
              <p:cNvCxnSpPr>
                <a:cxnSpLocks noChangeShapeType="1"/>
                <a:endCxn id="135" idx="2"/>
              </p:cNvCxnSpPr>
              <p:nvPr/>
            </p:nvCxnSpPr>
            <p:spPr bwMode="auto">
              <a:xfrm flipH="1" flipV="1">
                <a:off x="1871277" y="1737617"/>
                <a:ext cx="2751" cy="12213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1" name="Straight Connector 113"/>
              <p:cNvCxnSpPr>
                <a:cxnSpLocks noChangeShapeType="1"/>
              </p:cNvCxnSpPr>
              <p:nvPr/>
            </p:nvCxnSpPr>
            <p:spPr bwMode="auto">
              <a:xfrm flipH="1" flipV="1">
                <a:off x="2996895" y="1735312"/>
                <a:ext cx="2753" cy="12214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0" name="Group 347"/>
            <p:cNvGrpSpPr>
              <a:grpSpLocks/>
            </p:cNvGrpSpPr>
            <p:nvPr/>
          </p:nvGrpSpPr>
          <p:grpSpPr bwMode="auto">
            <a:xfrm>
              <a:off x="5497513" y="5486400"/>
              <a:ext cx="649287" cy="303213"/>
              <a:chOff x="1871277" y="1576300"/>
              <a:chExt cx="1128371" cy="437861"/>
            </a:xfrm>
          </p:grpSpPr>
          <p:sp>
            <p:nvSpPr>
              <p:cNvPr id="124" name="Oval 115"/>
              <p:cNvSpPr>
                <a:spLocks noChangeArrowheads="1"/>
              </p:cNvSpPr>
              <p:nvPr/>
            </p:nvSpPr>
            <p:spPr bwMode="auto">
              <a:xfrm flipV="1">
                <a:off x="1874035" y="1695508"/>
                <a:ext cx="1125613" cy="31865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25"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6" name="Oval 117"/>
              <p:cNvSpPr>
                <a:spLocks noChangeArrowheads="1"/>
              </p:cNvSpPr>
              <p:nvPr/>
            </p:nvSpPr>
            <p:spPr bwMode="auto">
              <a:xfrm flipV="1">
                <a:off x="1871277" y="1576300"/>
                <a:ext cx="1125613" cy="31865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27"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8" name="Freeform 119"/>
              <p:cNvSpPr>
                <a:spLocks/>
              </p:cNvSpPr>
              <p:nvPr/>
            </p:nvSpPr>
            <p:spPr bwMode="auto">
              <a:xfrm>
                <a:off x="2103021" y="1633612"/>
                <a:ext cx="662125" cy="11003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9" name="Freeform 120"/>
              <p:cNvSpPr>
                <a:spLocks/>
              </p:cNvSpPr>
              <p:nvPr/>
            </p:nvSpPr>
            <p:spPr bwMode="auto">
              <a:xfrm>
                <a:off x="2536160" y="1727603"/>
                <a:ext cx="245539" cy="9628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0" name="Freeform 121"/>
              <p:cNvSpPr>
                <a:spLocks/>
              </p:cNvSpPr>
              <p:nvPr/>
            </p:nvSpPr>
            <p:spPr bwMode="auto">
              <a:xfrm>
                <a:off x="2089226" y="1729896"/>
                <a:ext cx="242779" cy="9628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1" name="Straight Connector 122"/>
              <p:cNvCxnSpPr>
                <a:cxnSpLocks noChangeShapeType="1"/>
                <a:endCxn id="126" idx="2"/>
              </p:cNvCxnSpPr>
              <p:nvPr/>
            </p:nvCxnSpPr>
            <p:spPr bwMode="auto">
              <a:xfrm flipH="1" flipV="1">
                <a:off x="1871277" y="1736772"/>
                <a:ext cx="2758"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2" name="Straight Connector 123"/>
              <p:cNvCxnSpPr>
                <a:cxnSpLocks noChangeShapeType="1"/>
              </p:cNvCxnSpPr>
              <p:nvPr/>
            </p:nvCxnSpPr>
            <p:spPr bwMode="auto">
              <a:xfrm flipH="1" flipV="1">
                <a:off x="2996890" y="1734481"/>
                <a:ext cx="2758" cy="12379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21" name="Freeform 303"/>
            <p:cNvSpPr>
              <a:spLocks/>
            </p:cNvSpPr>
            <p:nvPr/>
          </p:nvSpPr>
          <p:spPr bwMode="auto">
            <a:xfrm>
              <a:off x="1257300" y="5259388"/>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 name="Freeform 299"/>
            <p:cNvSpPr>
              <a:spLocks/>
            </p:cNvSpPr>
            <p:nvPr/>
          </p:nvSpPr>
          <p:spPr bwMode="auto">
            <a:xfrm>
              <a:off x="1289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 name="Freeform 301"/>
            <p:cNvSpPr>
              <a:spLocks/>
            </p:cNvSpPr>
            <p:nvPr/>
          </p:nvSpPr>
          <p:spPr bwMode="auto">
            <a:xfrm>
              <a:off x="1282700" y="5210175"/>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8A03C11-2504-4086-B925-A4154BB29AF6}" type="slidenum">
              <a:rPr lang="zh-CN" altLang="en-US" sz="1400">
                <a:latin typeface="Tahoma" panose="020B0604030504040204" pitchFamily="34" charset="0"/>
              </a:rPr>
              <a:pPr/>
              <a:t>116</a:t>
            </a:fld>
            <a:endParaRPr lang="en-US" altLang="zh-CN" sz="1400">
              <a:latin typeface="Tahoma" panose="020B0604030504040204" pitchFamily="34" charset="0"/>
            </a:endParaRPr>
          </a:p>
        </p:txBody>
      </p:sp>
      <p:sp>
        <p:nvSpPr>
          <p:cNvPr id="129027" name="Rectangle 2"/>
          <p:cNvSpPr>
            <a:spLocks noGrp="1" noChangeArrowheads="1"/>
          </p:cNvSpPr>
          <p:nvPr>
            <p:ph type="title"/>
          </p:nvPr>
        </p:nvSpPr>
        <p:spPr>
          <a:xfrm>
            <a:off x="0" y="0"/>
            <a:ext cx="9144000" cy="1462088"/>
          </a:xfrm>
        </p:spPr>
        <p:txBody>
          <a:bodyPr/>
          <a:lstStyle/>
          <a:p>
            <a:pPr eaLnBrk="1" hangingPunct="1"/>
            <a:r>
              <a:rPr lang="zh-CN" altLang="en-US" sz="4000" smtClean="0">
                <a:solidFill>
                  <a:srgbClr val="0000FF"/>
                </a:solidFill>
                <a:latin typeface="Comic Sans MS" panose="030F0702030302020204" pitchFamily="66" charset="0"/>
              </a:rPr>
              <a:t>“</a:t>
            </a:r>
            <a:r>
              <a:rPr lang="en-US" altLang="zh-CN" sz="4000" smtClean="0">
                <a:solidFill>
                  <a:srgbClr val="0000FF"/>
                </a:solidFill>
                <a:latin typeface="Comic Sans MS" panose="030F0702030302020204" pitchFamily="66" charset="0"/>
              </a:rPr>
              <a:t>Real” Internet delays and routes</a:t>
            </a:r>
          </a:p>
        </p:txBody>
      </p:sp>
      <p:sp>
        <p:nvSpPr>
          <p:cNvPr id="129028" name="Text Box 4"/>
          <p:cNvSpPr txBox="1">
            <a:spLocks noChangeArrowheads="1"/>
          </p:cNvSpPr>
          <p:nvPr/>
        </p:nvSpPr>
        <p:spPr bwMode="auto">
          <a:xfrm>
            <a:off x="704850" y="2338388"/>
            <a:ext cx="82296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a:solidFill>
                  <a:srgbClr val="0000FF"/>
                </a:solidFill>
                <a:latin typeface="Arial" panose="020B0604020202020204" pitchFamily="34" charset="0"/>
              </a:rPr>
              <a:t>1  cs-gw (128.119.240.254)  1 ms  1 ms  2 ms</a:t>
            </a:r>
          </a:p>
          <a:p>
            <a:pPr>
              <a:lnSpc>
                <a:spcPct val="80000"/>
              </a:lnSpc>
            </a:pPr>
            <a:r>
              <a:rPr lang="en-US" altLang="zh-CN" sz="1600">
                <a:solidFill>
                  <a:srgbClr val="0000FF"/>
                </a:solidFill>
                <a:latin typeface="Arial" panose="020B0604020202020204" pitchFamily="34" charset="0"/>
              </a:rPr>
              <a:t>2  border1-rt-fa5-1-0.gw.umass.edu (128.119.3.145)  1 ms  1 ms  2 ms</a:t>
            </a:r>
          </a:p>
          <a:p>
            <a:pPr>
              <a:lnSpc>
                <a:spcPct val="80000"/>
              </a:lnSpc>
            </a:pPr>
            <a:r>
              <a:rPr lang="en-US" altLang="zh-CN" sz="1600">
                <a:solidFill>
                  <a:srgbClr val="0000FF"/>
                </a:solidFill>
                <a:latin typeface="Arial" panose="020B0604020202020204" pitchFamily="34" charset="0"/>
              </a:rPr>
              <a:t>3  cht-vbns.gw.umass.edu (128.119.3.130)  6 ms 5 ms 5 ms</a:t>
            </a:r>
          </a:p>
          <a:p>
            <a:pPr>
              <a:lnSpc>
                <a:spcPct val="80000"/>
              </a:lnSpc>
            </a:pPr>
            <a:r>
              <a:rPr lang="en-US" altLang="zh-CN" sz="1600">
                <a:solidFill>
                  <a:srgbClr val="0000FF"/>
                </a:solidFill>
                <a:latin typeface="Arial" panose="020B0604020202020204" pitchFamily="34" charset="0"/>
              </a:rPr>
              <a:t>4  jn1-at1-0-0-19.wor.vbns.net (204.147.132.129)  16 ms 11 ms 13 ms </a:t>
            </a:r>
          </a:p>
          <a:p>
            <a:pPr>
              <a:lnSpc>
                <a:spcPct val="80000"/>
              </a:lnSpc>
            </a:pPr>
            <a:r>
              <a:rPr lang="en-US" altLang="zh-CN" sz="1600">
                <a:solidFill>
                  <a:srgbClr val="0000FF"/>
                </a:solidFill>
                <a:latin typeface="Arial" panose="020B0604020202020204" pitchFamily="34" charset="0"/>
              </a:rPr>
              <a:t>5  jn1-so7-0-0-0.wae.vbns.net (204.147.136.136)  21 ms 18 ms 18 ms </a:t>
            </a:r>
          </a:p>
          <a:p>
            <a:pPr>
              <a:lnSpc>
                <a:spcPct val="80000"/>
              </a:lnSpc>
            </a:pPr>
            <a:r>
              <a:rPr lang="en-US" altLang="zh-CN" sz="1600">
                <a:solidFill>
                  <a:srgbClr val="0000FF"/>
                </a:solidFill>
                <a:latin typeface="Arial" panose="020B0604020202020204" pitchFamily="34" charset="0"/>
              </a:rPr>
              <a:t>6  abilene-vbns.abilene.ucaid.edu (198.32.11.9)  22 ms  18 ms  22 ms</a:t>
            </a:r>
          </a:p>
          <a:p>
            <a:pPr>
              <a:lnSpc>
                <a:spcPct val="80000"/>
              </a:lnSpc>
            </a:pPr>
            <a:r>
              <a:rPr lang="en-US" altLang="zh-CN" sz="1600">
                <a:solidFill>
                  <a:srgbClr val="0000FF"/>
                </a:solidFill>
                <a:latin typeface="Arial" panose="020B0604020202020204" pitchFamily="34" charset="0"/>
              </a:rPr>
              <a:t>7  nycm-wash.abilene.ucaid.edu (198.32.8.46)  22 ms  22 ms  22 ms</a:t>
            </a:r>
          </a:p>
          <a:p>
            <a:pPr>
              <a:lnSpc>
                <a:spcPct val="80000"/>
              </a:lnSpc>
            </a:pPr>
            <a:r>
              <a:rPr lang="en-US" altLang="zh-CN" sz="1600">
                <a:solidFill>
                  <a:srgbClr val="0000FF"/>
                </a:solidFill>
                <a:latin typeface="Arial" panose="020B0604020202020204" pitchFamily="34" charset="0"/>
              </a:rPr>
              <a:t>8  62.40.103.253 (62.40.103.253)  104 ms 109 ms 106 ms</a:t>
            </a:r>
          </a:p>
          <a:p>
            <a:pPr>
              <a:lnSpc>
                <a:spcPct val="80000"/>
              </a:lnSpc>
            </a:pPr>
            <a:r>
              <a:rPr lang="en-US" altLang="zh-CN" sz="1600">
                <a:solidFill>
                  <a:srgbClr val="0000FF"/>
                </a:solidFill>
                <a:latin typeface="Arial" panose="020B0604020202020204" pitchFamily="34" charset="0"/>
              </a:rPr>
              <a:t>9  de2-1.de1.de.geant.net (62.40.96.129)  109 ms 102 ms 104 ms</a:t>
            </a:r>
          </a:p>
          <a:p>
            <a:pPr>
              <a:lnSpc>
                <a:spcPct val="80000"/>
              </a:lnSpc>
            </a:pPr>
            <a:r>
              <a:rPr lang="en-US" altLang="zh-CN" sz="1600">
                <a:solidFill>
                  <a:srgbClr val="0000FF"/>
                </a:solidFill>
                <a:latin typeface="Arial" panose="020B0604020202020204" pitchFamily="34" charset="0"/>
              </a:rPr>
              <a:t>10  de.fr1.fr.geant.net (62.40.96.50)  113 ms 121 ms 114 ms</a:t>
            </a:r>
          </a:p>
          <a:p>
            <a:pPr>
              <a:lnSpc>
                <a:spcPct val="80000"/>
              </a:lnSpc>
            </a:pPr>
            <a:r>
              <a:rPr lang="en-US" altLang="zh-CN" sz="1600">
                <a:solidFill>
                  <a:srgbClr val="0000FF"/>
                </a:solidFill>
                <a:latin typeface="Arial" panose="020B0604020202020204" pitchFamily="34" charset="0"/>
              </a:rPr>
              <a:t>11  renater-gw.fr1.fr.geant.net (62.40.103.54)  112 ms  114 ms  112 ms</a:t>
            </a:r>
          </a:p>
          <a:p>
            <a:pPr>
              <a:lnSpc>
                <a:spcPct val="80000"/>
              </a:lnSpc>
            </a:pPr>
            <a:r>
              <a:rPr lang="en-US" altLang="zh-CN" sz="1600">
                <a:solidFill>
                  <a:srgbClr val="0000FF"/>
                </a:solidFill>
                <a:latin typeface="Arial" panose="020B0604020202020204" pitchFamily="34" charset="0"/>
              </a:rPr>
              <a:t>12  nio-n2.cssi.renater.fr (193.51.206.13)  111 ms  114 ms  116 ms</a:t>
            </a:r>
          </a:p>
          <a:p>
            <a:pPr>
              <a:lnSpc>
                <a:spcPct val="80000"/>
              </a:lnSpc>
            </a:pPr>
            <a:r>
              <a:rPr lang="en-US" altLang="zh-CN" sz="1600">
                <a:solidFill>
                  <a:srgbClr val="0000FF"/>
                </a:solidFill>
                <a:latin typeface="Arial" panose="020B0604020202020204" pitchFamily="34" charset="0"/>
              </a:rPr>
              <a:t>13  nice.cssi.renater.fr (195.220.98.102)  123 ms  125 ms  124 ms</a:t>
            </a:r>
          </a:p>
          <a:p>
            <a:pPr>
              <a:lnSpc>
                <a:spcPct val="80000"/>
              </a:lnSpc>
            </a:pPr>
            <a:r>
              <a:rPr lang="en-US" altLang="zh-CN" sz="1600">
                <a:solidFill>
                  <a:srgbClr val="0000FF"/>
                </a:solidFill>
                <a:latin typeface="Arial" panose="020B0604020202020204" pitchFamily="34" charset="0"/>
              </a:rPr>
              <a:t>14  r3t2-nice.cssi.renater.fr (195.220.98.110)  126 ms  126 ms  124 ms</a:t>
            </a:r>
          </a:p>
          <a:p>
            <a:pPr>
              <a:lnSpc>
                <a:spcPct val="80000"/>
              </a:lnSpc>
            </a:pPr>
            <a:r>
              <a:rPr lang="en-US" altLang="zh-CN" sz="1600">
                <a:solidFill>
                  <a:srgbClr val="0000FF"/>
                </a:solidFill>
                <a:latin typeface="Arial" panose="020B0604020202020204" pitchFamily="34" charset="0"/>
              </a:rPr>
              <a:t>15  eurecom-valbonne.r3t2.ft.net (193.48.50.54)  135 ms  128 ms  133 ms</a:t>
            </a:r>
          </a:p>
          <a:p>
            <a:pPr>
              <a:lnSpc>
                <a:spcPct val="80000"/>
              </a:lnSpc>
            </a:pPr>
            <a:r>
              <a:rPr lang="en-US" altLang="zh-CN" sz="1600">
                <a:solidFill>
                  <a:srgbClr val="0000FF"/>
                </a:solidFill>
                <a:latin typeface="Arial" panose="020B0604020202020204" pitchFamily="34" charset="0"/>
              </a:rPr>
              <a:t>16  194.214.211.25 (194.214.211.25)  126 ms  128 ms  126 ms</a:t>
            </a:r>
          </a:p>
          <a:p>
            <a:pPr>
              <a:lnSpc>
                <a:spcPct val="80000"/>
              </a:lnSpc>
            </a:pPr>
            <a:r>
              <a:rPr lang="en-US" altLang="zh-CN" sz="1600">
                <a:solidFill>
                  <a:srgbClr val="0000FF"/>
                </a:solidFill>
                <a:latin typeface="Arial" panose="020B0604020202020204" pitchFamily="34" charset="0"/>
              </a:rPr>
              <a:t>17  * * *</a:t>
            </a:r>
          </a:p>
          <a:p>
            <a:pPr>
              <a:lnSpc>
                <a:spcPct val="80000"/>
              </a:lnSpc>
            </a:pPr>
            <a:r>
              <a:rPr lang="en-US" altLang="zh-CN" sz="1600">
                <a:solidFill>
                  <a:srgbClr val="0000FF"/>
                </a:solidFill>
                <a:latin typeface="Arial" panose="020B0604020202020204" pitchFamily="34" charset="0"/>
              </a:rPr>
              <a:t>18  * * *</a:t>
            </a:r>
          </a:p>
          <a:p>
            <a:pPr>
              <a:lnSpc>
                <a:spcPct val="80000"/>
              </a:lnSpc>
            </a:pPr>
            <a:r>
              <a:rPr lang="en-US" altLang="zh-CN" sz="1600">
                <a:solidFill>
                  <a:srgbClr val="0000FF"/>
                </a:solidFill>
                <a:latin typeface="Arial" panose="020B0604020202020204" pitchFamily="34" charset="0"/>
              </a:rPr>
              <a:t>19  fantasia.eurecom.fr (193.55.113.142)  132 ms  128 ms  136</a:t>
            </a:r>
            <a:r>
              <a:rPr lang="en-US" altLang="zh-CN">
                <a:solidFill>
                  <a:srgbClr val="0000FF"/>
                </a:solidFill>
              </a:rPr>
              <a:t> </a:t>
            </a:r>
            <a:r>
              <a:rPr lang="en-US" altLang="zh-CN" sz="1600">
                <a:solidFill>
                  <a:srgbClr val="0000FF"/>
                </a:solidFill>
              </a:rPr>
              <a:t>ms</a:t>
            </a:r>
          </a:p>
        </p:txBody>
      </p:sp>
      <p:sp>
        <p:nvSpPr>
          <p:cNvPr id="129029" name="Text Box 5"/>
          <p:cNvSpPr txBox="1">
            <a:spLocks noChangeArrowheads="1"/>
          </p:cNvSpPr>
          <p:nvPr/>
        </p:nvSpPr>
        <p:spPr bwMode="auto">
          <a:xfrm>
            <a:off x="584200" y="1381125"/>
            <a:ext cx="819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traceroute:</a:t>
            </a:r>
            <a:r>
              <a:rPr lang="en-US" altLang="zh-CN">
                <a:latin typeface="Comic Sans MS" panose="030F0702030302020204" pitchFamily="66" charset="0"/>
              </a:rPr>
              <a:t> gaia.cs.umass.edu to www.eurecom.fr</a:t>
            </a:r>
          </a:p>
        </p:txBody>
      </p:sp>
      <p:sp>
        <p:nvSpPr>
          <p:cNvPr id="129030" name="Line 6"/>
          <p:cNvSpPr>
            <a:spLocks noChangeShapeType="1"/>
          </p:cNvSpPr>
          <p:nvPr/>
        </p:nvSpPr>
        <p:spPr bwMode="auto">
          <a:xfrm>
            <a:off x="1611313" y="5634038"/>
            <a:ext cx="1231900" cy="84137"/>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1" name="Text Box 7"/>
          <p:cNvSpPr txBox="1">
            <a:spLocks noChangeArrowheads="1"/>
          </p:cNvSpPr>
          <p:nvPr/>
        </p:nvSpPr>
        <p:spPr bwMode="auto">
          <a:xfrm>
            <a:off x="4578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rgbClr val="FF0000"/>
                </a:solidFill>
                <a:latin typeface="Comic Sans MS" panose="030F0702030302020204" pitchFamily="66" charset="0"/>
              </a:rPr>
              <a:t>Three delay measurements from </a:t>
            </a:r>
          </a:p>
          <a:p>
            <a:r>
              <a:rPr lang="en-US" altLang="zh-CN" sz="1800">
                <a:solidFill>
                  <a:srgbClr val="FF0000"/>
                </a:solidFill>
                <a:latin typeface="Comic Sans MS" panose="030F0702030302020204" pitchFamily="66" charset="0"/>
              </a:rPr>
              <a:t>gaia.cs.umass.edu to cs-gw.cs.umass.edu </a:t>
            </a:r>
          </a:p>
        </p:txBody>
      </p:sp>
      <p:sp>
        <p:nvSpPr>
          <p:cNvPr id="129032" name="Line 8"/>
          <p:cNvSpPr>
            <a:spLocks noChangeShapeType="1"/>
          </p:cNvSpPr>
          <p:nvPr/>
        </p:nvSpPr>
        <p:spPr bwMode="auto">
          <a:xfrm flipV="1">
            <a:off x="3471863" y="1965325"/>
            <a:ext cx="671512" cy="412750"/>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3" name="Line 9"/>
          <p:cNvSpPr>
            <a:spLocks noChangeShapeType="1"/>
          </p:cNvSpPr>
          <p:nvPr/>
        </p:nvSpPr>
        <p:spPr bwMode="auto">
          <a:xfrm flipV="1">
            <a:off x="4011613" y="1954213"/>
            <a:ext cx="139700" cy="404812"/>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4" name="Line 10"/>
          <p:cNvSpPr>
            <a:spLocks noChangeShapeType="1"/>
          </p:cNvSpPr>
          <p:nvPr/>
        </p:nvSpPr>
        <p:spPr bwMode="auto">
          <a:xfrm flipH="1" flipV="1">
            <a:off x="4146550" y="1963738"/>
            <a:ext cx="366713" cy="390525"/>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9035" name="Line 11"/>
          <p:cNvSpPr>
            <a:spLocks noChangeShapeType="1"/>
          </p:cNvSpPr>
          <p:nvPr/>
        </p:nvSpPr>
        <p:spPr bwMode="auto">
          <a:xfrm flipV="1">
            <a:off x="4138613" y="1970088"/>
            <a:ext cx="37782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36" name="Text Box 12"/>
          <p:cNvSpPr txBox="1">
            <a:spLocks noChangeArrowheads="1"/>
          </p:cNvSpPr>
          <p:nvPr/>
        </p:nvSpPr>
        <p:spPr bwMode="auto">
          <a:xfrm>
            <a:off x="2571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FF0000"/>
                </a:solidFill>
                <a:latin typeface="Comic Sans MS" panose="030F0702030302020204" pitchFamily="66" charset="0"/>
              </a:rPr>
              <a:t>* </a:t>
            </a:r>
            <a:r>
              <a:rPr lang="en-US" altLang="zh-CN" sz="1800">
                <a:solidFill>
                  <a:srgbClr val="FF0000"/>
                </a:solidFill>
                <a:latin typeface="Comic Sans MS" panose="030F0702030302020204" pitchFamily="66" charset="0"/>
              </a:rPr>
              <a:t>means no response (probe lost, router not replying)</a:t>
            </a:r>
          </a:p>
        </p:txBody>
      </p:sp>
      <p:sp>
        <p:nvSpPr>
          <p:cNvPr id="129037" name="Freeform 14"/>
          <p:cNvSpPr>
            <a:spLocks/>
          </p:cNvSpPr>
          <p:nvPr/>
        </p:nvSpPr>
        <p:spPr bwMode="auto">
          <a:xfrm>
            <a:off x="6092825" y="3651250"/>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9038" name="Text Box 15"/>
          <p:cNvSpPr txBox="1">
            <a:spLocks noChangeArrowheads="1"/>
          </p:cNvSpPr>
          <p:nvPr/>
        </p:nvSpPr>
        <p:spPr bwMode="auto">
          <a:xfrm>
            <a:off x="7137400" y="3436938"/>
            <a:ext cx="1787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trans-oceanic</a:t>
            </a:r>
          </a:p>
          <a:p>
            <a:r>
              <a:rPr lang="en-US" altLang="zh-CN" sz="2000">
                <a:solidFill>
                  <a:srgbClr val="FF0000"/>
                </a:solidFill>
                <a:latin typeface="Comic Sans MS" panose="030F0702030302020204" pitchFamily="66" charset="0"/>
              </a:rPr>
              <a:t>link</a:t>
            </a:r>
            <a:endParaRPr lang="en-US" altLang="zh-CN" sz="2000"/>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927968-F985-48A6-B1DF-5CCC6EF130C1}" type="slidenum">
              <a:rPr lang="zh-CN" altLang="en-US" sz="1400">
                <a:latin typeface="Tahoma" panose="020B0604030504040204" pitchFamily="34" charset="0"/>
              </a:rPr>
              <a:pPr/>
              <a:t>117</a:t>
            </a:fld>
            <a:endParaRPr lang="en-US" altLang="zh-CN" sz="1400" dirty="0">
              <a:latin typeface="Tahoma" panose="020B0604030504040204" pitchFamily="34" charset="0"/>
            </a:endParaRPr>
          </a:p>
        </p:txBody>
      </p:sp>
      <p:sp>
        <p:nvSpPr>
          <p:cNvPr id="130051" name="Rectangle 2"/>
          <p:cNvSpPr>
            <a:spLocks noGrp="1" noChangeArrowheads="1"/>
          </p:cNvSpPr>
          <p:nvPr>
            <p:ph type="title"/>
          </p:nvPr>
        </p:nvSpPr>
        <p:spPr>
          <a:xfrm>
            <a:off x="833438" y="214313"/>
            <a:ext cx="7793037" cy="1462087"/>
          </a:xfrm>
        </p:spPr>
        <p:txBody>
          <a:bodyPr/>
          <a:lstStyle/>
          <a:p>
            <a:pPr eaLnBrk="1" hangingPunct="1"/>
            <a:r>
              <a:rPr lang="en-US" altLang="zh-CN" smtClean="0">
                <a:solidFill>
                  <a:srgbClr val="0000FF"/>
                </a:solidFill>
                <a:latin typeface="Comic Sans MS" panose="030F0702030302020204" pitchFamily="66" charset="0"/>
              </a:rPr>
              <a:t>Packet loss</a:t>
            </a:r>
          </a:p>
        </p:txBody>
      </p:sp>
      <p:sp>
        <p:nvSpPr>
          <p:cNvPr id="130052" name="Rectangle 3"/>
          <p:cNvSpPr>
            <a:spLocks noGrp="1" noChangeArrowheads="1"/>
          </p:cNvSpPr>
          <p:nvPr>
            <p:ph type="body" idx="1"/>
          </p:nvPr>
        </p:nvSpPr>
        <p:spPr>
          <a:xfrm>
            <a:off x="380189" y="1676400"/>
            <a:ext cx="8566961" cy="2514816"/>
          </a:xfrm>
        </p:spPr>
        <p:txBody>
          <a:bodyPr/>
          <a:lstStyle/>
          <a:p>
            <a:pPr eaLnBrk="1" hangingPunct="1"/>
            <a:r>
              <a:rPr lang="en-US" altLang="zh-CN" sz="2400" dirty="0" smtClean="0">
                <a:solidFill>
                  <a:srgbClr val="0000FF"/>
                </a:solidFill>
                <a:latin typeface="Comic Sans MS" panose="030F0702030302020204" pitchFamily="66" charset="0"/>
              </a:rPr>
              <a:t>queue (aka buffer) preceding link in buffer has finite capacity</a:t>
            </a:r>
          </a:p>
          <a:p>
            <a:pPr eaLnBrk="1" hangingPunct="1"/>
            <a:r>
              <a:rPr lang="en-US" altLang="zh-CN" sz="2400" dirty="0" smtClean="0">
                <a:solidFill>
                  <a:srgbClr val="0000FF"/>
                </a:solidFill>
                <a:latin typeface="Comic Sans MS" panose="030F0702030302020204" pitchFamily="66" charset="0"/>
              </a:rPr>
              <a:t>when packet arrives to full queue, packet is dropped (aka lost)</a:t>
            </a:r>
          </a:p>
          <a:p>
            <a:pPr eaLnBrk="1" hangingPunct="1"/>
            <a:r>
              <a:rPr lang="en-US" altLang="zh-CN" sz="2400" dirty="0" smtClean="0">
                <a:solidFill>
                  <a:srgbClr val="0000FF"/>
                </a:solidFill>
                <a:latin typeface="Comic Sans MS" panose="030F0702030302020204" pitchFamily="66" charset="0"/>
              </a:rPr>
              <a:t>lost packet may be retransmitted by previous node, by source end system, or not retransmitted at all</a:t>
            </a:r>
          </a:p>
        </p:txBody>
      </p:sp>
      <p:grpSp>
        <p:nvGrpSpPr>
          <p:cNvPr id="124" name="组合 123"/>
          <p:cNvGrpSpPr/>
          <p:nvPr/>
        </p:nvGrpSpPr>
        <p:grpSpPr>
          <a:xfrm>
            <a:off x="1443952" y="4192588"/>
            <a:ext cx="6021387" cy="2279650"/>
            <a:chOff x="1417638" y="4022725"/>
            <a:chExt cx="6021387" cy="2279650"/>
          </a:xfrm>
        </p:grpSpPr>
        <p:grpSp>
          <p:nvGrpSpPr>
            <p:cNvPr id="125" name="Group 347"/>
            <p:cNvGrpSpPr>
              <a:grpSpLocks/>
            </p:cNvGrpSpPr>
            <p:nvPr/>
          </p:nvGrpSpPr>
          <p:grpSpPr bwMode="auto">
            <a:xfrm>
              <a:off x="3027363" y="4803775"/>
              <a:ext cx="1284287" cy="715963"/>
              <a:chOff x="1871277" y="1576300"/>
              <a:chExt cx="1128371" cy="437861"/>
            </a:xfrm>
          </p:grpSpPr>
          <p:sp>
            <p:nvSpPr>
              <p:cNvPr id="155" name="Oval 48"/>
              <p:cNvSpPr>
                <a:spLocks noChangeArrowheads="1"/>
              </p:cNvSpPr>
              <p:nvPr/>
            </p:nvSpPr>
            <p:spPr bwMode="auto">
              <a:xfrm flipV="1">
                <a:off x="1874067" y="1694746"/>
                <a:ext cx="1125581" cy="31941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6"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7" name="Oval 50"/>
              <p:cNvSpPr>
                <a:spLocks noChangeArrowheads="1"/>
              </p:cNvSpPr>
              <p:nvPr/>
            </p:nvSpPr>
            <p:spPr bwMode="auto">
              <a:xfrm flipV="1">
                <a:off x="1871277" y="1576300"/>
                <a:ext cx="1125581" cy="31941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8"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9" name="Freeform 52"/>
              <p:cNvSpPr>
                <a:spLocks/>
              </p:cNvSpPr>
              <p:nvPr/>
            </p:nvSpPr>
            <p:spPr bwMode="auto">
              <a:xfrm>
                <a:off x="2102809" y="1633581"/>
                <a:ext cx="662517" cy="1106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0" name="Freeform 53"/>
              <p:cNvSpPr>
                <a:spLocks/>
              </p:cNvSpPr>
              <p:nvPr/>
            </p:nvSpPr>
            <p:spPr bwMode="auto">
              <a:xfrm>
                <a:off x="2536583" y="1727755"/>
                <a:ext cx="244086" cy="970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1" name="Freeform 54"/>
              <p:cNvSpPr>
                <a:spLocks/>
              </p:cNvSpPr>
              <p:nvPr/>
            </p:nvSpPr>
            <p:spPr bwMode="auto">
              <a:xfrm>
                <a:off x="2090256" y="1729697"/>
                <a:ext cx="241296" cy="970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2" name="Straight Connector 55"/>
              <p:cNvCxnSpPr>
                <a:cxnSpLocks noChangeShapeType="1"/>
                <a:endCxn id="157" idx="2"/>
              </p:cNvCxnSpPr>
              <p:nvPr/>
            </p:nvCxnSpPr>
            <p:spPr bwMode="auto">
              <a:xfrm flipH="1" flipV="1">
                <a:off x="1871277" y="1737464"/>
                <a:ext cx="2790" cy="12330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3" name="Straight Connector 56"/>
              <p:cNvCxnSpPr>
                <a:cxnSpLocks noChangeShapeType="1"/>
              </p:cNvCxnSpPr>
              <p:nvPr/>
            </p:nvCxnSpPr>
            <p:spPr bwMode="auto">
              <a:xfrm flipH="1" flipV="1">
                <a:off x="2996858" y="1734552"/>
                <a:ext cx="2790" cy="12330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26" name="Rectangle 7"/>
            <p:cNvSpPr>
              <a:spLocks noChangeArrowheads="1"/>
            </p:cNvSpPr>
            <p:nvPr/>
          </p:nvSpPr>
          <p:spPr bwMode="auto">
            <a:xfrm>
              <a:off x="3092450" y="4999038"/>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CC0000"/>
                </a:solidFill>
              </a:endParaRPr>
            </a:p>
          </p:txBody>
        </p:sp>
        <p:sp>
          <p:nvSpPr>
            <p:cNvPr id="127" name="Line 23"/>
            <p:cNvSpPr>
              <a:spLocks noChangeShapeType="1"/>
            </p:cNvSpPr>
            <p:nvPr/>
          </p:nvSpPr>
          <p:spPr bwMode="auto">
            <a:xfrm>
              <a:off x="2400300" y="4765675"/>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24"/>
            <p:cNvSpPr>
              <a:spLocks noChangeShapeType="1"/>
            </p:cNvSpPr>
            <p:nvPr/>
          </p:nvSpPr>
          <p:spPr bwMode="auto">
            <a:xfrm flipV="1">
              <a:off x="2689225" y="5159375"/>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25"/>
            <p:cNvSpPr>
              <a:spLocks noChangeShapeType="1"/>
            </p:cNvSpPr>
            <p:nvPr/>
          </p:nvSpPr>
          <p:spPr bwMode="auto">
            <a:xfrm>
              <a:off x="4286250" y="5162550"/>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31"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32"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33" name="Rectangle 31"/>
            <p:cNvSpPr>
              <a:spLocks noChangeArrowheads="1"/>
            </p:cNvSpPr>
            <p:nvPr/>
          </p:nvSpPr>
          <p:spPr bwMode="auto">
            <a:xfrm>
              <a:off x="2865438" y="5381625"/>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34" name="Line 33"/>
            <p:cNvSpPr>
              <a:spLocks noChangeShapeType="1"/>
            </p:cNvSpPr>
            <p:nvPr/>
          </p:nvSpPr>
          <p:spPr bwMode="auto">
            <a:xfrm flipV="1">
              <a:off x="2835275"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Text Box 35"/>
            <p:cNvSpPr txBox="1">
              <a:spLocks noChangeArrowheads="1"/>
            </p:cNvSpPr>
            <p:nvPr/>
          </p:nvSpPr>
          <p:spPr bwMode="auto">
            <a:xfrm>
              <a:off x="1417638" y="429418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006600"/>
                  </a:solidFill>
                </a:rPr>
                <a:t>A</a:t>
              </a:r>
            </a:p>
          </p:txBody>
        </p:sp>
        <p:sp>
          <p:nvSpPr>
            <p:cNvPr id="136" name="Text Box 36"/>
            <p:cNvSpPr txBox="1">
              <a:spLocks noChangeArrowheads="1"/>
            </p:cNvSpPr>
            <p:nvPr/>
          </p:nvSpPr>
          <p:spPr bwMode="auto">
            <a:xfrm>
              <a:off x="1738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000099"/>
                  </a:solidFill>
                </a:rPr>
                <a:t>B</a:t>
              </a:r>
            </a:p>
          </p:txBody>
        </p:sp>
        <p:sp>
          <p:nvSpPr>
            <p:cNvPr id="137" name="Text Box 40"/>
            <p:cNvSpPr txBox="1">
              <a:spLocks noChangeArrowheads="1"/>
            </p:cNvSpPr>
            <p:nvPr/>
          </p:nvSpPr>
          <p:spPr bwMode="auto">
            <a:xfrm>
              <a:off x="4765675" y="4203700"/>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packet being transmitted</a:t>
              </a:r>
            </a:p>
          </p:txBody>
        </p:sp>
        <p:sp>
          <p:nvSpPr>
            <p:cNvPr id="138" name="Line 41"/>
            <p:cNvSpPr>
              <a:spLocks noChangeShapeType="1"/>
            </p:cNvSpPr>
            <p:nvPr/>
          </p:nvSpPr>
          <p:spPr bwMode="auto">
            <a:xfrm rot="10800000" flipV="1">
              <a:off x="4329113"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40" name="Rectangle 57"/>
            <p:cNvSpPr>
              <a:spLocks noChangeArrowheads="1"/>
            </p:cNvSpPr>
            <p:nvPr/>
          </p:nvSpPr>
          <p:spPr bwMode="auto">
            <a:xfrm>
              <a:off x="3627438" y="5035550"/>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41"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42"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43"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44"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145" name="Line 63"/>
            <p:cNvSpPr>
              <a:spLocks noChangeShapeType="1"/>
            </p:cNvSpPr>
            <p:nvPr/>
          </p:nvSpPr>
          <p:spPr bwMode="auto">
            <a:xfrm rot="10800000">
              <a:off x="3092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Text Box 64"/>
            <p:cNvSpPr txBox="1">
              <a:spLocks noChangeArrowheads="1"/>
            </p:cNvSpPr>
            <p:nvPr/>
          </p:nvSpPr>
          <p:spPr bwMode="auto">
            <a:xfrm>
              <a:off x="3708400" y="5661025"/>
              <a:ext cx="1924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CC0000"/>
                  </a:solidFill>
                </a:rPr>
                <a:t>packet arriving to</a:t>
              </a:r>
            </a:p>
            <a:p>
              <a:r>
                <a:rPr lang="en-US" altLang="zh-CN" sz="1800" dirty="0">
                  <a:solidFill>
                    <a:srgbClr val="CC0000"/>
                  </a:solidFill>
                </a:rPr>
                <a:t>full buffer is </a:t>
              </a:r>
              <a:r>
                <a:rPr lang="en-US" altLang="zh-CN" sz="1800" i="1" dirty="0">
                  <a:solidFill>
                    <a:srgbClr val="CC0000"/>
                  </a:solidFill>
                </a:rPr>
                <a:t>lost</a:t>
              </a:r>
            </a:p>
          </p:txBody>
        </p:sp>
        <p:sp>
          <p:nvSpPr>
            <p:cNvPr id="147" name="Text Box 65"/>
            <p:cNvSpPr txBox="1">
              <a:spLocks noChangeArrowheads="1"/>
            </p:cNvSpPr>
            <p:nvPr/>
          </p:nvSpPr>
          <p:spPr bwMode="auto">
            <a:xfrm>
              <a:off x="2981325" y="4022725"/>
              <a:ext cx="156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CC0000"/>
                  </a:solidFill>
                </a:rPr>
                <a:t>buffer </a:t>
              </a:r>
            </a:p>
            <a:p>
              <a:pPr algn="ctr"/>
              <a:r>
                <a:rPr lang="en-US" altLang="zh-CN" sz="1800" dirty="0">
                  <a:solidFill>
                    <a:srgbClr val="CC0000"/>
                  </a:solidFill>
                </a:rPr>
                <a:t>(waiting area)</a:t>
              </a:r>
            </a:p>
          </p:txBody>
        </p:sp>
        <p:sp>
          <p:nvSpPr>
            <p:cNvPr id="148" name="Line 66"/>
            <p:cNvSpPr>
              <a:spLocks noChangeShapeType="1"/>
            </p:cNvSpPr>
            <p:nvPr/>
          </p:nvSpPr>
          <p:spPr bwMode="auto">
            <a:xfrm>
              <a:off x="3238500" y="4630738"/>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 name="Group 48"/>
            <p:cNvGrpSpPr>
              <a:grpSpLocks/>
            </p:cNvGrpSpPr>
            <p:nvPr/>
          </p:nvGrpSpPr>
          <p:grpSpPr bwMode="auto">
            <a:xfrm>
              <a:off x="1593850" y="4314825"/>
              <a:ext cx="820738" cy="688975"/>
              <a:chOff x="-44" y="1473"/>
              <a:chExt cx="981" cy="1105"/>
            </a:xfrm>
          </p:grpSpPr>
          <p:pic>
            <p:nvPicPr>
              <p:cNvPr id="153"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50"/>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 name="Group 51"/>
            <p:cNvGrpSpPr>
              <a:grpSpLocks/>
            </p:cNvGrpSpPr>
            <p:nvPr/>
          </p:nvGrpSpPr>
          <p:grpSpPr bwMode="auto">
            <a:xfrm>
              <a:off x="1922463" y="5305425"/>
              <a:ext cx="820737" cy="688975"/>
              <a:chOff x="-44" y="1473"/>
              <a:chExt cx="981" cy="1105"/>
            </a:xfrm>
          </p:grpSpPr>
          <p:pic>
            <p:nvPicPr>
              <p:cNvPr id="151"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53"/>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703263" y="0"/>
            <a:ext cx="7793037" cy="1462088"/>
          </a:xfrm>
        </p:spPr>
        <p:txBody>
          <a:bodyPr/>
          <a:lstStyle/>
          <a:p>
            <a:r>
              <a:rPr lang="en-US" altLang="zh-CN" smtClean="0">
                <a:latin typeface="Comic Sans MS" panose="030F0702030302020204" pitchFamily="66" charset="0"/>
              </a:rPr>
              <a:t>Throughput</a:t>
            </a:r>
          </a:p>
        </p:txBody>
      </p:sp>
      <p:sp>
        <p:nvSpPr>
          <p:cNvPr id="32773" name="Rectangle 3"/>
          <p:cNvSpPr>
            <a:spLocks noGrp="1" noChangeArrowheads="1"/>
          </p:cNvSpPr>
          <p:nvPr>
            <p:ph type="body" idx="1"/>
          </p:nvPr>
        </p:nvSpPr>
        <p:spPr>
          <a:xfrm>
            <a:off x="519113" y="1447800"/>
            <a:ext cx="7772400" cy="4648200"/>
          </a:xfrm>
        </p:spPr>
        <p:txBody>
          <a:bodyPr/>
          <a:lstStyle/>
          <a:p>
            <a:r>
              <a:rPr lang="en-US" altLang="zh-CN" sz="2800" i="1" dirty="0" smtClean="0">
                <a:solidFill>
                  <a:srgbClr val="FF3300"/>
                </a:solidFill>
                <a:latin typeface="Comic Sans MS" panose="030F0702030302020204" pitchFamily="66" charset="0"/>
              </a:rPr>
              <a:t>throughput:</a:t>
            </a:r>
            <a:r>
              <a:rPr lang="en-US" altLang="zh-CN" sz="2800" dirty="0" smtClean="0">
                <a:latin typeface="Comic Sans MS" panose="030F0702030302020204" pitchFamily="66" charset="0"/>
              </a:rPr>
              <a:t> rate (bits/time unit) at which bits transferred between sender/receiver</a:t>
            </a:r>
          </a:p>
          <a:p>
            <a:pPr lvl="1"/>
            <a:r>
              <a:rPr lang="en-US" altLang="zh-CN" sz="2400" i="1" dirty="0" smtClean="0">
                <a:solidFill>
                  <a:srgbClr val="FF3300"/>
                </a:solidFill>
                <a:latin typeface="Comic Sans MS" panose="030F0702030302020204" pitchFamily="66" charset="0"/>
              </a:rPr>
              <a:t>instantaneous</a:t>
            </a:r>
            <a:r>
              <a:rPr lang="en-US" altLang="zh-CN" sz="2400" i="1" dirty="0" smtClean="0">
                <a:latin typeface="Comic Sans MS" panose="030F0702030302020204" pitchFamily="66" charset="0"/>
              </a:rPr>
              <a:t>:</a:t>
            </a:r>
            <a:r>
              <a:rPr lang="en-US" altLang="zh-CN" sz="2400" dirty="0" smtClean="0">
                <a:latin typeface="Comic Sans MS" panose="030F0702030302020204" pitchFamily="66" charset="0"/>
              </a:rPr>
              <a:t> rate at given point in time</a:t>
            </a:r>
          </a:p>
          <a:p>
            <a:pPr lvl="1"/>
            <a:r>
              <a:rPr lang="en-US" altLang="zh-CN" sz="2400" i="1" dirty="0" smtClean="0">
                <a:solidFill>
                  <a:srgbClr val="FF3300"/>
                </a:solidFill>
                <a:latin typeface="Comic Sans MS" panose="030F0702030302020204" pitchFamily="66" charset="0"/>
              </a:rPr>
              <a:t>average:</a:t>
            </a:r>
            <a:r>
              <a:rPr lang="en-US" altLang="zh-CN" sz="2400" dirty="0" smtClean="0">
                <a:latin typeface="Comic Sans MS" panose="030F0702030302020204" pitchFamily="66" charset="0"/>
              </a:rPr>
              <a:t> rate over longer period of time</a:t>
            </a:r>
          </a:p>
        </p:txBody>
      </p:sp>
      <p:grpSp>
        <p:nvGrpSpPr>
          <p:cNvPr id="54" name="组合 53"/>
          <p:cNvGrpSpPr/>
          <p:nvPr/>
        </p:nvGrpSpPr>
        <p:grpSpPr>
          <a:xfrm>
            <a:off x="149225" y="3678466"/>
            <a:ext cx="8901112" cy="2338388"/>
            <a:chOff x="239713" y="3671888"/>
            <a:chExt cx="8901112" cy="2338388"/>
          </a:xfrm>
        </p:grpSpPr>
        <p:sp>
          <p:nvSpPr>
            <p:cNvPr id="55" name="AutoShape 327"/>
            <p:cNvSpPr>
              <a:spLocks noChangeArrowheads="1"/>
            </p:cNvSpPr>
            <p:nvPr/>
          </p:nvSpPr>
          <p:spPr bwMode="auto">
            <a:xfrm>
              <a:off x="401638" y="3671888"/>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 name="组合 55"/>
            <p:cNvGrpSpPr/>
            <p:nvPr/>
          </p:nvGrpSpPr>
          <p:grpSpPr>
            <a:xfrm>
              <a:off x="974725" y="4071938"/>
              <a:ext cx="352425" cy="876300"/>
              <a:chOff x="974725" y="4071938"/>
              <a:chExt cx="352425" cy="876300"/>
            </a:xfrm>
          </p:grpSpPr>
          <p:sp>
            <p:nvSpPr>
              <p:cNvPr id="98" name="Freeform 65"/>
              <p:cNvSpPr>
                <a:spLocks/>
              </p:cNvSpPr>
              <p:nvPr/>
            </p:nvSpPr>
            <p:spPr bwMode="auto">
              <a:xfrm>
                <a:off x="1253697" y="4073401"/>
                <a:ext cx="69990" cy="836069"/>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Rectangle 66"/>
              <p:cNvSpPr>
                <a:spLocks noChangeArrowheads="1"/>
              </p:cNvSpPr>
              <p:nvPr/>
            </p:nvSpPr>
            <p:spPr bwMode="auto">
              <a:xfrm>
                <a:off x="990553" y="4071938"/>
                <a:ext cx="258692" cy="83497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0" name="Freeform 67"/>
              <p:cNvSpPr>
                <a:spLocks/>
              </p:cNvSpPr>
              <p:nvPr/>
            </p:nvSpPr>
            <p:spPr bwMode="auto">
              <a:xfrm>
                <a:off x="1266805" y="4123507"/>
                <a:ext cx="41796" cy="773529"/>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68"/>
              <p:cNvSpPr>
                <a:spLocks/>
              </p:cNvSpPr>
              <p:nvPr/>
            </p:nvSpPr>
            <p:spPr bwMode="auto">
              <a:xfrm>
                <a:off x="1257654" y="4514843"/>
                <a:ext cx="65044" cy="69124"/>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Rectangle 69"/>
              <p:cNvSpPr>
                <a:spLocks noChangeArrowheads="1"/>
              </p:cNvSpPr>
              <p:nvPr/>
            </p:nvSpPr>
            <p:spPr bwMode="auto">
              <a:xfrm>
                <a:off x="992284" y="4168858"/>
                <a:ext cx="147648" cy="1755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3" name="Group 70"/>
              <p:cNvGrpSpPr>
                <a:grpSpLocks/>
              </p:cNvGrpSpPr>
              <p:nvPr/>
            </p:nvGrpSpPr>
            <p:grpSpPr bwMode="auto">
              <a:xfrm>
                <a:off x="1125340" y="4159349"/>
                <a:ext cx="143690" cy="53032"/>
                <a:chOff x="614" y="2568"/>
                <a:chExt cx="725" cy="139"/>
              </a:xfrm>
            </p:grpSpPr>
            <p:sp>
              <p:nvSpPr>
                <p:cNvPr id="128"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9"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4" name="Rectangle 73"/>
              <p:cNvSpPr>
                <a:spLocks noChangeArrowheads="1"/>
              </p:cNvSpPr>
              <p:nvPr/>
            </p:nvSpPr>
            <p:spPr bwMode="auto">
              <a:xfrm>
                <a:off x="995252" y="4287721"/>
                <a:ext cx="147648" cy="1755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5" name="Group 74"/>
              <p:cNvGrpSpPr>
                <a:grpSpLocks/>
              </p:cNvGrpSpPr>
              <p:nvPr/>
            </p:nvGrpSpPr>
            <p:grpSpPr bwMode="auto">
              <a:xfrm>
                <a:off x="1124846" y="4278578"/>
                <a:ext cx="143690" cy="49008"/>
                <a:chOff x="614" y="2568"/>
                <a:chExt cx="725" cy="139"/>
              </a:xfrm>
            </p:grpSpPr>
            <p:sp>
              <p:nvSpPr>
                <p:cNvPr id="126"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7"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6" name="Rectangle 77"/>
              <p:cNvSpPr>
                <a:spLocks noChangeArrowheads="1"/>
              </p:cNvSpPr>
              <p:nvPr/>
            </p:nvSpPr>
            <p:spPr bwMode="auto">
              <a:xfrm>
                <a:off x="993768" y="4411705"/>
                <a:ext cx="147648" cy="1755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7" name="Rectangle 78"/>
              <p:cNvSpPr>
                <a:spLocks noChangeArrowheads="1"/>
              </p:cNvSpPr>
              <p:nvPr/>
            </p:nvSpPr>
            <p:spPr bwMode="auto">
              <a:xfrm>
                <a:off x="996983" y="4519597"/>
                <a:ext cx="147648" cy="1755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8" name="Group 79"/>
              <p:cNvGrpSpPr>
                <a:grpSpLocks/>
              </p:cNvGrpSpPr>
              <p:nvPr/>
            </p:nvGrpSpPr>
            <p:grpSpPr bwMode="auto">
              <a:xfrm>
                <a:off x="1121878" y="4510088"/>
                <a:ext cx="143938" cy="55226"/>
                <a:chOff x="614" y="2568"/>
                <a:chExt cx="725" cy="139"/>
              </a:xfrm>
            </p:grpSpPr>
            <p:sp>
              <p:nvSpPr>
                <p:cNvPr id="124"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5"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9" name="Freeform 82"/>
              <p:cNvSpPr>
                <a:spLocks/>
              </p:cNvSpPr>
              <p:nvPr/>
            </p:nvSpPr>
            <p:spPr bwMode="auto">
              <a:xfrm>
                <a:off x="1258644" y="4410242"/>
                <a:ext cx="65044" cy="6875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0" name="Group 83"/>
              <p:cNvGrpSpPr>
                <a:grpSpLocks/>
              </p:cNvGrpSpPr>
              <p:nvPr/>
            </p:nvGrpSpPr>
            <p:grpSpPr bwMode="auto">
              <a:xfrm>
                <a:off x="1122867" y="4400368"/>
                <a:ext cx="143938" cy="50837"/>
                <a:chOff x="614" y="2568"/>
                <a:chExt cx="725" cy="139"/>
              </a:xfrm>
            </p:grpSpPr>
            <p:sp>
              <p:nvSpPr>
                <p:cNvPr id="122"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3"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1" name="Rectangle 86"/>
              <p:cNvSpPr>
                <a:spLocks noChangeArrowheads="1"/>
              </p:cNvSpPr>
              <p:nvPr/>
            </p:nvSpPr>
            <p:spPr bwMode="auto">
              <a:xfrm>
                <a:off x="1249246" y="4071938"/>
                <a:ext cx="17559" cy="83643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2" name="Freeform 87"/>
              <p:cNvSpPr>
                <a:spLocks/>
              </p:cNvSpPr>
              <p:nvPr/>
            </p:nvSpPr>
            <p:spPr bwMode="auto">
              <a:xfrm>
                <a:off x="1264579" y="4283333"/>
                <a:ext cx="58614" cy="77901"/>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88"/>
              <p:cNvSpPr>
                <a:spLocks/>
              </p:cNvSpPr>
              <p:nvPr/>
            </p:nvSpPr>
            <p:spPr bwMode="auto">
              <a:xfrm>
                <a:off x="1265321" y="4163737"/>
                <a:ext cx="60345" cy="87776"/>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Oval 89"/>
              <p:cNvSpPr>
                <a:spLocks noChangeArrowheads="1"/>
              </p:cNvSpPr>
              <p:nvPr/>
            </p:nvSpPr>
            <p:spPr bwMode="auto">
              <a:xfrm>
                <a:off x="1316021" y="4870337"/>
                <a:ext cx="11129" cy="3474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5" name="Freeform 90"/>
              <p:cNvSpPr>
                <a:spLocks/>
              </p:cNvSpPr>
              <p:nvPr/>
            </p:nvSpPr>
            <p:spPr bwMode="auto">
              <a:xfrm>
                <a:off x="1262106" y="4871068"/>
                <a:ext cx="60592" cy="73147"/>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AutoShape 91"/>
              <p:cNvSpPr>
                <a:spLocks noChangeArrowheads="1"/>
              </p:cNvSpPr>
              <p:nvPr/>
            </p:nvSpPr>
            <p:spPr bwMode="auto">
              <a:xfrm>
                <a:off x="974725" y="4894109"/>
                <a:ext cx="296779" cy="5412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7" name="AutoShape 92"/>
              <p:cNvSpPr>
                <a:spLocks noChangeArrowheads="1"/>
              </p:cNvSpPr>
              <p:nvPr/>
            </p:nvSpPr>
            <p:spPr bwMode="auto">
              <a:xfrm>
                <a:off x="990553" y="4906910"/>
                <a:ext cx="265123" cy="2999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8" name="Oval 93"/>
              <p:cNvSpPr>
                <a:spLocks noChangeArrowheads="1"/>
              </p:cNvSpPr>
              <p:nvPr/>
            </p:nvSpPr>
            <p:spPr bwMode="auto">
              <a:xfrm>
                <a:off x="1016027" y="4786218"/>
                <a:ext cx="39571" cy="5230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9" name="Oval 94"/>
              <p:cNvSpPr>
                <a:spLocks noChangeArrowheads="1"/>
              </p:cNvSpPr>
              <p:nvPr/>
            </p:nvSpPr>
            <p:spPr bwMode="auto">
              <a:xfrm>
                <a:off x="1060544" y="4786218"/>
                <a:ext cx="39571" cy="523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20" name="Oval 95"/>
              <p:cNvSpPr>
                <a:spLocks noChangeArrowheads="1"/>
              </p:cNvSpPr>
              <p:nvPr/>
            </p:nvSpPr>
            <p:spPr bwMode="auto">
              <a:xfrm>
                <a:off x="1103329" y="4786218"/>
                <a:ext cx="39571" cy="508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1" name="Rectangle 96"/>
              <p:cNvSpPr>
                <a:spLocks noChangeArrowheads="1"/>
              </p:cNvSpPr>
              <p:nvPr/>
            </p:nvSpPr>
            <p:spPr bwMode="auto">
              <a:xfrm>
                <a:off x="1203245" y="4586161"/>
                <a:ext cx="20527" cy="277958"/>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57" name="组合 56"/>
            <p:cNvGrpSpPr/>
            <p:nvPr/>
          </p:nvGrpSpPr>
          <p:grpSpPr>
            <a:xfrm>
              <a:off x="7948613" y="4133850"/>
              <a:ext cx="1192212" cy="1171575"/>
              <a:chOff x="7948613" y="4133850"/>
              <a:chExt cx="1192212" cy="1171575"/>
            </a:xfrm>
          </p:grpSpPr>
          <p:pic>
            <p:nvPicPr>
              <p:cNvPr id="96"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613" y="4133850"/>
                <a:ext cx="1192212"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63"/>
              <p:cNvSpPr>
                <a:spLocks/>
              </p:cNvSpPr>
              <p:nvPr/>
            </p:nvSpPr>
            <p:spPr bwMode="auto">
              <a:xfrm>
                <a:off x="8053129" y="4246236"/>
                <a:ext cx="579699" cy="53648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58" name="Text Box 325"/>
            <p:cNvSpPr txBox="1">
              <a:spLocks noChangeArrowheads="1"/>
            </p:cNvSpPr>
            <p:nvPr/>
          </p:nvSpPr>
          <p:spPr bwMode="auto">
            <a:xfrm>
              <a:off x="368300" y="5043488"/>
              <a:ext cx="1874838"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latin typeface="Gill Sans MT" panose="020B0502020104020203" pitchFamily="34" charset="0"/>
                </a:rPr>
                <a:t>server, with</a:t>
              </a:r>
            </a:p>
            <a:p>
              <a:pPr algn="ctr">
                <a:lnSpc>
                  <a:spcPct val="85000"/>
                </a:lnSpc>
              </a:pPr>
              <a:r>
                <a:rPr lang="en-US" altLang="zh-CN" sz="2000">
                  <a:latin typeface="Gill Sans MT" panose="020B0502020104020203" pitchFamily="34" charset="0"/>
                </a:rPr>
                <a:t>file of F bits </a:t>
              </a:r>
            </a:p>
            <a:p>
              <a:pPr algn="ctr">
                <a:lnSpc>
                  <a:spcPct val="85000"/>
                </a:lnSpc>
              </a:pPr>
              <a:r>
                <a:rPr lang="en-US" altLang="zh-CN" sz="2000">
                  <a:latin typeface="Gill Sans MT" panose="020B0502020104020203" pitchFamily="34" charset="0"/>
                </a:rPr>
                <a:t>to send to client</a:t>
              </a:r>
            </a:p>
          </p:txBody>
        </p:sp>
        <p:sp>
          <p:nvSpPr>
            <p:cNvPr id="59" name="Text Box 328"/>
            <p:cNvSpPr txBox="1">
              <a:spLocks noChangeArrowheads="1"/>
            </p:cNvSpPr>
            <p:nvPr/>
          </p:nvSpPr>
          <p:spPr bwMode="auto">
            <a:xfrm>
              <a:off x="2784475" y="5040313"/>
              <a:ext cx="14303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latin typeface="Gill Sans MT" panose="020B0502020104020203" pitchFamily="34" charset="0"/>
                </a:rPr>
                <a:t>link capacity</a:t>
              </a:r>
            </a:p>
            <a:p>
              <a:pPr algn="ctr">
                <a:lnSpc>
                  <a:spcPct val="85000"/>
                </a:lnSpc>
              </a:pPr>
              <a:r>
                <a:rPr lang="en-US" altLang="zh-CN" sz="2000">
                  <a:latin typeface="Gill Sans MT" panose="020B0502020104020203" pitchFamily="34" charset="0"/>
                </a:rPr>
                <a:t> R</a:t>
              </a:r>
              <a:r>
                <a:rPr lang="en-US" altLang="zh-CN" sz="2800" baseline="-25000">
                  <a:latin typeface="Gill Sans MT" panose="020B0502020104020203" pitchFamily="34" charset="0"/>
                </a:rPr>
                <a:t>s</a:t>
              </a:r>
              <a:r>
                <a:rPr lang="en-US" altLang="zh-CN" sz="2000" baseline="-25000">
                  <a:latin typeface="Gill Sans MT" panose="020B0502020104020203" pitchFamily="34" charset="0"/>
                </a:rPr>
                <a:t> </a:t>
              </a:r>
              <a:r>
                <a:rPr lang="en-US" altLang="zh-CN" sz="2000">
                  <a:latin typeface="Gill Sans MT" panose="020B0502020104020203" pitchFamily="34" charset="0"/>
                </a:rPr>
                <a:t>bits/sec</a:t>
              </a:r>
            </a:p>
          </p:txBody>
        </p:sp>
        <p:sp>
          <p:nvSpPr>
            <p:cNvPr id="60" name="Text Box 329"/>
            <p:cNvSpPr txBox="1">
              <a:spLocks noChangeArrowheads="1"/>
            </p:cNvSpPr>
            <p:nvPr/>
          </p:nvSpPr>
          <p:spPr bwMode="auto">
            <a:xfrm>
              <a:off x="5653088" y="5048250"/>
              <a:ext cx="14303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latin typeface="Gill Sans MT" panose="020B0502020104020203" pitchFamily="34" charset="0"/>
                </a:rPr>
                <a:t>link capacity</a:t>
              </a:r>
            </a:p>
            <a:p>
              <a:pPr algn="ctr">
                <a:lnSpc>
                  <a:spcPct val="85000"/>
                </a:lnSpc>
              </a:pPr>
              <a:r>
                <a:rPr lang="en-US" altLang="zh-CN" sz="2000">
                  <a:latin typeface="Gill Sans MT" panose="020B0502020104020203" pitchFamily="34" charset="0"/>
                </a:rPr>
                <a:t> R</a:t>
              </a:r>
              <a:r>
                <a:rPr lang="en-US" altLang="zh-CN" sz="2800" baseline="-25000">
                  <a:latin typeface="Gill Sans MT" panose="020B0502020104020203" pitchFamily="34" charset="0"/>
                </a:rPr>
                <a:t>c</a:t>
              </a:r>
              <a:r>
                <a:rPr lang="en-US" altLang="zh-CN" sz="2000" baseline="-25000">
                  <a:latin typeface="Gill Sans MT" panose="020B0502020104020203" pitchFamily="34" charset="0"/>
                </a:rPr>
                <a:t> </a:t>
              </a:r>
              <a:r>
                <a:rPr lang="en-US" altLang="zh-CN" sz="2000">
                  <a:latin typeface="Gill Sans MT" panose="020B0502020104020203" pitchFamily="34" charset="0"/>
                </a:rPr>
                <a:t>bits/sec</a:t>
              </a:r>
            </a:p>
          </p:txBody>
        </p:sp>
        <p:sp>
          <p:nvSpPr>
            <p:cNvPr id="61" name="Line 337"/>
            <p:cNvSpPr>
              <a:spLocks noChangeShapeType="1"/>
            </p:cNvSpPr>
            <p:nvPr/>
          </p:nvSpPr>
          <p:spPr bwMode="auto">
            <a:xfrm flipH="1" flipV="1">
              <a:off x="2997200" y="4806950"/>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347"/>
            <p:cNvSpPr>
              <a:spLocks noChangeShapeType="1"/>
            </p:cNvSpPr>
            <p:nvPr/>
          </p:nvSpPr>
          <p:spPr bwMode="auto">
            <a:xfrm flipH="1" flipV="1">
              <a:off x="6119813"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352"/>
            <p:cNvSpPr>
              <a:spLocks noChangeShapeType="1"/>
            </p:cNvSpPr>
            <p:nvPr/>
          </p:nvSpPr>
          <p:spPr bwMode="auto">
            <a:xfrm flipH="1">
              <a:off x="801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321"/>
            <p:cNvSpPr>
              <a:spLocks noChangeShapeType="1"/>
            </p:cNvSpPr>
            <p:nvPr/>
          </p:nvSpPr>
          <p:spPr bwMode="auto">
            <a:xfrm>
              <a:off x="1441450"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5" name="组合 64"/>
            <p:cNvGrpSpPr/>
            <p:nvPr/>
          </p:nvGrpSpPr>
          <p:grpSpPr>
            <a:xfrm>
              <a:off x="3806825" y="4394200"/>
              <a:ext cx="1055688" cy="360363"/>
              <a:chOff x="3806825" y="4394200"/>
              <a:chExt cx="1055688" cy="360363"/>
            </a:xfrm>
          </p:grpSpPr>
          <p:sp>
            <p:nvSpPr>
              <p:cNvPr id="83" name="Oval 247"/>
              <p:cNvSpPr>
                <a:spLocks noChangeArrowheads="1"/>
              </p:cNvSpPr>
              <p:nvPr/>
            </p:nvSpPr>
            <p:spPr bwMode="auto">
              <a:xfrm>
                <a:off x="3815622" y="4554819"/>
                <a:ext cx="1046891" cy="199744"/>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4" name="Line 248"/>
              <p:cNvSpPr>
                <a:spLocks noChangeShapeType="1"/>
              </p:cNvSpPr>
              <p:nvPr/>
            </p:nvSpPr>
            <p:spPr bwMode="auto">
              <a:xfrm>
                <a:off x="3815622" y="4538345"/>
                <a:ext cx="0" cy="12355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249"/>
              <p:cNvSpPr>
                <a:spLocks noChangeShapeType="1"/>
              </p:cNvSpPr>
              <p:nvPr/>
            </p:nvSpPr>
            <p:spPr bwMode="auto">
              <a:xfrm>
                <a:off x="4862513" y="4538345"/>
                <a:ext cx="0" cy="12355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Rectangle 250"/>
              <p:cNvSpPr>
                <a:spLocks noChangeArrowheads="1"/>
              </p:cNvSpPr>
              <p:nvPr/>
            </p:nvSpPr>
            <p:spPr bwMode="auto">
              <a:xfrm>
                <a:off x="3815622" y="4538345"/>
                <a:ext cx="1038093" cy="121494"/>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7" name="Oval 251"/>
              <p:cNvSpPr>
                <a:spLocks noChangeArrowheads="1"/>
              </p:cNvSpPr>
              <p:nvPr/>
            </p:nvSpPr>
            <p:spPr bwMode="auto">
              <a:xfrm>
                <a:off x="3806825" y="4394200"/>
                <a:ext cx="1046891" cy="232692"/>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8" name="Group 252"/>
              <p:cNvGrpSpPr>
                <a:grpSpLocks/>
              </p:cNvGrpSpPr>
              <p:nvPr/>
            </p:nvGrpSpPr>
            <p:grpSpPr bwMode="auto">
              <a:xfrm>
                <a:off x="4059017" y="4445680"/>
                <a:ext cx="519047" cy="135908"/>
                <a:chOff x="2848" y="848"/>
                <a:chExt cx="140" cy="98"/>
              </a:xfrm>
            </p:grpSpPr>
            <p:sp>
              <p:nvSpPr>
                <p:cNvPr id="93"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9" name="Group 256"/>
              <p:cNvGrpSpPr>
                <a:grpSpLocks/>
              </p:cNvGrpSpPr>
              <p:nvPr/>
            </p:nvGrpSpPr>
            <p:grpSpPr bwMode="auto">
              <a:xfrm flipV="1">
                <a:off x="4059017" y="4443621"/>
                <a:ext cx="519047" cy="135908"/>
                <a:chOff x="2848" y="848"/>
                <a:chExt cx="140" cy="98"/>
              </a:xfrm>
            </p:grpSpPr>
            <p:sp>
              <p:nvSpPr>
                <p:cNvPr id="90"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6" name="AutoShape 350"/>
            <p:cNvSpPr>
              <a:spLocks noChangeArrowheads="1"/>
            </p:cNvSpPr>
            <p:nvPr/>
          </p:nvSpPr>
          <p:spPr bwMode="auto">
            <a:xfrm>
              <a:off x="7286625" y="4325938"/>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 name="组合 66"/>
            <p:cNvGrpSpPr/>
            <p:nvPr/>
          </p:nvGrpSpPr>
          <p:grpSpPr>
            <a:xfrm>
              <a:off x="1404938" y="4360863"/>
              <a:ext cx="2322512" cy="392112"/>
              <a:chOff x="1404938" y="4360863"/>
              <a:chExt cx="2322512" cy="392112"/>
            </a:xfrm>
          </p:grpSpPr>
          <p:sp>
            <p:nvSpPr>
              <p:cNvPr id="79" name="Oval 333"/>
              <p:cNvSpPr>
                <a:spLocks noChangeArrowheads="1"/>
              </p:cNvSpPr>
              <p:nvPr/>
            </p:nvSpPr>
            <p:spPr bwMode="auto">
              <a:xfrm>
                <a:off x="3612077" y="4365458"/>
                <a:ext cx="115373" cy="387517"/>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Times New Roman" charset="0"/>
                  <a:ea typeface="ＭＳ Ｐゴシック" charset="0"/>
                  <a:cs typeface="ＭＳ Ｐゴシック" charset="0"/>
                </a:endParaRPr>
              </a:p>
            </p:txBody>
          </p:sp>
          <p:sp>
            <p:nvSpPr>
              <p:cNvPr id="80" name="Rectangle 332"/>
              <p:cNvSpPr>
                <a:spLocks noChangeArrowheads="1"/>
              </p:cNvSpPr>
              <p:nvPr/>
            </p:nvSpPr>
            <p:spPr bwMode="auto">
              <a:xfrm>
                <a:off x="1448412" y="4365458"/>
                <a:ext cx="2217171" cy="387517"/>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Times New Roman" charset="0"/>
                  <a:ea typeface="ＭＳ Ｐゴシック" charset="0"/>
                  <a:cs typeface="ＭＳ Ｐゴシック" charset="0"/>
                </a:endParaRPr>
              </a:p>
            </p:txBody>
          </p:sp>
          <p:sp>
            <p:nvSpPr>
              <p:cNvPr id="81" name="Oval 331"/>
              <p:cNvSpPr>
                <a:spLocks noChangeArrowheads="1"/>
              </p:cNvSpPr>
              <p:nvPr/>
            </p:nvSpPr>
            <p:spPr bwMode="auto">
              <a:xfrm>
                <a:off x="1404938" y="4360863"/>
                <a:ext cx="115373" cy="387517"/>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 name="Rectangle 334"/>
              <p:cNvSpPr>
                <a:spLocks noChangeArrowheads="1"/>
              </p:cNvSpPr>
              <p:nvPr/>
            </p:nvSpPr>
            <p:spPr bwMode="auto">
              <a:xfrm>
                <a:off x="3600372" y="4373117"/>
                <a:ext cx="73571" cy="37679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Times New Roman" charset="0"/>
                  <a:ea typeface="ＭＳ Ｐゴシック" charset="0"/>
                  <a:cs typeface="ＭＳ Ｐゴシック" charset="0"/>
                </a:endParaRPr>
              </a:p>
            </p:txBody>
          </p:sp>
        </p:grpSp>
        <p:grpSp>
          <p:nvGrpSpPr>
            <p:cNvPr id="68" name="组合 67"/>
            <p:cNvGrpSpPr/>
            <p:nvPr/>
          </p:nvGrpSpPr>
          <p:grpSpPr>
            <a:xfrm>
              <a:off x="4910138" y="4248150"/>
              <a:ext cx="2801937" cy="581025"/>
              <a:chOff x="4910138" y="4248150"/>
              <a:chExt cx="2801937" cy="581025"/>
            </a:xfrm>
          </p:grpSpPr>
          <p:sp>
            <p:nvSpPr>
              <p:cNvPr id="75" name="Oval 342"/>
              <p:cNvSpPr>
                <a:spLocks noChangeArrowheads="1"/>
              </p:cNvSpPr>
              <p:nvPr/>
            </p:nvSpPr>
            <p:spPr bwMode="auto">
              <a:xfrm>
                <a:off x="7572886" y="4254959"/>
                <a:ext cx="139189" cy="574216"/>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Times New Roman" charset="0"/>
                  <a:ea typeface="ＭＳ Ｐゴシック" charset="0"/>
                  <a:cs typeface="ＭＳ Ｐゴシック" charset="0"/>
                </a:endParaRPr>
              </a:p>
            </p:txBody>
          </p:sp>
          <p:sp>
            <p:nvSpPr>
              <p:cNvPr id="76" name="Rectangle 343"/>
              <p:cNvSpPr>
                <a:spLocks noChangeArrowheads="1"/>
              </p:cNvSpPr>
              <p:nvPr/>
            </p:nvSpPr>
            <p:spPr bwMode="auto">
              <a:xfrm>
                <a:off x="4962586" y="4254959"/>
                <a:ext cx="2674851" cy="574216"/>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Times New Roman" charset="0"/>
                  <a:ea typeface="ＭＳ Ｐゴシック" charset="0"/>
                  <a:cs typeface="ＭＳ Ｐゴシック" charset="0"/>
                </a:endParaRPr>
              </a:p>
            </p:txBody>
          </p:sp>
          <p:sp>
            <p:nvSpPr>
              <p:cNvPr id="77" name="Oval 344"/>
              <p:cNvSpPr>
                <a:spLocks noChangeArrowheads="1"/>
              </p:cNvSpPr>
              <p:nvPr/>
            </p:nvSpPr>
            <p:spPr bwMode="auto">
              <a:xfrm>
                <a:off x="4910138" y="4248150"/>
                <a:ext cx="139189" cy="574216"/>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8" name="Rectangle 345"/>
              <p:cNvSpPr>
                <a:spLocks noChangeArrowheads="1"/>
              </p:cNvSpPr>
              <p:nvPr/>
            </p:nvSpPr>
            <p:spPr bwMode="auto">
              <a:xfrm>
                <a:off x="7558765" y="4266307"/>
                <a:ext cx="88758" cy="558329"/>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Times New Roman" charset="0"/>
                  <a:ea typeface="ＭＳ Ｐゴシック" charset="0"/>
                  <a:cs typeface="ＭＳ Ｐゴシック" charset="0"/>
                </a:endParaRPr>
              </a:p>
            </p:txBody>
          </p:sp>
        </p:grpSp>
        <p:grpSp>
          <p:nvGrpSpPr>
            <p:cNvPr id="69" name="组合 68"/>
            <p:cNvGrpSpPr/>
            <p:nvPr/>
          </p:nvGrpSpPr>
          <p:grpSpPr>
            <a:xfrm>
              <a:off x="239713" y="5111750"/>
              <a:ext cx="8235950" cy="898526"/>
              <a:chOff x="239713" y="5111750"/>
              <a:chExt cx="8235950" cy="898526"/>
            </a:xfrm>
          </p:grpSpPr>
          <p:sp>
            <p:nvSpPr>
              <p:cNvPr id="72" name="Text Box 353"/>
              <p:cNvSpPr txBox="1">
                <a:spLocks noChangeArrowheads="1"/>
              </p:cNvSpPr>
              <p:nvPr/>
            </p:nvSpPr>
            <p:spPr bwMode="auto">
              <a:xfrm>
                <a:off x="239713" y="5140325"/>
                <a:ext cx="2319338" cy="868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latin typeface="Gill Sans MT" panose="020B0502020104020203" pitchFamily="34" charset="0"/>
                  </a:rPr>
                  <a:t>server sends bits </a:t>
                </a:r>
              </a:p>
              <a:p>
                <a:pPr algn="ctr">
                  <a:lnSpc>
                    <a:spcPct val="85000"/>
                  </a:lnSpc>
                </a:pPr>
                <a:r>
                  <a:rPr lang="en-US" altLang="zh-CN" sz="2000">
                    <a:latin typeface="Gill Sans MT" panose="020B0502020104020203" pitchFamily="34" charset="0"/>
                  </a:rPr>
                  <a:t>(fluid) into pipe</a:t>
                </a:r>
              </a:p>
              <a:p>
                <a:pPr algn="ctr">
                  <a:lnSpc>
                    <a:spcPct val="85000"/>
                  </a:lnSpc>
                </a:pPr>
                <a:endParaRPr lang="en-US" altLang="zh-CN" sz="2000">
                  <a:latin typeface="Gill Sans MT" panose="020B0502020104020203" pitchFamily="34" charset="0"/>
                </a:endParaRPr>
              </a:p>
            </p:txBody>
          </p:sp>
          <p:sp>
            <p:nvSpPr>
              <p:cNvPr id="73" name="Text Box 336"/>
              <p:cNvSpPr txBox="1">
                <a:spLocks noChangeArrowheads="1"/>
              </p:cNvSpPr>
              <p:nvPr/>
            </p:nvSpPr>
            <p:spPr bwMode="auto">
              <a:xfrm>
                <a:off x="2736851" y="5111750"/>
                <a:ext cx="2808288" cy="884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dirty="0">
                    <a:latin typeface="Gill Sans MT" panose="020B0502020104020203" pitchFamily="34" charset="0"/>
                  </a:rPr>
                  <a:t> pipe that can carry</a:t>
                </a:r>
              </a:p>
              <a:p>
                <a:pPr algn="ctr">
                  <a:lnSpc>
                    <a:spcPct val="85000"/>
                  </a:lnSpc>
                </a:pPr>
                <a:r>
                  <a:rPr lang="en-US" altLang="zh-CN" sz="2000" dirty="0">
                    <a:latin typeface="Gill Sans MT" panose="020B0502020104020203" pitchFamily="34" charset="0"/>
                  </a:rPr>
                  <a:t>fluid at rate</a:t>
                </a:r>
              </a:p>
              <a:p>
                <a:pPr algn="ctr">
                  <a:lnSpc>
                    <a:spcPct val="85000"/>
                  </a:lnSpc>
                </a:pPr>
                <a:r>
                  <a:rPr lang="en-US" altLang="zh-CN" sz="2000" dirty="0">
                    <a:latin typeface="Gill Sans MT" panose="020B0502020104020203" pitchFamily="34" charset="0"/>
                  </a:rPr>
                  <a:t> </a:t>
                </a:r>
                <a:r>
                  <a:rPr lang="en-US" altLang="zh-CN" sz="2000" i="1" dirty="0" err="1">
                    <a:latin typeface="Gill Sans MT" panose="020B0502020104020203" pitchFamily="34" charset="0"/>
                  </a:rPr>
                  <a:t>R</a:t>
                </a:r>
                <a:r>
                  <a:rPr lang="en-US" altLang="zh-CN" sz="2800" i="1" baseline="-25000" dirty="0" err="1">
                    <a:latin typeface="Gill Sans MT" panose="020B0502020104020203" pitchFamily="34" charset="0"/>
                  </a:rPr>
                  <a:t>s</a:t>
                </a:r>
                <a:r>
                  <a:rPr lang="en-US" altLang="zh-CN" sz="2000" i="1" baseline="-25000" dirty="0">
                    <a:latin typeface="Gill Sans MT" panose="020B0502020104020203" pitchFamily="34" charset="0"/>
                  </a:rPr>
                  <a:t> </a:t>
                </a:r>
                <a:r>
                  <a:rPr lang="en-US" altLang="zh-CN" sz="2000" dirty="0">
                    <a:latin typeface="Gill Sans MT" panose="020B0502020104020203" pitchFamily="34" charset="0"/>
                  </a:rPr>
                  <a:t>bits/sec)</a:t>
                </a:r>
              </a:p>
            </p:txBody>
          </p:sp>
          <p:sp>
            <p:nvSpPr>
              <p:cNvPr id="74" name="Text Box 346"/>
              <p:cNvSpPr txBox="1">
                <a:spLocks noChangeArrowheads="1"/>
              </p:cNvSpPr>
              <p:nvPr/>
            </p:nvSpPr>
            <p:spPr bwMode="auto">
              <a:xfrm>
                <a:off x="5522913" y="5126038"/>
                <a:ext cx="2952750" cy="884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latin typeface="Gill Sans MT" panose="020B0502020104020203" pitchFamily="34" charset="0"/>
                  </a:rPr>
                  <a:t> pipe that can carry</a:t>
                </a:r>
              </a:p>
              <a:p>
                <a:pPr algn="ctr">
                  <a:lnSpc>
                    <a:spcPct val="85000"/>
                  </a:lnSpc>
                </a:pPr>
                <a:r>
                  <a:rPr lang="en-US" altLang="zh-CN" sz="2000">
                    <a:latin typeface="Gill Sans MT" panose="020B0502020104020203" pitchFamily="34" charset="0"/>
                  </a:rPr>
                  <a:t>fluid at rate</a:t>
                </a:r>
              </a:p>
              <a:p>
                <a:pPr algn="ctr">
                  <a:lnSpc>
                    <a:spcPct val="85000"/>
                  </a:lnSpc>
                </a:pPr>
                <a:r>
                  <a:rPr lang="en-US" altLang="zh-CN" sz="2000" i="1">
                    <a:latin typeface="Gill Sans MT" panose="020B0502020104020203" pitchFamily="34" charset="0"/>
                  </a:rPr>
                  <a:t> R</a:t>
                </a:r>
                <a:r>
                  <a:rPr lang="en-US" altLang="zh-CN" sz="2800" i="1" baseline="-25000">
                    <a:latin typeface="Gill Sans MT" panose="020B0502020104020203" pitchFamily="34" charset="0"/>
                  </a:rPr>
                  <a:t>c</a:t>
                </a:r>
                <a:r>
                  <a:rPr lang="en-US" altLang="zh-CN" sz="2000" i="1" baseline="-25000">
                    <a:latin typeface="Gill Sans MT" panose="020B0502020104020203" pitchFamily="34" charset="0"/>
                  </a:rPr>
                  <a:t> </a:t>
                </a:r>
                <a:r>
                  <a:rPr lang="en-US" altLang="zh-CN" sz="2000">
                    <a:latin typeface="Gill Sans MT" panose="020B0502020104020203" pitchFamily="34" charset="0"/>
                  </a:rPr>
                  <a:t>bits/sec)</a:t>
                </a:r>
              </a:p>
            </p:txBody>
          </p:sp>
        </p:grpSp>
        <p:sp>
          <p:nvSpPr>
            <p:cNvPr id="70" name="AutoShape 351"/>
            <p:cNvSpPr>
              <a:spLocks noChangeArrowheads="1"/>
            </p:cNvSpPr>
            <p:nvPr/>
          </p:nvSpPr>
          <p:spPr bwMode="auto">
            <a:xfrm>
              <a:off x="3732213" y="4308475"/>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1"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grpSp>
      <p:sp>
        <p:nvSpPr>
          <p:cNvPr id="130" name="灯片编号占位符 4"/>
          <p:cNvSpPr>
            <a:spLocks noGrp="1"/>
          </p:cNvSpPr>
          <p:nvPr>
            <p:ph type="sldNum" sz="quarter" idx="11"/>
          </p:nvPr>
        </p:nvSpPr>
        <p:spPr>
          <a:xfrm>
            <a:off x="7042150" y="6243638"/>
            <a:ext cx="1905000" cy="457200"/>
          </a:xfrm>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dirty="0" smtClean="0">
                <a:latin typeface="Tahoma" panose="020B0604030504040204" pitchFamily="34" charset="0"/>
              </a:rPr>
              <a:t>109</a:t>
            </a:r>
            <a:endParaRPr lang="en-US" altLang="zh-CN" sz="1400" dirty="0">
              <a:latin typeface="Tahoma" panose="020B0604030504040204"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type="title"/>
          </p:nvPr>
        </p:nvSpPr>
        <p:spPr>
          <a:xfrm>
            <a:off x="795338" y="0"/>
            <a:ext cx="7793037" cy="1462088"/>
          </a:xfrm>
        </p:spPr>
        <p:txBody>
          <a:bodyPr/>
          <a:lstStyle/>
          <a:p>
            <a:r>
              <a:rPr lang="en-US" altLang="zh-CN" smtClean="0">
                <a:latin typeface="Comic Sans MS" panose="030F0702030302020204" pitchFamily="66" charset="0"/>
              </a:rPr>
              <a:t>Throughput (more)</a:t>
            </a:r>
          </a:p>
        </p:txBody>
      </p:sp>
      <p:grpSp>
        <p:nvGrpSpPr>
          <p:cNvPr id="94" name="Group 347"/>
          <p:cNvGrpSpPr>
            <a:grpSpLocks/>
          </p:cNvGrpSpPr>
          <p:nvPr/>
        </p:nvGrpSpPr>
        <p:grpSpPr bwMode="auto">
          <a:xfrm>
            <a:off x="4305300" y="4449763"/>
            <a:ext cx="912813" cy="415925"/>
            <a:chOff x="1871277" y="1576300"/>
            <a:chExt cx="1128371" cy="437861"/>
          </a:xfrm>
        </p:grpSpPr>
        <p:sp>
          <p:nvSpPr>
            <p:cNvPr id="95" name="Oval 157"/>
            <p:cNvSpPr>
              <a:spLocks noChangeArrowheads="1"/>
            </p:cNvSpPr>
            <p:nvPr/>
          </p:nvSpPr>
          <p:spPr bwMode="auto">
            <a:xfrm flipV="1">
              <a:off x="1875202" y="1694956"/>
              <a:ext cx="1124446" cy="31920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6"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Oval 159"/>
            <p:cNvSpPr>
              <a:spLocks noChangeArrowheads="1"/>
            </p:cNvSpPr>
            <p:nvPr/>
          </p:nvSpPr>
          <p:spPr bwMode="auto">
            <a:xfrm flipV="1">
              <a:off x="1871277" y="1576300"/>
              <a:ext cx="1124446" cy="31920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8"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9" name="Freeform 161"/>
            <p:cNvSpPr>
              <a:spLocks/>
            </p:cNvSpPr>
            <p:nvPr/>
          </p:nvSpPr>
          <p:spPr bwMode="auto">
            <a:xfrm>
              <a:off x="2102838" y="1633122"/>
              <a:ext cx="661324" cy="11197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0" name="Freeform 162"/>
            <p:cNvSpPr>
              <a:spLocks/>
            </p:cNvSpPr>
            <p:nvPr/>
          </p:nvSpPr>
          <p:spPr bwMode="auto">
            <a:xfrm>
              <a:off x="2536526" y="1728381"/>
              <a:ext cx="245297" cy="9693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1" name="Freeform 163"/>
            <p:cNvSpPr>
              <a:spLocks/>
            </p:cNvSpPr>
            <p:nvPr/>
          </p:nvSpPr>
          <p:spPr bwMode="auto">
            <a:xfrm>
              <a:off x="2089102" y="1730053"/>
              <a:ext cx="241373" cy="9693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02" name="Straight Connector 164"/>
            <p:cNvCxnSpPr>
              <a:cxnSpLocks noChangeShapeType="1"/>
              <a:endCxn id="97" idx="2"/>
            </p:cNvCxnSpPr>
            <p:nvPr/>
          </p:nvCxnSpPr>
          <p:spPr bwMode="auto">
            <a:xfrm flipH="1" flipV="1">
              <a:off x="1871277" y="1736738"/>
              <a:ext cx="3925" cy="12367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3" name="Straight Connector 165"/>
            <p:cNvCxnSpPr>
              <a:cxnSpLocks noChangeShapeType="1"/>
            </p:cNvCxnSpPr>
            <p:nvPr/>
          </p:nvCxnSpPr>
          <p:spPr bwMode="auto">
            <a:xfrm flipH="1" flipV="1">
              <a:off x="2995723" y="1735066"/>
              <a:ext cx="3925" cy="12367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4" name="Group 347"/>
          <p:cNvGrpSpPr>
            <a:grpSpLocks/>
          </p:cNvGrpSpPr>
          <p:nvPr/>
        </p:nvGrpSpPr>
        <p:grpSpPr bwMode="auto">
          <a:xfrm>
            <a:off x="4259263" y="2581275"/>
            <a:ext cx="911225" cy="415925"/>
            <a:chOff x="1871277" y="1576300"/>
            <a:chExt cx="1128371" cy="437861"/>
          </a:xfrm>
        </p:grpSpPr>
        <p:sp>
          <p:nvSpPr>
            <p:cNvPr id="105" name="Oval 147"/>
            <p:cNvSpPr>
              <a:spLocks noChangeArrowheads="1"/>
            </p:cNvSpPr>
            <p:nvPr/>
          </p:nvSpPr>
          <p:spPr bwMode="auto">
            <a:xfrm flipV="1">
              <a:off x="1875209" y="1694958"/>
              <a:ext cx="1124439" cy="31920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6"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 name="Oval 149"/>
            <p:cNvSpPr>
              <a:spLocks noChangeArrowheads="1"/>
            </p:cNvSpPr>
            <p:nvPr/>
          </p:nvSpPr>
          <p:spPr bwMode="auto">
            <a:xfrm flipV="1">
              <a:off x="1871277" y="1576300"/>
              <a:ext cx="1124439" cy="31920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8"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9" name="Freeform 151"/>
            <p:cNvSpPr>
              <a:spLocks/>
            </p:cNvSpPr>
            <p:nvPr/>
          </p:nvSpPr>
          <p:spPr bwMode="auto">
            <a:xfrm>
              <a:off x="2103242" y="1633122"/>
              <a:ext cx="662475" cy="11197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0" name="Freeform 152"/>
            <p:cNvSpPr>
              <a:spLocks/>
            </p:cNvSpPr>
            <p:nvPr/>
          </p:nvSpPr>
          <p:spPr bwMode="auto">
            <a:xfrm>
              <a:off x="2537684" y="1728382"/>
              <a:ext cx="243760" cy="9693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1" name="Freeform 153"/>
            <p:cNvSpPr>
              <a:spLocks/>
            </p:cNvSpPr>
            <p:nvPr/>
          </p:nvSpPr>
          <p:spPr bwMode="auto">
            <a:xfrm>
              <a:off x="2089481" y="1730053"/>
              <a:ext cx="241794" cy="9693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12" name="Straight Connector 154"/>
            <p:cNvCxnSpPr>
              <a:cxnSpLocks noChangeShapeType="1"/>
              <a:endCxn id="107" idx="2"/>
            </p:cNvCxnSpPr>
            <p:nvPr/>
          </p:nvCxnSpPr>
          <p:spPr bwMode="auto">
            <a:xfrm flipH="1" flipV="1">
              <a:off x="1871277" y="1736738"/>
              <a:ext cx="3932" cy="12367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3" name="Straight Connector 155"/>
            <p:cNvCxnSpPr>
              <a:cxnSpLocks noChangeShapeType="1"/>
            </p:cNvCxnSpPr>
            <p:nvPr/>
          </p:nvCxnSpPr>
          <p:spPr bwMode="auto">
            <a:xfrm flipH="1" flipV="1">
              <a:off x="2995716" y="1735067"/>
              <a:ext cx="3932" cy="12367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5" name="Group 140"/>
          <p:cNvGrpSpPr>
            <a:grpSpLocks/>
          </p:cNvGrpSpPr>
          <p:nvPr/>
        </p:nvGrpSpPr>
        <p:grpSpPr bwMode="auto">
          <a:xfrm>
            <a:off x="1614488" y="2254250"/>
            <a:ext cx="352425" cy="876300"/>
            <a:chOff x="4140" y="429"/>
            <a:chExt cx="1425" cy="2396"/>
          </a:xfrm>
        </p:grpSpPr>
        <p:sp>
          <p:nvSpPr>
            <p:cNvPr id="116" name="Freeform 14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8" name="Freeform 14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4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21" name="Group 146"/>
            <p:cNvGrpSpPr>
              <a:grpSpLocks/>
            </p:cNvGrpSpPr>
            <p:nvPr/>
          </p:nvGrpSpPr>
          <p:grpSpPr bwMode="auto">
            <a:xfrm>
              <a:off x="4749" y="668"/>
              <a:ext cx="581" cy="145"/>
              <a:chOff x="614" y="2568"/>
              <a:chExt cx="725" cy="139"/>
            </a:xfrm>
          </p:grpSpPr>
          <p:sp>
            <p:nvSpPr>
              <p:cNvPr id="14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23" name="Group 150"/>
            <p:cNvGrpSpPr>
              <a:grpSpLocks/>
            </p:cNvGrpSpPr>
            <p:nvPr/>
          </p:nvGrpSpPr>
          <p:grpSpPr bwMode="auto">
            <a:xfrm>
              <a:off x="4747" y="994"/>
              <a:ext cx="581" cy="134"/>
              <a:chOff x="614" y="2568"/>
              <a:chExt cx="725" cy="139"/>
            </a:xfrm>
          </p:grpSpPr>
          <p:sp>
            <p:nvSpPr>
              <p:cNvPr id="14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26" name="Group 155"/>
            <p:cNvGrpSpPr>
              <a:grpSpLocks/>
            </p:cNvGrpSpPr>
            <p:nvPr/>
          </p:nvGrpSpPr>
          <p:grpSpPr bwMode="auto">
            <a:xfrm>
              <a:off x="4735" y="1627"/>
              <a:ext cx="582" cy="151"/>
              <a:chOff x="614" y="2568"/>
              <a:chExt cx="725" cy="139"/>
            </a:xfrm>
          </p:grpSpPr>
          <p:sp>
            <p:nvSpPr>
              <p:cNvPr id="14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7" name="Freeform 15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8" name="Group 159"/>
            <p:cNvGrpSpPr>
              <a:grpSpLocks/>
            </p:cNvGrpSpPr>
            <p:nvPr/>
          </p:nvGrpSpPr>
          <p:grpSpPr bwMode="auto">
            <a:xfrm>
              <a:off x="4739" y="1327"/>
              <a:ext cx="582" cy="139"/>
              <a:chOff x="614" y="2568"/>
              <a:chExt cx="725" cy="139"/>
            </a:xfrm>
          </p:grpSpPr>
          <p:sp>
            <p:nvSpPr>
              <p:cNvPr id="14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0" name="Freeform 16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6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3" name="Freeform 16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3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8" name="Rectangle 4"/>
          <p:cNvSpPr txBox="1">
            <a:spLocks noChangeArrowheads="1"/>
          </p:cNvSpPr>
          <p:nvPr/>
        </p:nvSpPr>
        <p:spPr bwMode="auto">
          <a:xfrm>
            <a:off x="519113" y="1447800"/>
            <a:ext cx="8150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r>
              <a:rPr lang="en-US" altLang="zh-CN" sz="2800" i="1" kern="0" dirty="0" err="1" smtClean="0">
                <a:solidFill>
                  <a:srgbClr val="CC0000"/>
                </a:solidFill>
                <a:ea typeface="ＭＳ Ｐゴシック" panose="020B0600070205080204" pitchFamily="34" charset="-128"/>
              </a:rPr>
              <a:t>R</a:t>
            </a:r>
            <a:r>
              <a:rPr lang="en-US" altLang="zh-CN" sz="2800" i="1" kern="0" baseline="-25000" dirty="0" err="1" smtClean="0">
                <a:solidFill>
                  <a:srgbClr val="CC0000"/>
                </a:solidFill>
                <a:ea typeface="ＭＳ Ｐゴシック" panose="020B0600070205080204" pitchFamily="34" charset="-128"/>
              </a:rPr>
              <a:t>s</a:t>
            </a:r>
            <a:r>
              <a:rPr lang="en-US" altLang="zh-CN" sz="2800" i="1" kern="0" dirty="0" smtClean="0">
                <a:solidFill>
                  <a:srgbClr val="CC0000"/>
                </a:solidFill>
                <a:ea typeface="ＭＳ Ｐゴシック" panose="020B0600070205080204" pitchFamily="34" charset="-128"/>
              </a:rPr>
              <a:t> &lt; </a:t>
            </a:r>
            <a:r>
              <a:rPr lang="en-US" altLang="zh-CN" sz="2800" i="1" kern="0" dirty="0" err="1" smtClean="0">
                <a:solidFill>
                  <a:srgbClr val="CC0000"/>
                </a:solidFill>
                <a:ea typeface="ＭＳ Ｐゴシック" panose="020B0600070205080204" pitchFamily="34" charset="-128"/>
              </a:rPr>
              <a:t>R</a:t>
            </a:r>
            <a:r>
              <a:rPr lang="en-US" altLang="zh-CN" sz="2800" i="1" kern="0" baseline="-25000" dirty="0" err="1" smtClean="0">
                <a:solidFill>
                  <a:srgbClr val="CC0000"/>
                </a:solidFill>
                <a:ea typeface="ＭＳ Ｐゴシック" panose="020B0600070205080204" pitchFamily="34" charset="-128"/>
              </a:rPr>
              <a:t>c</a:t>
            </a:r>
            <a:r>
              <a:rPr lang="en-US" altLang="zh-CN" sz="2800" i="1" kern="0" dirty="0" smtClean="0">
                <a:solidFill>
                  <a:srgbClr val="FF3300"/>
                </a:solidFill>
                <a:ea typeface="ＭＳ Ｐゴシック" panose="020B0600070205080204" pitchFamily="34" charset="-128"/>
              </a:rPr>
              <a:t>  </a:t>
            </a:r>
            <a:r>
              <a:rPr lang="en-US" altLang="zh-CN" sz="2800" kern="0" dirty="0" smtClean="0">
                <a:ea typeface="ＭＳ Ｐゴシック" panose="020B0600070205080204" pitchFamily="34" charset="-128"/>
              </a:rPr>
              <a:t>What is average end-end throughput?</a:t>
            </a:r>
          </a:p>
        </p:txBody>
      </p:sp>
      <p:grpSp>
        <p:nvGrpSpPr>
          <p:cNvPr id="149" name="Group 34"/>
          <p:cNvGrpSpPr>
            <a:grpSpLocks/>
          </p:cNvGrpSpPr>
          <p:nvPr/>
        </p:nvGrpSpPr>
        <p:grpSpPr bwMode="auto">
          <a:xfrm>
            <a:off x="2066925" y="2606675"/>
            <a:ext cx="2136775" cy="307975"/>
            <a:chOff x="2249" y="3430"/>
            <a:chExt cx="1389" cy="256"/>
          </a:xfrm>
        </p:grpSpPr>
        <p:sp>
          <p:nvSpPr>
            <p:cNvPr id="150"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151"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152"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3"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grpSp>
      <p:sp>
        <p:nvSpPr>
          <p:cNvPr id="154" name="Text Box 39"/>
          <p:cNvSpPr txBox="1">
            <a:spLocks noChangeArrowheads="1"/>
          </p:cNvSpPr>
          <p:nvPr/>
        </p:nvSpPr>
        <p:spPr bwMode="auto">
          <a:xfrm>
            <a:off x="1855788" y="2562225"/>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  R</a:t>
            </a:r>
            <a:r>
              <a:rPr lang="en-US" altLang="zh-CN" sz="2800" baseline="-25000"/>
              <a:t>s</a:t>
            </a:r>
            <a:r>
              <a:rPr lang="en-US" altLang="zh-CN" sz="2000" baseline="-25000"/>
              <a:t> </a:t>
            </a:r>
            <a:r>
              <a:rPr lang="en-US" altLang="zh-CN" sz="2000"/>
              <a:t>bits/sec</a:t>
            </a:r>
          </a:p>
        </p:txBody>
      </p:sp>
      <p:sp>
        <p:nvSpPr>
          <p:cNvPr id="155" name="AutoShape 42"/>
          <p:cNvSpPr>
            <a:spLocks noChangeArrowheads="1"/>
          </p:cNvSpPr>
          <p:nvPr/>
        </p:nvSpPr>
        <p:spPr bwMode="auto">
          <a:xfrm flipV="1">
            <a:off x="1255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sp>
        <p:nvSpPr>
          <p:cNvPr id="156" name="AutoShape 43"/>
          <p:cNvSpPr>
            <a:spLocks noChangeArrowheads="1"/>
          </p:cNvSpPr>
          <p:nvPr/>
        </p:nvSpPr>
        <p:spPr bwMode="auto">
          <a:xfrm>
            <a:off x="7489825" y="2581275"/>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57" name="Group 54"/>
          <p:cNvGrpSpPr>
            <a:grpSpLocks/>
          </p:cNvGrpSpPr>
          <p:nvPr/>
        </p:nvGrpSpPr>
        <p:grpSpPr bwMode="auto">
          <a:xfrm>
            <a:off x="5440363" y="2473325"/>
            <a:ext cx="2790825" cy="569913"/>
            <a:chOff x="3130" y="3069"/>
            <a:chExt cx="1911" cy="366"/>
          </a:xfrm>
        </p:grpSpPr>
        <p:grpSp>
          <p:nvGrpSpPr>
            <p:cNvPr id="158" name="Group 45"/>
            <p:cNvGrpSpPr>
              <a:grpSpLocks/>
            </p:cNvGrpSpPr>
            <p:nvPr/>
          </p:nvGrpSpPr>
          <p:grpSpPr bwMode="auto">
            <a:xfrm>
              <a:off x="3130" y="3069"/>
              <a:ext cx="1765" cy="366"/>
              <a:chOff x="2249" y="3430"/>
              <a:chExt cx="1389" cy="256"/>
            </a:xfrm>
          </p:grpSpPr>
          <p:sp>
            <p:nvSpPr>
              <p:cNvPr id="160"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161"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162"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3"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grpSp>
        <p:sp>
          <p:nvSpPr>
            <p:cNvPr id="159"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R</a:t>
              </a:r>
              <a:r>
                <a:rPr lang="en-US" altLang="zh-CN" sz="2800" baseline="-25000"/>
                <a:t>c</a:t>
              </a:r>
              <a:r>
                <a:rPr lang="en-US" altLang="zh-CN" sz="2000" baseline="-25000"/>
                <a:t> </a:t>
              </a:r>
              <a:r>
                <a:rPr lang="en-US" altLang="zh-CN" sz="2000"/>
                <a:t>bits/sec</a:t>
              </a:r>
            </a:p>
          </p:txBody>
        </p:sp>
      </p:grpSp>
      <p:sp>
        <p:nvSpPr>
          <p:cNvPr id="164" name="Rectangle 56"/>
          <p:cNvSpPr>
            <a:spLocks noChangeArrowheads="1"/>
          </p:cNvSpPr>
          <p:nvPr/>
        </p:nvSpPr>
        <p:spPr bwMode="auto">
          <a:xfrm>
            <a:off x="555625"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sz="2800" i="1">
                <a:solidFill>
                  <a:srgbClr val="CC0000"/>
                </a:solidFill>
                <a:latin typeface="Gill Sans MT" panose="020B0502020104020203" pitchFamily="34" charset="0"/>
              </a:rPr>
              <a:t>R</a:t>
            </a:r>
            <a:r>
              <a:rPr lang="en-US" altLang="zh-CN" sz="2800" i="1" baseline="-25000">
                <a:solidFill>
                  <a:srgbClr val="CC0000"/>
                </a:solidFill>
                <a:latin typeface="Gill Sans MT" panose="020B0502020104020203" pitchFamily="34" charset="0"/>
              </a:rPr>
              <a:t>s</a:t>
            </a:r>
            <a:r>
              <a:rPr lang="en-US" altLang="zh-CN" sz="2800" i="1">
                <a:solidFill>
                  <a:srgbClr val="CC0000"/>
                </a:solidFill>
                <a:latin typeface="Gill Sans MT" panose="020B0502020104020203" pitchFamily="34" charset="0"/>
              </a:rPr>
              <a:t> &gt; R</a:t>
            </a:r>
            <a:r>
              <a:rPr lang="en-US" altLang="zh-CN" sz="2800" i="1" baseline="-25000">
                <a:solidFill>
                  <a:srgbClr val="CC0000"/>
                </a:solidFill>
                <a:latin typeface="Gill Sans MT" panose="020B0502020104020203" pitchFamily="34" charset="0"/>
              </a:rPr>
              <a:t>c</a:t>
            </a:r>
            <a:r>
              <a:rPr lang="en-US" altLang="zh-CN" sz="2800" i="1">
                <a:solidFill>
                  <a:srgbClr val="FF3300"/>
                </a:solidFill>
                <a:latin typeface="Gill Sans MT" panose="020B0502020104020203" pitchFamily="34" charset="0"/>
              </a:rPr>
              <a:t>  </a:t>
            </a:r>
            <a:r>
              <a:rPr lang="en-US" altLang="zh-CN" sz="2800">
                <a:latin typeface="Gill Sans MT" panose="020B0502020104020203" pitchFamily="34" charset="0"/>
              </a:rPr>
              <a:t>What is average end-end throughput?</a:t>
            </a:r>
          </a:p>
        </p:txBody>
      </p:sp>
      <p:grpSp>
        <p:nvGrpSpPr>
          <p:cNvPr id="165" name="Group 209"/>
          <p:cNvGrpSpPr>
            <a:grpSpLocks/>
          </p:cNvGrpSpPr>
          <p:nvPr/>
        </p:nvGrpSpPr>
        <p:grpSpPr bwMode="auto">
          <a:xfrm>
            <a:off x="295275" y="5167313"/>
            <a:ext cx="8577263" cy="1211262"/>
            <a:chOff x="186" y="3255"/>
            <a:chExt cx="5403" cy="763"/>
          </a:xfrm>
        </p:grpSpPr>
        <p:sp>
          <p:nvSpPr>
            <p:cNvPr id="166"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Gill Sans MT" panose="020B0502020104020203" pitchFamily="34" charset="0"/>
              </a:endParaRPr>
            </a:p>
          </p:txBody>
        </p:sp>
        <p:sp>
          <p:nvSpPr>
            <p:cNvPr id="167" name="Text Box 101"/>
            <p:cNvSpPr txBox="1">
              <a:spLocks noChangeArrowheads="1"/>
            </p:cNvSpPr>
            <p:nvPr/>
          </p:nvSpPr>
          <p:spPr bwMode="auto">
            <a:xfrm>
              <a:off x="231" y="3549"/>
              <a:ext cx="5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latin typeface="Gill Sans MT" panose="020B0502020104020203" pitchFamily="34" charset="0"/>
                </a:rPr>
                <a:t>link on end-end path that constrains  end-end throughput</a:t>
              </a:r>
            </a:p>
          </p:txBody>
        </p:sp>
        <p:sp>
          <p:nvSpPr>
            <p:cNvPr id="168" name="Text Box 104"/>
            <p:cNvSpPr txBox="1">
              <a:spLocks noChangeArrowheads="1"/>
            </p:cNvSpPr>
            <p:nvPr/>
          </p:nvSpPr>
          <p:spPr bwMode="auto">
            <a:xfrm>
              <a:off x="466" y="3255"/>
              <a:ext cx="1403"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800" i="1">
                  <a:solidFill>
                    <a:srgbClr val="CC0000"/>
                  </a:solidFill>
                  <a:latin typeface="Gill Sans MT" panose="020B0502020104020203" pitchFamily="34" charset="0"/>
                </a:rPr>
                <a:t>bottleneck link</a:t>
              </a:r>
            </a:p>
          </p:txBody>
        </p:sp>
      </p:grpSp>
      <p:sp>
        <p:nvSpPr>
          <p:cNvPr id="169" name="AutoShape 51"/>
          <p:cNvSpPr>
            <a:spLocks noChangeArrowheads="1"/>
          </p:cNvSpPr>
          <p:nvPr/>
        </p:nvSpPr>
        <p:spPr bwMode="auto">
          <a:xfrm>
            <a:off x="4205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0" name="Group 132"/>
          <p:cNvGrpSpPr>
            <a:grpSpLocks/>
          </p:cNvGrpSpPr>
          <p:nvPr/>
        </p:nvGrpSpPr>
        <p:grpSpPr bwMode="auto">
          <a:xfrm flipH="1">
            <a:off x="8232775" y="2420938"/>
            <a:ext cx="871538" cy="885825"/>
            <a:chOff x="-44" y="1473"/>
            <a:chExt cx="981" cy="1105"/>
          </a:xfrm>
        </p:grpSpPr>
        <p:pic>
          <p:nvPicPr>
            <p:cNvPr id="1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Freeform 134"/>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73" name="AutoShape 327"/>
          <p:cNvSpPr>
            <a:spLocks noChangeArrowheads="1"/>
          </p:cNvSpPr>
          <p:nvPr/>
        </p:nvSpPr>
        <p:spPr bwMode="auto">
          <a:xfrm>
            <a:off x="1168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4" name="Group 206"/>
          <p:cNvGrpSpPr>
            <a:grpSpLocks/>
          </p:cNvGrpSpPr>
          <p:nvPr/>
        </p:nvGrpSpPr>
        <p:grpSpPr bwMode="auto">
          <a:xfrm>
            <a:off x="1230313" y="3927475"/>
            <a:ext cx="7935912" cy="1166813"/>
            <a:chOff x="775" y="2474"/>
            <a:chExt cx="4999" cy="735"/>
          </a:xfrm>
        </p:grpSpPr>
        <p:grpSp>
          <p:nvGrpSpPr>
            <p:cNvPr id="175" name="Group 173"/>
            <p:cNvGrpSpPr>
              <a:grpSpLocks/>
            </p:cNvGrpSpPr>
            <p:nvPr/>
          </p:nvGrpSpPr>
          <p:grpSpPr bwMode="auto">
            <a:xfrm>
              <a:off x="1056" y="2589"/>
              <a:ext cx="222" cy="552"/>
              <a:chOff x="4140" y="429"/>
              <a:chExt cx="1425" cy="2396"/>
            </a:xfrm>
          </p:grpSpPr>
          <p:sp>
            <p:nvSpPr>
              <p:cNvPr id="206" name="Freeform 174"/>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8" name="Freeform 176"/>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177"/>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11" name="Group 179"/>
              <p:cNvGrpSpPr>
                <a:grpSpLocks/>
              </p:cNvGrpSpPr>
              <p:nvPr/>
            </p:nvGrpSpPr>
            <p:grpSpPr bwMode="auto">
              <a:xfrm>
                <a:off x="4749" y="668"/>
                <a:ext cx="581" cy="145"/>
                <a:chOff x="614" y="2568"/>
                <a:chExt cx="725" cy="139"/>
              </a:xfrm>
            </p:grpSpPr>
            <p:sp>
              <p:nvSpPr>
                <p:cNvPr id="236"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7"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2"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13" name="Group 183"/>
              <p:cNvGrpSpPr>
                <a:grpSpLocks/>
              </p:cNvGrpSpPr>
              <p:nvPr/>
            </p:nvGrpSpPr>
            <p:grpSpPr bwMode="auto">
              <a:xfrm>
                <a:off x="4747" y="994"/>
                <a:ext cx="581" cy="134"/>
                <a:chOff x="614" y="2568"/>
                <a:chExt cx="725" cy="139"/>
              </a:xfrm>
            </p:grpSpPr>
            <p:sp>
              <p:nvSpPr>
                <p:cNvPr id="234"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5"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4"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5"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16" name="Group 188"/>
              <p:cNvGrpSpPr>
                <a:grpSpLocks/>
              </p:cNvGrpSpPr>
              <p:nvPr/>
            </p:nvGrpSpPr>
            <p:grpSpPr bwMode="auto">
              <a:xfrm>
                <a:off x="4735" y="1627"/>
                <a:ext cx="582" cy="151"/>
                <a:chOff x="614" y="2568"/>
                <a:chExt cx="725" cy="139"/>
              </a:xfrm>
            </p:grpSpPr>
            <p:sp>
              <p:nvSpPr>
                <p:cNvPr id="232"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3"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7" name="Freeform 191"/>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8" name="Group 192"/>
              <p:cNvGrpSpPr>
                <a:grpSpLocks/>
              </p:cNvGrpSpPr>
              <p:nvPr/>
            </p:nvGrpSpPr>
            <p:grpSpPr bwMode="auto">
              <a:xfrm>
                <a:off x="4739" y="1327"/>
                <a:ext cx="582" cy="139"/>
                <a:chOff x="614" y="2568"/>
                <a:chExt cx="725" cy="139"/>
              </a:xfrm>
            </p:grpSpPr>
            <p:sp>
              <p:nvSpPr>
                <p:cNvPr id="230"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1"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9"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0" name="Freeform 196"/>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197"/>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3" name="Freeform 199"/>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7"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28"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9"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76"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7" name="Group 58"/>
            <p:cNvGrpSpPr>
              <a:grpSpLocks/>
            </p:cNvGrpSpPr>
            <p:nvPr/>
          </p:nvGrpSpPr>
          <p:grpSpPr bwMode="auto">
            <a:xfrm>
              <a:off x="2731" y="2870"/>
              <a:ext cx="607" cy="108"/>
              <a:chOff x="3603" y="243"/>
              <a:chExt cx="357" cy="106"/>
            </a:xfrm>
          </p:grpSpPr>
          <p:sp>
            <p:nvSpPr>
              <p:cNvPr id="197"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p>
            </p:txBody>
          </p:sp>
          <p:grpSp>
            <p:nvGrpSpPr>
              <p:cNvPr id="200" name="Group 64"/>
              <p:cNvGrpSpPr>
                <a:grpSpLocks/>
              </p:cNvGrpSpPr>
              <p:nvPr/>
            </p:nvGrpSpPr>
            <p:grpSpPr bwMode="auto">
              <a:xfrm>
                <a:off x="3749" y="248"/>
                <a:ext cx="119" cy="65"/>
                <a:chOff x="2894" y="850"/>
                <a:chExt cx="94" cy="96"/>
              </a:xfrm>
            </p:grpSpPr>
            <p:sp>
              <p:nvSpPr>
                <p:cNvPr id="204"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1" name="Group 68"/>
              <p:cNvGrpSpPr>
                <a:grpSpLocks/>
              </p:cNvGrpSpPr>
              <p:nvPr/>
            </p:nvGrpSpPr>
            <p:grpSpPr bwMode="auto">
              <a:xfrm flipV="1">
                <a:off x="3689" y="243"/>
                <a:ext cx="124" cy="66"/>
                <a:chOff x="2848" y="848"/>
                <a:chExt cx="98" cy="98"/>
              </a:xfrm>
            </p:grpSpPr>
            <p:sp>
              <p:nvSpPr>
                <p:cNvPr id="202"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8"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9" name="Group 92"/>
            <p:cNvGrpSpPr>
              <a:grpSpLocks/>
            </p:cNvGrpSpPr>
            <p:nvPr/>
          </p:nvGrpSpPr>
          <p:grpSpPr bwMode="auto">
            <a:xfrm>
              <a:off x="1328" y="2707"/>
              <a:ext cx="1347" cy="359"/>
              <a:chOff x="2249" y="3430"/>
              <a:chExt cx="1389" cy="256"/>
            </a:xfrm>
          </p:grpSpPr>
          <p:sp>
            <p:nvSpPr>
              <p:cNvPr id="1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1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195"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grpSp>
        <p:sp>
          <p:nvSpPr>
            <p:cNvPr id="180"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R</a:t>
              </a:r>
              <a:r>
                <a:rPr lang="en-US" altLang="zh-CN" sz="2800" baseline="-25000"/>
                <a:t>s</a:t>
              </a:r>
              <a:r>
                <a:rPr lang="en-US" altLang="zh-CN" sz="2000" baseline="-25000"/>
                <a:t> </a:t>
              </a:r>
              <a:r>
                <a:rPr lang="en-US" altLang="zh-CN" sz="2000"/>
                <a:t>bits/sec</a:t>
              </a:r>
            </a:p>
          </p:txBody>
        </p:sp>
        <p:grpSp>
          <p:nvGrpSpPr>
            <p:cNvPr id="181" name="Group 83"/>
            <p:cNvGrpSpPr>
              <a:grpSpLocks/>
            </p:cNvGrpSpPr>
            <p:nvPr/>
          </p:nvGrpSpPr>
          <p:grpSpPr bwMode="auto">
            <a:xfrm>
              <a:off x="3419" y="2828"/>
              <a:ext cx="1621" cy="194"/>
              <a:chOff x="2249" y="3430"/>
              <a:chExt cx="1389" cy="256"/>
            </a:xfrm>
          </p:grpSpPr>
          <p:sp>
            <p:nvSpPr>
              <p:cNvPr id="189"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190"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191"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2"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grpSp>
        <p:sp>
          <p:nvSpPr>
            <p:cNvPr id="182"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  R</a:t>
              </a:r>
              <a:r>
                <a:rPr lang="en-US" altLang="zh-CN" sz="2800" baseline="-25000"/>
                <a:t>c</a:t>
              </a:r>
              <a:r>
                <a:rPr lang="en-US" altLang="zh-CN" sz="2000" baseline="-25000"/>
                <a:t> </a:t>
              </a:r>
              <a:r>
                <a:rPr lang="en-US" altLang="zh-CN" sz="2000"/>
                <a:t>bits/sec</a:t>
              </a:r>
            </a:p>
          </p:txBody>
        </p:sp>
        <p:sp>
          <p:nvSpPr>
            <p:cNvPr id="183"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4"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grpSp>
          <p:nvGrpSpPr>
            <p:cNvPr id="185" name="Group 135"/>
            <p:cNvGrpSpPr>
              <a:grpSpLocks/>
            </p:cNvGrpSpPr>
            <p:nvPr/>
          </p:nvGrpSpPr>
          <p:grpSpPr bwMode="auto">
            <a:xfrm flipH="1">
              <a:off x="5225" y="2651"/>
              <a:ext cx="549" cy="558"/>
              <a:chOff x="-44" y="1473"/>
              <a:chExt cx="981" cy="1105"/>
            </a:xfrm>
          </p:grpSpPr>
          <p:pic>
            <p:nvPicPr>
              <p:cNvPr id="187"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13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86"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38"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smtClean="0">
                <a:latin typeface="Tahoma" panose="020B0604030504040204" pitchFamily="34" charset="0"/>
              </a:rPr>
              <a:t>110</a:t>
            </a:r>
            <a:endParaRPr lang="en-US" altLang="zh-CN" sz="1200" dirty="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6808FCF-742D-470A-95AE-96E7492B7519}" type="slidenum">
              <a:rPr lang="zh-CN" altLang="en-US" sz="1400">
                <a:latin typeface="Tahoma" panose="020B0604030504040204" pitchFamily="34" charset="0"/>
              </a:rPr>
              <a:pPr/>
              <a:t>12</a:t>
            </a:fld>
            <a:endParaRPr lang="en-US" altLang="zh-CN" sz="1400">
              <a:latin typeface="Tahoma" panose="020B0604030504040204" pitchFamily="34" charset="0"/>
            </a:endParaRPr>
          </a:p>
        </p:txBody>
      </p:sp>
      <p:sp>
        <p:nvSpPr>
          <p:cNvPr id="55299" name="Rectangle 2"/>
          <p:cNvSpPr txBox="1">
            <a:spLocks noChangeArrowheads="1"/>
          </p:cNvSpPr>
          <p:nvPr/>
        </p:nvSpPr>
        <p:spPr bwMode="auto">
          <a:xfrm>
            <a:off x="563563" y="1122363"/>
            <a:ext cx="82296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1pPr>
            <a:lvl2pPr marL="742950" indent="-28575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2pPr>
            <a:lvl3pPr marL="11430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3pPr>
            <a:lvl4pPr marL="16002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4pPr>
            <a:lvl5pPr marL="2057400" indent="-228600"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rgbClr val="0000FF"/>
                </a:solidFill>
                <a:latin typeface="Comic Sans MS" panose="030F0702030302020204" pitchFamily="66" charset="0"/>
              </a:rPr>
              <a:t>Applications</a:t>
            </a:r>
            <a:endParaRPr lang="en-GB" altLang="zh-CN" sz="3200" b="1">
              <a:solidFill>
                <a:srgbClr val="0000FF"/>
              </a:solidFill>
              <a:latin typeface="Comic Sans MS" panose="030F0702030302020204" pitchFamily="66" charset="0"/>
            </a:endParaRPr>
          </a:p>
        </p:txBody>
      </p:sp>
      <p:sp>
        <p:nvSpPr>
          <p:cNvPr id="4" name="Rectangle 3"/>
          <p:cNvSpPr txBox="1">
            <a:spLocks noChangeArrowheads="1"/>
          </p:cNvSpPr>
          <p:nvPr/>
        </p:nvSpPr>
        <p:spPr>
          <a:xfrm>
            <a:off x="496888" y="1865313"/>
            <a:ext cx="4953000" cy="4525962"/>
          </a:xfrm>
          <a:prstGeom prst="rect">
            <a:avLst/>
          </a:prstGeom>
        </p:spPr>
        <p:txBody>
          <a:bodyPr/>
          <a:lstStyle/>
          <a:p>
            <a:pPr marL="392113" indent="-293688" defTabSz="414338" eaLnBrk="1" hangingPunct="1">
              <a:lnSpc>
                <a:spcPct val="80000"/>
              </a:lnSpc>
              <a:spcBef>
                <a:spcPct val="50000"/>
              </a:spcBef>
              <a:buClr>
                <a:srgbClr val="CC0000"/>
              </a:buClr>
              <a:buSzPct val="60000"/>
              <a:buFont typeface="Wingdings" pitchFamily="2" charset="2"/>
              <a:buBlip>
                <a:blip r:embed="rId3"/>
              </a:buBlip>
              <a:defRPr/>
            </a:pPr>
            <a:endParaRPr lang="en-US" altLang="zh-CN" sz="2000" b="1" kern="0" dirty="0">
              <a:solidFill>
                <a:srgbClr val="000066"/>
              </a:solidFill>
              <a:latin typeface="Comic Sans MS" pitchFamily="66" charset="0"/>
            </a:endParaRP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E-mail</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Searchable Data (Web Sites)</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E-Commerce</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News Groups</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Internet Telephony (VoIP)</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Video Conferencing</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Chat Groups</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Instant Messengers </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Internet </a:t>
            </a:r>
            <a:r>
              <a:rPr lang="en-US" altLang="zh-CN" b="1" kern="0" dirty="0" smtClean="0">
                <a:solidFill>
                  <a:srgbClr val="000066"/>
                </a:solidFill>
                <a:latin typeface="Comic Sans MS" pitchFamily="66" charset="0"/>
              </a:rPr>
              <a:t>Radio</a:t>
            </a:r>
          </a:p>
          <a:p>
            <a:pPr marL="392113" indent="-293688" defTabSz="414338" eaLnBrk="1" hangingPunct="1">
              <a:lnSpc>
                <a:spcPct val="80000"/>
              </a:lnSpc>
              <a:spcBef>
                <a:spcPct val="20000"/>
              </a:spcBef>
              <a:buClr>
                <a:srgbClr val="CC0000"/>
              </a:buClr>
              <a:buSzPct val="60000"/>
              <a:buFont typeface="Wingdings" pitchFamily="2" charset="2"/>
              <a:buBlip>
                <a:blip r:embed="rId3"/>
              </a:buBlip>
              <a:defRPr/>
            </a:pPr>
            <a:r>
              <a:rPr lang="en-US" altLang="zh-CN" b="1" kern="0" dirty="0">
                <a:solidFill>
                  <a:srgbClr val="000066"/>
                </a:solidFill>
                <a:latin typeface="Comic Sans MS" pitchFamily="66" charset="0"/>
              </a:rPr>
              <a:t>Game</a:t>
            </a:r>
          </a:p>
        </p:txBody>
      </p:sp>
      <p:pic>
        <p:nvPicPr>
          <p:cNvPr id="55301" name="Picture 10" descr="0000687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2450" y="1865313"/>
            <a:ext cx="301783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0" y="254000"/>
            <a:ext cx="8591550" cy="1143000"/>
          </a:xfrm>
        </p:spPr>
        <p:txBody>
          <a:bodyPr/>
          <a:lstStyle/>
          <a:p>
            <a:r>
              <a:rPr lang="en-US" altLang="zh-CN" smtClean="0">
                <a:latin typeface="Comic Sans MS" panose="030F0702030302020204" pitchFamily="66" charset="0"/>
              </a:rPr>
              <a:t>Throughput: Internet scenario</a:t>
            </a:r>
          </a:p>
        </p:txBody>
      </p:sp>
      <p:sp>
        <p:nvSpPr>
          <p:cNvPr id="34822" name="Text Box 44"/>
          <p:cNvSpPr txBox="1">
            <a:spLocks noChangeArrowheads="1"/>
          </p:cNvSpPr>
          <p:nvPr/>
        </p:nvSpPr>
        <p:spPr bwMode="auto">
          <a:xfrm>
            <a:off x="4384675" y="5672138"/>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10 connections (fairly) share backbone bottleneck link R</a:t>
            </a:r>
            <a:r>
              <a:rPr lang="en-US" altLang="zh-CN" sz="2000" baseline="-25000">
                <a:latin typeface="Comic Sans MS" panose="030F0702030302020204" pitchFamily="66" charset="0"/>
              </a:rPr>
              <a:t> </a:t>
            </a:r>
            <a:r>
              <a:rPr lang="en-US" altLang="zh-CN" sz="2000">
                <a:latin typeface="Comic Sans MS" panose="030F0702030302020204" pitchFamily="66" charset="0"/>
              </a:rPr>
              <a:t>bits/sec</a:t>
            </a:r>
          </a:p>
        </p:txBody>
      </p:sp>
      <p:sp>
        <p:nvSpPr>
          <p:cNvPr id="34892" name="Rectangle 523"/>
          <p:cNvSpPr>
            <a:spLocks noGrp="1" noChangeArrowheads="1"/>
          </p:cNvSpPr>
          <p:nvPr>
            <p:ph type="body" idx="1"/>
          </p:nvPr>
        </p:nvSpPr>
        <p:spPr>
          <a:xfrm>
            <a:off x="352425" y="1833563"/>
            <a:ext cx="3759200" cy="4076700"/>
          </a:xfrm>
        </p:spPr>
        <p:txBody>
          <a:bodyPr/>
          <a:lstStyle/>
          <a:p>
            <a:r>
              <a:rPr lang="en-US" altLang="zh-CN" smtClean="0">
                <a:latin typeface="Comic Sans MS" panose="030F0702030302020204" pitchFamily="66" charset="0"/>
              </a:rPr>
              <a:t>per-connection end-end throughput: min(R</a:t>
            </a:r>
            <a:r>
              <a:rPr lang="en-US" altLang="zh-CN" baseline="-25000" smtClean="0">
                <a:latin typeface="Comic Sans MS" panose="030F0702030302020204" pitchFamily="66" charset="0"/>
              </a:rPr>
              <a:t>c</a:t>
            </a:r>
            <a:r>
              <a:rPr lang="en-US" altLang="zh-CN" smtClean="0">
                <a:latin typeface="Comic Sans MS" panose="030F0702030302020204" pitchFamily="66" charset="0"/>
              </a:rPr>
              <a:t>,R</a:t>
            </a:r>
            <a:r>
              <a:rPr lang="en-US" altLang="zh-CN" baseline="-25000" smtClean="0">
                <a:latin typeface="Comic Sans MS" panose="030F0702030302020204" pitchFamily="66" charset="0"/>
              </a:rPr>
              <a:t>s</a:t>
            </a:r>
            <a:r>
              <a:rPr lang="en-US" altLang="zh-CN" smtClean="0">
                <a:latin typeface="Comic Sans MS" panose="030F0702030302020204" pitchFamily="66" charset="0"/>
              </a:rPr>
              <a:t>,R/10)</a:t>
            </a:r>
          </a:p>
          <a:p>
            <a:r>
              <a:rPr lang="en-US" altLang="zh-CN" smtClean="0">
                <a:latin typeface="Comic Sans MS" panose="030F0702030302020204" pitchFamily="66" charset="0"/>
              </a:rPr>
              <a:t>in practice: R</a:t>
            </a:r>
            <a:r>
              <a:rPr lang="en-US" altLang="zh-CN" baseline="-25000" smtClean="0">
                <a:latin typeface="Comic Sans MS" panose="030F0702030302020204" pitchFamily="66" charset="0"/>
              </a:rPr>
              <a:t>c</a:t>
            </a:r>
            <a:r>
              <a:rPr lang="en-US" altLang="zh-CN" smtClean="0">
                <a:latin typeface="Comic Sans MS" panose="030F0702030302020204" pitchFamily="66" charset="0"/>
              </a:rPr>
              <a:t> or R</a:t>
            </a:r>
            <a:r>
              <a:rPr lang="en-US" altLang="zh-CN" baseline="-25000" smtClean="0">
                <a:latin typeface="Comic Sans MS" panose="030F0702030302020204" pitchFamily="66" charset="0"/>
              </a:rPr>
              <a:t>s</a:t>
            </a:r>
            <a:r>
              <a:rPr lang="en-US" altLang="zh-CN" smtClean="0">
                <a:latin typeface="Comic Sans MS" panose="030F0702030302020204" pitchFamily="66" charset="0"/>
              </a:rPr>
              <a:t> is often bottleneck</a:t>
            </a:r>
          </a:p>
        </p:txBody>
      </p:sp>
      <p:grpSp>
        <p:nvGrpSpPr>
          <p:cNvPr id="222" name="组合 221"/>
          <p:cNvGrpSpPr/>
          <p:nvPr/>
        </p:nvGrpSpPr>
        <p:grpSpPr>
          <a:xfrm>
            <a:off x="4237038" y="1444625"/>
            <a:ext cx="4718050" cy="3865563"/>
            <a:chOff x="4237038" y="1444625"/>
            <a:chExt cx="4718050" cy="3865563"/>
          </a:xfrm>
        </p:grpSpPr>
        <p:sp>
          <p:nvSpPr>
            <p:cNvPr id="223"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Text Box 35"/>
            <p:cNvSpPr txBox="1">
              <a:spLocks noChangeArrowheads="1"/>
            </p:cNvSpPr>
            <p:nvPr/>
          </p:nvSpPr>
          <p:spPr bwMode="auto">
            <a:xfrm>
              <a:off x="4746625"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R</a:t>
              </a:r>
              <a:r>
                <a:rPr lang="en-US" altLang="zh-CN" sz="2800" baseline="-25000"/>
                <a:t>s</a:t>
              </a:r>
              <a:endParaRPr lang="en-US" altLang="zh-CN" sz="2000"/>
            </a:p>
          </p:txBody>
        </p:sp>
        <p:sp>
          <p:nvSpPr>
            <p:cNvPr id="225"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26"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27"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8"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29"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30"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31"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2"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33"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35"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36"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7"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38"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40"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41"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2"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43"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45"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46"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7"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48"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49"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50"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51"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2"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53"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55"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56"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7"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latin typeface="Arial" charset="0"/>
                <a:ea typeface="ＭＳ Ｐゴシック" charset="0"/>
                <a:cs typeface="ＭＳ Ｐゴシック" charset="0"/>
              </a:endParaRPr>
            </a:p>
          </p:txBody>
        </p:sp>
        <p:sp>
          <p:nvSpPr>
            <p:cNvPr id="258"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9" name="Text Box 513"/>
            <p:cNvSpPr txBox="1">
              <a:spLocks noChangeArrowheads="1"/>
            </p:cNvSpPr>
            <p:nvPr/>
          </p:nvSpPr>
          <p:spPr bwMode="auto">
            <a:xfrm>
              <a:off x="5716588"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R</a:t>
              </a:r>
              <a:r>
                <a:rPr lang="en-US" altLang="zh-CN" sz="2800" baseline="-25000"/>
                <a:t>s</a:t>
              </a:r>
              <a:endParaRPr lang="en-US" altLang="zh-CN" sz="2000"/>
            </a:p>
          </p:txBody>
        </p:sp>
        <p:sp>
          <p:nvSpPr>
            <p:cNvPr id="260" name="Text Box 514"/>
            <p:cNvSpPr txBox="1">
              <a:spLocks noChangeArrowheads="1"/>
            </p:cNvSpPr>
            <p:nvPr/>
          </p:nvSpPr>
          <p:spPr bwMode="auto">
            <a:xfrm>
              <a:off x="7543800"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R</a:t>
              </a:r>
              <a:r>
                <a:rPr lang="en-US" altLang="zh-CN" sz="2800" baseline="-25000"/>
                <a:t>s</a:t>
              </a:r>
              <a:endParaRPr lang="en-US" altLang="zh-CN" sz="2000"/>
            </a:p>
          </p:txBody>
        </p:sp>
        <p:sp>
          <p:nvSpPr>
            <p:cNvPr id="261"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2" name="Text Box 516"/>
            <p:cNvSpPr txBox="1">
              <a:spLocks noChangeArrowheads="1"/>
            </p:cNvSpPr>
            <p:nvPr/>
          </p:nvSpPr>
          <p:spPr bwMode="auto">
            <a:xfrm>
              <a:off x="4724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R</a:t>
              </a:r>
              <a:r>
                <a:rPr lang="en-US" altLang="zh-CN" sz="2800" baseline="-25000"/>
                <a:t>c</a:t>
              </a:r>
              <a:endParaRPr lang="en-US" altLang="zh-CN" sz="2000"/>
            </a:p>
          </p:txBody>
        </p:sp>
        <p:sp>
          <p:nvSpPr>
            <p:cNvPr id="263"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4"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5" name="Text Box 519"/>
            <p:cNvSpPr txBox="1">
              <a:spLocks noChangeArrowheads="1"/>
            </p:cNvSpPr>
            <p:nvPr/>
          </p:nvSpPr>
          <p:spPr bwMode="auto">
            <a:xfrm>
              <a:off x="5983288" y="4498975"/>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R</a:t>
              </a:r>
              <a:r>
                <a:rPr lang="en-US" altLang="zh-CN" sz="2800" baseline="-25000"/>
                <a:t>c</a:t>
              </a:r>
              <a:endParaRPr lang="en-US" altLang="zh-CN" sz="2000"/>
            </a:p>
          </p:txBody>
        </p:sp>
        <p:sp>
          <p:nvSpPr>
            <p:cNvPr id="266" name="Text Box 520"/>
            <p:cNvSpPr txBox="1">
              <a:spLocks noChangeArrowheads="1"/>
            </p:cNvSpPr>
            <p:nvPr/>
          </p:nvSpPr>
          <p:spPr bwMode="auto">
            <a:xfrm>
              <a:off x="7670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R</a:t>
              </a:r>
              <a:r>
                <a:rPr lang="en-US" altLang="zh-CN" sz="2800" baseline="-25000"/>
                <a:t>c</a:t>
              </a:r>
              <a:endParaRPr lang="en-US" altLang="zh-CN" sz="2000"/>
            </a:p>
          </p:txBody>
        </p:sp>
        <p:sp>
          <p:nvSpPr>
            <p:cNvPr id="267" name="Text Box 521"/>
            <p:cNvSpPr txBox="1">
              <a:spLocks noChangeArrowheads="1"/>
            </p:cNvSpPr>
            <p:nvPr/>
          </p:nvSpPr>
          <p:spPr bwMode="auto">
            <a:xfrm>
              <a:off x="6699250" y="3357563"/>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t>R</a:t>
              </a:r>
            </a:p>
          </p:txBody>
        </p:sp>
        <p:grpSp>
          <p:nvGrpSpPr>
            <p:cNvPr id="268" name="Group 81"/>
            <p:cNvGrpSpPr>
              <a:grpSpLocks/>
            </p:cNvGrpSpPr>
            <p:nvPr/>
          </p:nvGrpSpPr>
          <p:grpSpPr bwMode="auto">
            <a:xfrm>
              <a:off x="4576763" y="1784350"/>
              <a:ext cx="352425" cy="660400"/>
              <a:chOff x="4140" y="429"/>
              <a:chExt cx="1425" cy="2396"/>
            </a:xfrm>
          </p:grpSpPr>
          <p:sp>
            <p:nvSpPr>
              <p:cNvPr id="341" name="Freeform 82"/>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43" name="Freeform 84"/>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85"/>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46" name="Group 87"/>
              <p:cNvGrpSpPr>
                <a:grpSpLocks/>
              </p:cNvGrpSpPr>
              <p:nvPr/>
            </p:nvGrpSpPr>
            <p:grpSpPr bwMode="auto">
              <a:xfrm>
                <a:off x="4749" y="668"/>
                <a:ext cx="581" cy="145"/>
                <a:chOff x="614" y="2568"/>
                <a:chExt cx="725" cy="139"/>
              </a:xfrm>
            </p:grpSpPr>
            <p:sp>
              <p:nvSpPr>
                <p:cNvPr id="3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48" name="Group 91"/>
              <p:cNvGrpSpPr>
                <a:grpSpLocks/>
              </p:cNvGrpSpPr>
              <p:nvPr/>
            </p:nvGrpSpPr>
            <p:grpSpPr bwMode="auto">
              <a:xfrm>
                <a:off x="4747" y="994"/>
                <a:ext cx="581" cy="134"/>
                <a:chOff x="614" y="2568"/>
                <a:chExt cx="725" cy="139"/>
              </a:xfrm>
            </p:grpSpPr>
            <p:sp>
              <p:nvSpPr>
                <p:cNvPr id="3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51" name="Group 96"/>
              <p:cNvGrpSpPr>
                <a:grpSpLocks/>
              </p:cNvGrpSpPr>
              <p:nvPr/>
            </p:nvGrpSpPr>
            <p:grpSpPr bwMode="auto">
              <a:xfrm>
                <a:off x="4735" y="1627"/>
                <a:ext cx="582" cy="151"/>
                <a:chOff x="614" y="2568"/>
                <a:chExt cx="725" cy="139"/>
              </a:xfrm>
            </p:grpSpPr>
            <p:sp>
              <p:nvSpPr>
                <p:cNvPr id="3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52" name="Freeform 99"/>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3" name="Group 100"/>
              <p:cNvGrpSpPr>
                <a:grpSpLocks/>
              </p:cNvGrpSpPr>
              <p:nvPr/>
            </p:nvGrpSpPr>
            <p:grpSpPr bwMode="auto">
              <a:xfrm>
                <a:off x="4739" y="1327"/>
                <a:ext cx="582" cy="139"/>
                <a:chOff x="614" y="2568"/>
                <a:chExt cx="725" cy="139"/>
              </a:xfrm>
            </p:grpSpPr>
            <p:sp>
              <p:nvSpPr>
                <p:cNvPr id="3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55" name="Freeform 104"/>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05"/>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58" name="Freeform 107"/>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3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69" name="Group 114"/>
            <p:cNvGrpSpPr>
              <a:grpSpLocks/>
            </p:cNvGrpSpPr>
            <p:nvPr/>
          </p:nvGrpSpPr>
          <p:grpSpPr bwMode="auto">
            <a:xfrm>
              <a:off x="5151438" y="1444625"/>
              <a:ext cx="352425" cy="660400"/>
              <a:chOff x="4140" y="429"/>
              <a:chExt cx="1425" cy="2396"/>
            </a:xfrm>
          </p:grpSpPr>
          <p:sp>
            <p:nvSpPr>
              <p:cNvPr id="309" name="Freeform 115"/>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1" name="Freeform 117"/>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118"/>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14" name="Group 120"/>
              <p:cNvGrpSpPr>
                <a:grpSpLocks/>
              </p:cNvGrpSpPr>
              <p:nvPr/>
            </p:nvGrpSpPr>
            <p:grpSpPr bwMode="auto">
              <a:xfrm>
                <a:off x="4749" y="668"/>
                <a:ext cx="581" cy="145"/>
                <a:chOff x="614" y="2568"/>
                <a:chExt cx="725" cy="139"/>
              </a:xfrm>
            </p:grpSpPr>
            <p:sp>
              <p:nvSpPr>
                <p:cNvPr id="3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16" name="Group 124"/>
              <p:cNvGrpSpPr>
                <a:grpSpLocks/>
              </p:cNvGrpSpPr>
              <p:nvPr/>
            </p:nvGrpSpPr>
            <p:grpSpPr bwMode="auto">
              <a:xfrm>
                <a:off x="4747" y="994"/>
                <a:ext cx="581" cy="134"/>
                <a:chOff x="614" y="2568"/>
                <a:chExt cx="725" cy="139"/>
              </a:xfrm>
            </p:grpSpPr>
            <p:sp>
              <p:nvSpPr>
                <p:cNvPr id="3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19" name="Group 129"/>
              <p:cNvGrpSpPr>
                <a:grpSpLocks/>
              </p:cNvGrpSpPr>
              <p:nvPr/>
            </p:nvGrpSpPr>
            <p:grpSpPr bwMode="auto">
              <a:xfrm>
                <a:off x="4735" y="1627"/>
                <a:ext cx="582" cy="151"/>
                <a:chOff x="614" y="2568"/>
                <a:chExt cx="725" cy="139"/>
              </a:xfrm>
            </p:grpSpPr>
            <p:sp>
              <p:nvSpPr>
                <p:cNvPr id="3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20" name="Freeform 132"/>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1" name="Group 133"/>
              <p:cNvGrpSpPr>
                <a:grpSpLocks/>
              </p:cNvGrpSpPr>
              <p:nvPr/>
            </p:nvGrpSpPr>
            <p:grpSpPr bwMode="auto">
              <a:xfrm>
                <a:off x="4739" y="1327"/>
                <a:ext cx="582" cy="139"/>
                <a:chOff x="614" y="2568"/>
                <a:chExt cx="725" cy="139"/>
              </a:xfrm>
            </p:grpSpPr>
            <p:sp>
              <p:nvSpPr>
                <p:cNvPr id="3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23" name="Freeform 137"/>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138"/>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26" name="Freeform 140"/>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3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70" name="Group 147"/>
            <p:cNvGrpSpPr>
              <a:grpSpLocks/>
            </p:cNvGrpSpPr>
            <p:nvPr/>
          </p:nvGrpSpPr>
          <p:grpSpPr bwMode="auto">
            <a:xfrm>
              <a:off x="8002588" y="1700213"/>
              <a:ext cx="352425" cy="660400"/>
              <a:chOff x="4140" y="429"/>
              <a:chExt cx="1425" cy="2396"/>
            </a:xfrm>
          </p:grpSpPr>
          <p:sp>
            <p:nvSpPr>
              <p:cNvPr id="277" name="Freeform 148"/>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79" name="Freeform 150"/>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151"/>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82" name="Group 153"/>
              <p:cNvGrpSpPr>
                <a:grpSpLocks/>
              </p:cNvGrpSpPr>
              <p:nvPr/>
            </p:nvGrpSpPr>
            <p:grpSpPr bwMode="auto">
              <a:xfrm>
                <a:off x="4749" y="668"/>
                <a:ext cx="581" cy="145"/>
                <a:chOff x="614" y="2568"/>
                <a:chExt cx="725" cy="139"/>
              </a:xfrm>
            </p:grpSpPr>
            <p:sp>
              <p:nvSpPr>
                <p:cNvPr id="3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84" name="Group 157"/>
              <p:cNvGrpSpPr>
                <a:grpSpLocks/>
              </p:cNvGrpSpPr>
              <p:nvPr/>
            </p:nvGrpSpPr>
            <p:grpSpPr bwMode="auto">
              <a:xfrm>
                <a:off x="4747" y="994"/>
                <a:ext cx="581" cy="134"/>
                <a:chOff x="614" y="2568"/>
                <a:chExt cx="725" cy="139"/>
              </a:xfrm>
            </p:grpSpPr>
            <p:sp>
              <p:nvSpPr>
                <p:cNvPr id="3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87" name="Group 162"/>
              <p:cNvGrpSpPr>
                <a:grpSpLocks/>
              </p:cNvGrpSpPr>
              <p:nvPr/>
            </p:nvGrpSpPr>
            <p:grpSpPr bwMode="auto">
              <a:xfrm>
                <a:off x="4735" y="1627"/>
                <a:ext cx="582" cy="151"/>
                <a:chOff x="614" y="2568"/>
                <a:chExt cx="725" cy="139"/>
              </a:xfrm>
            </p:grpSpPr>
            <p:sp>
              <p:nvSpPr>
                <p:cNvPr id="3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88" name="Freeform 165"/>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89" name="Group 166"/>
              <p:cNvGrpSpPr>
                <a:grpSpLocks/>
              </p:cNvGrpSpPr>
              <p:nvPr/>
            </p:nvGrpSpPr>
            <p:grpSpPr bwMode="auto">
              <a:xfrm>
                <a:off x="4739" y="1327"/>
                <a:ext cx="582" cy="139"/>
                <a:chOff x="614" y="2568"/>
                <a:chExt cx="725" cy="139"/>
              </a:xfrm>
            </p:grpSpPr>
            <p:sp>
              <p:nvSpPr>
                <p:cNvPr id="3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91" name="Freeform 170"/>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171"/>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94" name="Freeform 173"/>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71" name="Group 180"/>
            <p:cNvGrpSpPr>
              <a:grpSpLocks/>
            </p:cNvGrpSpPr>
            <p:nvPr/>
          </p:nvGrpSpPr>
          <p:grpSpPr bwMode="auto">
            <a:xfrm flipH="1">
              <a:off x="8151813" y="4489450"/>
              <a:ext cx="803275" cy="771525"/>
              <a:chOff x="-44" y="1473"/>
              <a:chExt cx="981" cy="1105"/>
            </a:xfrm>
          </p:grpSpPr>
          <p:pic>
            <p:nvPicPr>
              <p:cNvPr id="2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 name="Freeform 182"/>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72" name="Group 183"/>
            <p:cNvGrpSpPr>
              <a:grpSpLocks/>
            </p:cNvGrpSpPr>
            <p:nvPr/>
          </p:nvGrpSpPr>
          <p:grpSpPr bwMode="auto">
            <a:xfrm>
              <a:off x="4237038" y="4470400"/>
              <a:ext cx="803275" cy="771525"/>
              <a:chOff x="-44" y="1473"/>
              <a:chExt cx="981" cy="1105"/>
            </a:xfrm>
          </p:grpSpPr>
          <p:pic>
            <p:nvPicPr>
              <p:cNvPr id="2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Freeform 185"/>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78C19DA8-6D84-45E0-90B9-899A0059D3AA}" type="slidenum">
              <a:rPr lang="zh-CN" altLang="en-US" sz="1400" smtClean="0"/>
              <a:pPr>
                <a:spcBef>
                  <a:spcPct val="0"/>
                </a:spcBef>
                <a:buClrTx/>
                <a:buSzTx/>
                <a:buFontTx/>
                <a:buNone/>
              </a:pPr>
              <a:t>121</a:t>
            </a:fld>
            <a:endParaRPr lang="en-US" altLang="zh-CN" sz="1400" smtClean="0"/>
          </a:p>
        </p:txBody>
      </p:sp>
      <p:sp>
        <p:nvSpPr>
          <p:cNvPr id="131075" name="Rectangle 3"/>
          <p:cNvSpPr>
            <a:spLocks noGrp="1" noChangeArrowheads="1"/>
          </p:cNvSpPr>
          <p:nvPr>
            <p:ph type="body" sz="half" idx="1"/>
          </p:nvPr>
        </p:nvSpPr>
        <p:spPr>
          <a:xfrm>
            <a:off x="838200" y="2063750"/>
            <a:ext cx="6005513" cy="3760788"/>
          </a:xfrm>
        </p:spPr>
        <p:txBody>
          <a:bodyPr/>
          <a:lstStyle/>
          <a:p>
            <a:pPr eaLnBrk="1" hangingPunct="1"/>
            <a:r>
              <a:rPr lang="en-US" altLang="zh-CN" sz="3200" smtClean="0">
                <a:solidFill>
                  <a:srgbClr val="FF0000"/>
                </a:solidFill>
                <a:latin typeface="Comic Sans MS" pitchFamily="66" charset="0"/>
              </a:rPr>
              <a:t>1. Protocol Layers</a:t>
            </a:r>
          </a:p>
          <a:p>
            <a:pPr eaLnBrk="1" hangingPunct="1"/>
            <a:r>
              <a:rPr lang="en-US" altLang="zh-CN" sz="3200" smtClean="0">
                <a:solidFill>
                  <a:srgbClr val="FF0000"/>
                </a:solidFill>
                <a:latin typeface="Comic Sans MS" pitchFamily="66" charset="0"/>
              </a:rPr>
              <a:t>2. Why Layering</a:t>
            </a:r>
            <a:r>
              <a:rPr lang="zh-CN" altLang="en-US" sz="3200" smtClean="0">
                <a:solidFill>
                  <a:srgbClr val="FF0000"/>
                </a:solidFill>
                <a:latin typeface="Comic Sans MS" pitchFamily="66" charset="0"/>
              </a:rPr>
              <a:t>？</a:t>
            </a:r>
          </a:p>
          <a:p>
            <a:pPr eaLnBrk="1" hangingPunct="1"/>
            <a:r>
              <a:rPr lang="en-US" altLang="zh-CN" sz="3200" smtClean="0">
                <a:solidFill>
                  <a:srgbClr val="FF0000"/>
                </a:solidFill>
                <a:latin typeface="Comic Sans MS" pitchFamily="66" charset="0"/>
              </a:rPr>
              <a:t>3. ISO:OSI vs.</a:t>
            </a:r>
            <a:r>
              <a:rPr lang="zh-CN" altLang="en-US" sz="3200" smtClean="0">
                <a:solidFill>
                  <a:srgbClr val="FF0000"/>
                </a:solidFill>
                <a:latin typeface="Comic Sans MS" pitchFamily="66" charset="0"/>
              </a:rPr>
              <a:t> </a:t>
            </a:r>
            <a:r>
              <a:rPr lang="en-US" altLang="zh-CN" sz="3200" smtClean="0">
                <a:solidFill>
                  <a:srgbClr val="FF0000"/>
                </a:solidFill>
                <a:latin typeface="Comic Sans MS" pitchFamily="66" charset="0"/>
              </a:rPr>
              <a:t>TCP/IP  7:5</a:t>
            </a:r>
          </a:p>
          <a:p>
            <a:pPr eaLnBrk="1" hangingPunct="1"/>
            <a:r>
              <a:rPr lang="en-US" altLang="zh-CN" sz="3200" smtClean="0">
                <a:solidFill>
                  <a:srgbClr val="FF0000"/>
                </a:solidFill>
                <a:latin typeface="Comic Sans MS" pitchFamily="66" charset="0"/>
              </a:rPr>
              <a:t>4. Internet Protocol Stack</a:t>
            </a:r>
            <a:endParaRPr lang="zh-CN" altLang="en-US" sz="3200" smtClean="0">
              <a:solidFill>
                <a:srgbClr val="FF0000"/>
              </a:solidFill>
              <a:latin typeface="Comic Sans MS" pitchFamily="66" charset="0"/>
            </a:endParaRPr>
          </a:p>
          <a:p>
            <a:pPr eaLnBrk="1" hangingPunct="1"/>
            <a:r>
              <a:rPr lang="en-US" altLang="zh-CN" sz="3200" smtClean="0">
                <a:solidFill>
                  <a:srgbClr val="FF0000"/>
                </a:solidFill>
                <a:latin typeface="Comic Sans MS" pitchFamily="66" charset="0"/>
              </a:rPr>
              <a:t>5. PDUs of TCP/IP</a:t>
            </a:r>
          </a:p>
          <a:p>
            <a:pPr eaLnBrk="1" hangingPunct="1"/>
            <a:r>
              <a:rPr lang="en-US" altLang="zh-CN" sz="3200" smtClean="0">
                <a:solidFill>
                  <a:srgbClr val="FF0000"/>
                </a:solidFill>
                <a:latin typeface="Comic Sans MS" pitchFamily="66" charset="0"/>
              </a:rPr>
              <a:t>6. TCP/IP Protocol Suite</a:t>
            </a:r>
            <a:endParaRPr lang="zh-CN" altLang="en-US" sz="3200" smtClean="0">
              <a:solidFill>
                <a:srgbClr val="FF0000"/>
              </a:solidFill>
              <a:latin typeface="Comic Sans MS" pitchFamily="66" charset="0"/>
            </a:endParaRPr>
          </a:p>
        </p:txBody>
      </p:sp>
      <p:sp>
        <p:nvSpPr>
          <p:cNvPr id="131076" name="Text Box 5"/>
          <p:cNvSpPr txBox="1">
            <a:spLocks noChangeArrowheads="1"/>
          </p:cNvSpPr>
          <p:nvPr/>
        </p:nvSpPr>
        <p:spPr bwMode="auto">
          <a:xfrm>
            <a:off x="0" y="1189038"/>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179388">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buClr>
                <a:schemeClr val="accent2"/>
              </a:buClr>
              <a:buSzPct val="75000"/>
              <a:buFont typeface="Wingdings" pitchFamily="2" charset="2"/>
              <a:buNone/>
            </a:pPr>
            <a:r>
              <a:rPr lang="en-US" altLang="zh-CN" sz="4000" b="1">
                <a:solidFill>
                  <a:srgbClr val="0000FF"/>
                </a:solidFill>
                <a:latin typeface="Comic Sans MS" pitchFamily="66" charset="0"/>
              </a:rPr>
              <a:t>1.8 Protocol layers, service models</a:t>
            </a:r>
          </a:p>
        </p:txBody>
      </p:sp>
    </p:spTree>
    <p:extLst>
      <p:ext uri="{BB962C8B-B14F-4D97-AF65-F5344CB8AC3E}">
        <p14:creationId xmlns:p14="http://schemas.microsoft.com/office/powerpoint/2010/main" val="1363104436"/>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a:xfrm>
            <a:off x="563563" y="928688"/>
            <a:ext cx="8383587" cy="695325"/>
          </a:xfrm>
        </p:spPr>
        <p:txBody>
          <a:bodyPr/>
          <a:lstStyle/>
          <a:p>
            <a:r>
              <a:rPr lang="en-US" altLang="zh-CN" smtClean="0"/>
              <a:t>What is a protocol?</a:t>
            </a:r>
            <a:endParaRPr lang="zh-CN" altLang="en-US" smtClean="0"/>
          </a:p>
        </p:txBody>
      </p:sp>
      <p:sp>
        <p:nvSpPr>
          <p:cNvPr id="132099" name="内容占位符 2"/>
          <p:cNvSpPr>
            <a:spLocks noGrp="1"/>
          </p:cNvSpPr>
          <p:nvPr>
            <p:ph idx="1"/>
          </p:nvPr>
        </p:nvSpPr>
        <p:spPr>
          <a:xfrm>
            <a:off x="563563" y="1624013"/>
            <a:ext cx="8391525" cy="4508500"/>
          </a:xfrm>
        </p:spPr>
        <p:txBody>
          <a:bodyPr/>
          <a:lstStyle/>
          <a:p>
            <a:r>
              <a:rPr lang="en-US" altLang="zh-CN" b="1" i="1" smtClean="0"/>
              <a:t>protocols define </a:t>
            </a:r>
            <a:r>
              <a:rPr lang="en-US" altLang="zh-CN" b="1" i="1" smtClean="0">
                <a:solidFill>
                  <a:srgbClr val="FF0000"/>
                </a:solidFill>
              </a:rPr>
              <a:t>format</a:t>
            </a:r>
            <a:r>
              <a:rPr lang="en-US" altLang="zh-CN" b="1" i="1" smtClean="0"/>
              <a:t>, </a:t>
            </a:r>
            <a:r>
              <a:rPr lang="en-US" altLang="zh-CN" b="1" i="1" smtClean="0">
                <a:solidFill>
                  <a:srgbClr val="FF0000"/>
                </a:solidFill>
              </a:rPr>
              <a:t>order</a:t>
            </a:r>
            <a:r>
              <a:rPr lang="en-US" altLang="zh-CN" b="1" i="1" smtClean="0"/>
              <a:t> </a:t>
            </a:r>
            <a:r>
              <a:rPr lang="en-US" altLang="zh-CN" b="1" i="1" smtClean="0">
                <a:solidFill>
                  <a:srgbClr val="0000FF"/>
                </a:solidFill>
              </a:rPr>
              <a:t>of msgs sent and received among network entities, and actions taken on msg transmission, receipt</a:t>
            </a:r>
            <a:r>
              <a:rPr lang="en-US" altLang="zh-CN" b="1" i="1" smtClean="0">
                <a:solidFill>
                  <a:srgbClr val="FF0000"/>
                </a:solidFill>
              </a:rPr>
              <a:t> </a:t>
            </a:r>
          </a:p>
          <a:p>
            <a:r>
              <a:rPr lang="en-US" altLang="zh-CN" smtClean="0">
                <a:solidFill>
                  <a:srgbClr val="FF0000"/>
                </a:solidFill>
              </a:rPr>
              <a:t>Three factors of protocol</a:t>
            </a:r>
          </a:p>
          <a:p>
            <a:pPr lvl="1"/>
            <a:r>
              <a:rPr lang="zh-CN" altLang="en-US" smtClean="0">
                <a:solidFill>
                  <a:srgbClr val="FF0000"/>
                </a:solidFill>
              </a:rPr>
              <a:t>语法</a:t>
            </a:r>
            <a:endParaRPr lang="en-US" altLang="zh-CN" smtClean="0">
              <a:solidFill>
                <a:srgbClr val="FF0000"/>
              </a:solidFill>
            </a:endParaRPr>
          </a:p>
          <a:p>
            <a:pPr lvl="1"/>
            <a:r>
              <a:rPr lang="zh-CN" altLang="en-US" smtClean="0">
                <a:solidFill>
                  <a:srgbClr val="FF0000"/>
                </a:solidFill>
              </a:rPr>
              <a:t>语义</a:t>
            </a:r>
            <a:endParaRPr lang="en-US" altLang="zh-CN" smtClean="0">
              <a:solidFill>
                <a:srgbClr val="FF0000"/>
              </a:solidFill>
            </a:endParaRPr>
          </a:p>
          <a:p>
            <a:pPr lvl="1"/>
            <a:r>
              <a:rPr lang="zh-CN" altLang="en-US" smtClean="0">
                <a:solidFill>
                  <a:srgbClr val="FF0000"/>
                </a:solidFill>
              </a:rPr>
              <a:t>同步</a:t>
            </a:r>
            <a:endParaRPr lang="en-US" altLang="zh-CN" smtClean="0">
              <a:solidFill>
                <a:srgbClr val="FF0000"/>
              </a:solidFill>
            </a:endParaRPr>
          </a:p>
          <a:p>
            <a:endParaRPr lang="zh-CN" altLang="en-US" smtClean="0"/>
          </a:p>
        </p:txBody>
      </p:sp>
      <p:sp>
        <p:nvSpPr>
          <p:cNvPr id="13210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201A984-1960-4941-8898-9E459D160C37}" type="slidenum">
              <a:rPr lang="zh-CN" altLang="en-US" sz="1400" smtClean="0"/>
              <a:pPr>
                <a:spcBef>
                  <a:spcPct val="0"/>
                </a:spcBef>
                <a:buClrTx/>
                <a:buSzTx/>
                <a:buFontTx/>
                <a:buNone/>
              </a:pPr>
              <a:t>122</a:t>
            </a:fld>
            <a:endParaRPr lang="en-US" altLang="zh-CN" sz="1400" smtClean="0"/>
          </a:p>
        </p:txBody>
      </p:sp>
    </p:spTree>
    <p:extLst>
      <p:ext uri="{BB962C8B-B14F-4D97-AF65-F5344CB8AC3E}">
        <p14:creationId xmlns:p14="http://schemas.microsoft.com/office/powerpoint/2010/main" val="252744987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DB13617-7D32-468E-9105-0FAE7A110095}" type="slidenum">
              <a:rPr lang="zh-CN" altLang="en-US" sz="1400" smtClean="0"/>
              <a:pPr>
                <a:spcBef>
                  <a:spcPct val="0"/>
                </a:spcBef>
                <a:buClrTx/>
                <a:buSzTx/>
                <a:buFontTx/>
                <a:buNone/>
              </a:pPr>
              <a:t>123</a:t>
            </a:fld>
            <a:endParaRPr lang="en-US" altLang="zh-CN" sz="1400" smtClean="0"/>
          </a:p>
        </p:txBody>
      </p:sp>
      <p:sp>
        <p:nvSpPr>
          <p:cNvPr id="133123" name="Rectangle 2"/>
          <p:cNvSpPr>
            <a:spLocks noGrp="1" noChangeArrowheads="1"/>
          </p:cNvSpPr>
          <p:nvPr>
            <p:ph type="title"/>
          </p:nvPr>
        </p:nvSpPr>
        <p:spPr/>
        <p:txBody>
          <a:bodyPr/>
          <a:lstStyle/>
          <a:p>
            <a:pPr eaLnBrk="1" hangingPunct="1"/>
            <a:r>
              <a:rPr lang="en-US" altLang="zh-CN" b="1" smtClean="0">
                <a:solidFill>
                  <a:schemeClr val="folHlink"/>
                </a:solidFill>
                <a:latin typeface="Comic Sans MS" pitchFamily="66" charset="0"/>
              </a:rPr>
              <a:t>Protocol “Layers”</a:t>
            </a:r>
          </a:p>
        </p:txBody>
      </p:sp>
      <p:sp>
        <p:nvSpPr>
          <p:cNvPr id="133124" name="Rectangle 3"/>
          <p:cNvSpPr>
            <a:spLocks noGrp="1" noChangeArrowheads="1"/>
          </p:cNvSpPr>
          <p:nvPr>
            <p:ph type="body" sz="half" idx="1"/>
          </p:nvPr>
        </p:nvSpPr>
        <p:spPr>
          <a:xfrm>
            <a:off x="533400" y="1600200"/>
            <a:ext cx="7905750" cy="4064000"/>
          </a:xfrm>
        </p:spPr>
        <p:txBody>
          <a:bodyPr/>
          <a:lstStyle/>
          <a:p>
            <a:pPr eaLnBrk="1" hangingPunct="1"/>
            <a:r>
              <a:rPr lang="en-US" altLang="zh-CN" sz="2800" dirty="0" smtClean="0">
                <a:solidFill>
                  <a:schemeClr val="folHlink"/>
                </a:solidFill>
                <a:latin typeface="Comic Sans MS" pitchFamily="66" charset="0"/>
              </a:rPr>
              <a:t>In order to ensure exactitude transmission, there are many affairs to deal with:</a:t>
            </a:r>
          </a:p>
          <a:p>
            <a:pPr lvl="1" eaLnBrk="1" hangingPunct="1"/>
            <a:r>
              <a:rPr lang="en-US" altLang="zh-CN" sz="2400" dirty="0" smtClean="0">
                <a:solidFill>
                  <a:schemeClr val="folHlink"/>
                </a:solidFill>
                <a:latin typeface="Comic Sans MS" pitchFamily="66" charset="0"/>
              </a:rPr>
              <a:t>send s</a:t>
            </a:r>
            <a:r>
              <a:rPr lang="en-US" altLang="en-US" sz="2400" dirty="0" smtClean="0">
                <a:solidFill>
                  <a:schemeClr val="folHlink"/>
                </a:solidFill>
                <a:latin typeface="Comic Sans MS" pitchFamily="66" charset="0"/>
              </a:rPr>
              <a:t>ignal</a:t>
            </a:r>
            <a:r>
              <a:rPr lang="en-US" altLang="zh-CN" sz="2400" dirty="0" smtClean="0">
                <a:solidFill>
                  <a:schemeClr val="folHlink"/>
                </a:solidFill>
                <a:latin typeface="Comic Sans MS" pitchFamily="66" charset="0"/>
              </a:rPr>
              <a:t>s(</a:t>
            </a:r>
            <a:r>
              <a:rPr lang="zh-CN" altLang="en-US" sz="2400" dirty="0" smtClean="0">
                <a:solidFill>
                  <a:schemeClr val="folHlink"/>
                </a:solidFill>
                <a:latin typeface="Comic Sans MS" pitchFamily="66" charset="0"/>
              </a:rPr>
              <a:t>信令</a:t>
            </a:r>
            <a:r>
              <a:rPr lang="en-US" altLang="zh-CN" sz="2400" dirty="0" smtClean="0">
                <a:solidFill>
                  <a:schemeClr val="folHlink"/>
                </a:solidFill>
                <a:latin typeface="Comic Sans MS" pitchFamily="66" charset="0"/>
              </a:rPr>
              <a:t>) to active the link</a:t>
            </a:r>
            <a:endParaRPr lang="zh-CN" altLang="en-US" sz="2400" dirty="0" smtClean="0">
              <a:solidFill>
                <a:schemeClr val="folHlink"/>
              </a:solidFill>
              <a:latin typeface="Comic Sans MS" pitchFamily="66" charset="0"/>
            </a:endParaRPr>
          </a:p>
          <a:p>
            <a:pPr lvl="1" eaLnBrk="1" hangingPunct="1"/>
            <a:r>
              <a:rPr lang="en-US" altLang="zh-CN" sz="2400" dirty="0" smtClean="0">
                <a:solidFill>
                  <a:schemeClr val="folHlink"/>
                </a:solidFill>
                <a:latin typeface="Comic Sans MS" pitchFamily="66" charset="0"/>
              </a:rPr>
              <a:t>tell networks to find the receiver</a:t>
            </a:r>
          </a:p>
          <a:p>
            <a:pPr lvl="1" eaLnBrk="1" hangingPunct="1"/>
            <a:r>
              <a:rPr lang="en-US" altLang="zh-CN" sz="2400" dirty="0" smtClean="0">
                <a:solidFill>
                  <a:schemeClr val="folHlink"/>
                </a:solidFill>
                <a:latin typeface="Comic Sans MS" pitchFamily="66" charset="0"/>
              </a:rPr>
              <a:t>check if the receiver is standing by </a:t>
            </a:r>
          </a:p>
          <a:p>
            <a:pPr lvl="1" eaLnBrk="1" hangingPunct="1"/>
            <a:r>
              <a:rPr lang="en-US" altLang="zh-CN" sz="2400" dirty="0" smtClean="0">
                <a:solidFill>
                  <a:schemeClr val="folHlink"/>
                </a:solidFill>
                <a:latin typeface="Comic Sans MS" pitchFamily="66" charset="0"/>
              </a:rPr>
              <a:t>deal with different formats of data and message</a:t>
            </a:r>
          </a:p>
          <a:p>
            <a:pPr lvl="1" eaLnBrk="1" hangingPunct="1"/>
            <a:r>
              <a:rPr lang="en-US" altLang="zh-CN" sz="2400" dirty="0" smtClean="0">
                <a:solidFill>
                  <a:schemeClr val="folHlink"/>
                </a:solidFill>
                <a:latin typeface="Comic Sans MS" pitchFamily="66" charset="0"/>
              </a:rPr>
              <a:t>check errors when transmitting</a:t>
            </a:r>
          </a:p>
          <a:p>
            <a:pPr lvl="1" eaLnBrk="1" hangingPunct="1"/>
            <a:r>
              <a:rPr lang="en-US" altLang="zh-CN" sz="2400" dirty="0" smtClean="0">
                <a:solidFill>
                  <a:schemeClr val="folHlink"/>
                </a:solidFill>
                <a:latin typeface="Comic Sans MS" pitchFamily="66" charset="0"/>
              </a:rPr>
              <a:t>deal with delay and loss</a:t>
            </a:r>
          </a:p>
          <a:p>
            <a:pPr lvl="1" eaLnBrk="1" hangingPunct="1"/>
            <a:r>
              <a:rPr lang="en-US" altLang="zh-CN" sz="2400" dirty="0" smtClean="0">
                <a:solidFill>
                  <a:schemeClr val="folHlink"/>
                </a:solidFill>
                <a:latin typeface="Comic Sans MS" pitchFamily="66" charset="0"/>
              </a:rPr>
              <a:t>…</a:t>
            </a:r>
          </a:p>
        </p:txBody>
      </p:sp>
      <p:graphicFrame>
        <p:nvGraphicFramePr>
          <p:cNvPr id="133125" name="Object 7"/>
          <p:cNvGraphicFramePr>
            <a:graphicFrameLocks noGrp="1" noChangeAspect="1"/>
          </p:cNvGraphicFramePr>
          <p:nvPr>
            <p:ph sz="half" idx="2"/>
          </p:nvPr>
        </p:nvGraphicFramePr>
        <p:xfrm>
          <a:off x="5099050" y="5586413"/>
          <a:ext cx="3810000" cy="1271587"/>
        </p:xfrm>
        <a:graphic>
          <a:graphicData uri="http://schemas.openxmlformats.org/presentationml/2006/ole">
            <mc:AlternateContent xmlns:mc="http://schemas.openxmlformats.org/markup-compatibility/2006">
              <mc:Choice xmlns:v="urn:schemas-microsoft-com:vml" Requires="v">
                <p:oleObj spid="_x0000_s56356" name="Visio" r:id="rId4" imgW="6697066" imgH="2526182" progId="Visio.Drawing.11">
                  <p:embed/>
                </p:oleObj>
              </mc:Choice>
              <mc:Fallback>
                <p:oleObj name="Visio" r:id="rId4" imgW="6697066" imgH="252618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050" y="5586413"/>
                        <a:ext cx="3810000"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73308618"/>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6B92516-FEFB-491F-A52A-1EC294920119}" type="slidenum">
              <a:rPr lang="zh-CN" altLang="en-US" sz="1400" smtClean="0"/>
              <a:pPr>
                <a:spcBef>
                  <a:spcPct val="0"/>
                </a:spcBef>
                <a:buClrTx/>
                <a:buSzTx/>
                <a:buFontTx/>
                <a:buNone/>
              </a:pPr>
              <a:t>124</a:t>
            </a:fld>
            <a:endParaRPr lang="en-US" altLang="zh-CN" sz="1400" smtClean="0"/>
          </a:p>
        </p:txBody>
      </p:sp>
      <p:sp>
        <p:nvSpPr>
          <p:cNvPr id="134147" name="Rectangle 2"/>
          <p:cNvSpPr>
            <a:spLocks noGrp="1" noChangeArrowheads="1"/>
          </p:cNvSpPr>
          <p:nvPr>
            <p:ph type="title"/>
          </p:nvPr>
        </p:nvSpPr>
        <p:spPr/>
        <p:txBody>
          <a:bodyPr/>
          <a:lstStyle/>
          <a:p>
            <a:pPr eaLnBrk="1" hangingPunct="1"/>
            <a:r>
              <a:rPr lang="en-US" altLang="zh-CN" smtClean="0">
                <a:solidFill>
                  <a:srgbClr val="0000FF"/>
                </a:solidFill>
                <a:latin typeface="Comic Sans MS" pitchFamily="66" charset="0"/>
              </a:rPr>
              <a:t>Protocol “Layers”</a:t>
            </a:r>
          </a:p>
        </p:txBody>
      </p:sp>
      <p:sp>
        <p:nvSpPr>
          <p:cNvPr id="134148" name="Rectangle 3"/>
          <p:cNvSpPr>
            <a:spLocks noGrp="1" noChangeArrowheads="1"/>
          </p:cNvSpPr>
          <p:nvPr>
            <p:ph type="body" sz="half" idx="1"/>
          </p:nvPr>
        </p:nvSpPr>
        <p:spPr>
          <a:xfrm>
            <a:off x="533400" y="1543050"/>
            <a:ext cx="4044950" cy="3563938"/>
          </a:xfrm>
        </p:spPr>
        <p:txBody>
          <a:bodyPr/>
          <a:lstStyle/>
          <a:p>
            <a:pPr eaLnBrk="1" hangingPunct="1">
              <a:buFont typeface="Wingdings" pitchFamily="2" charset="2"/>
              <a:buNone/>
            </a:pPr>
            <a:r>
              <a:rPr lang="en-US" altLang="zh-CN" u="sng" smtClean="0">
                <a:solidFill>
                  <a:srgbClr val="FF0000"/>
                </a:solidFill>
                <a:latin typeface="Comic Sans MS" pitchFamily="66" charset="0"/>
              </a:rPr>
              <a:t>Networks are complex! </a:t>
            </a:r>
          </a:p>
          <a:p>
            <a:pPr eaLnBrk="1" hangingPunct="1"/>
            <a:r>
              <a:rPr lang="en-US" altLang="zh-CN" smtClean="0">
                <a:solidFill>
                  <a:srgbClr val="0000FF"/>
                </a:solidFill>
                <a:latin typeface="Comic Sans MS" pitchFamily="66" charset="0"/>
              </a:rPr>
              <a:t>many “pieces”:</a:t>
            </a:r>
          </a:p>
          <a:p>
            <a:pPr lvl="1" eaLnBrk="1" hangingPunct="1"/>
            <a:r>
              <a:rPr lang="en-US" altLang="zh-CN" sz="2800" smtClean="0">
                <a:solidFill>
                  <a:srgbClr val="0000FF"/>
                </a:solidFill>
                <a:latin typeface="Comic Sans MS" pitchFamily="66" charset="0"/>
              </a:rPr>
              <a:t>hosts</a:t>
            </a:r>
          </a:p>
          <a:p>
            <a:pPr lvl="1" eaLnBrk="1" hangingPunct="1"/>
            <a:r>
              <a:rPr lang="en-US" altLang="zh-CN" sz="2800" smtClean="0">
                <a:solidFill>
                  <a:srgbClr val="0000FF"/>
                </a:solidFill>
                <a:latin typeface="Comic Sans MS" pitchFamily="66" charset="0"/>
              </a:rPr>
              <a:t>routers</a:t>
            </a:r>
          </a:p>
          <a:p>
            <a:pPr lvl="1" eaLnBrk="1" hangingPunct="1"/>
            <a:r>
              <a:rPr lang="en-US" altLang="zh-CN" sz="2800" smtClean="0">
                <a:solidFill>
                  <a:srgbClr val="0000FF"/>
                </a:solidFill>
                <a:latin typeface="Comic Sans MS" pitchFamily="66" charset="0"/>
              </a:rPr>
              <a:t>links of various media</a:t>
            </a:r>
          </a:p>
          <a:p>
            <a:pPr lvl="1" eaLnBrk="1" hangingPunct="1"/>
            <a:r>
              <a:rPr lang="en-US" altLang="zh-CN" sz="2800" smtClean="0">
                <a:solidFill>
                  <a:srgbClr val="0000FF"/>
                </a:solidFill>
                <a:latin typeface="Comic Sans MS" pitchFamily="66" charset="0"/>
              </a:rPr>
              <a:t>applications</a:t>
            </a:r>
          </a:p>
          <a:p>
            <a:pPr lvl="1" eaLnBrk="1" hangingPunct="1"/>
            <a:r>
              <a:rPr lang="en-US" altLang="zh-CN" sz="2800" smtClean="0">
                <a:solidFill>
                  <a:srgbClr val="0000FF"/>
                </a:solidFill>
                <a:latin typeface="Comic Sans MS" pitchFamily="66" charset="0"/>
              </a:rPr>
              <a:t>protocols</a:t>
            </a:r>
          </a:p>
          <a:p>
            <a:pPr lvl="1" eaLnBrk="1" hangingPunct="1"/>
            <a:r>
              <a:rPr lang="en-US" altLang="zh-CN" sz="2800" smtClean="0">
                <a:solidFill>
                  <a:srgbClr val="0000FF"/>
                </a:solidFill>
                <a:latin typeface="Comic Sans MS" pitchFamily="66" charset="0"/>
              </a:rPr>
              <a:t>hardware, software</a:t>
            </a:r>
            <a:endParaRPr lang="en-US" altLang="zh-CN" smtClean="0">
              <a:solidFill>
                <a:srgbClr val="0000FF"/>
              </a:solidFill>
              <a:latin typeface="Comic Sans MS" pitchFamily="66" charset="0"/>
            </a:endParaRPr>
          </a:p>
        </p:txBody>
      </p:sp>
      <p:sp>
        <p:nvSpPr>
          <p:cNvPr id="134149" name="Rectangle 4"/>
          <p:cNvSpPr>
            <a:spLocks noGrp="1" noChangeArrowheads="1"/>
          </p:cNvSpPr>
          <p:nvPr>
            <p:ph type="body" sz="half" idx="2"/>
          </p:nvPr>
        </p:nvSpPr>
        <p:spPr>
          <a:xfrm>
            <a:off x="4884738" y="1643063"/>
            <a:ext cx="3998912" cy="2830512"/>
          </a:xfrm>
        </p:spPr>
        <p:txBody>
          <a:bodyPr/>
          <a:lstStyle/>
          <a:p>
            <a:pPr algn="ctr" eaLnBrk="1" hangingPunct="1">
              <a:buFont typeface="Wingdings" pitchFamily="2" charset="2"/>
              <a:buNone/>
            </a:pPr>
            <a:r>
              <a:rPr lang="en-US" altLang="zh-CN" sz="3200" u="sng" smtClean="0">
                <a:solidFill>
                  <a:srgbClr val="FF0000"/>
                </a:solidFill>
                <a:latin typeface="Comic Sans MS" pitchFamily="66" charset="0"/>
              </a:rPr>
              <a:t>Question:</a:t>
            </a:r>
            <a:r>
              <a:rPr lang="en-US" altLang="zh-CN" u="sng" smtClean="0">
                <a:solidFill>
                  <a:srgbClr val="FF0000"/>
                </a:solidFill>
                <a:latin typeface="Comic Sans MS" pitchFamily="66" charset="0"/>
              </a:rPr>
              <a:t> </a:t>
            </a:r>
          </a:p>
          <a:p>
            <a:pPr algn="ctr" eaLnBrk="1" hangingPunct="1">
              <a:buFont typeface="Wingdings" pitchFamily="2" charset="2"/>
              <a:buNone/>
            </a:pPr>
            <a:r>
              <a:rPr lang="en-US" altLang="zh-CN" smtClean="0">
                <a:solidFill>
                  <a:srgbClr val="0000FF"/>
                </a:solidFill>
                <a:latin typeface="Comic Sans MS" pitchFamily="66" charset="0"/>
              </a:rPr>
              <a:t>Is there any hope of </a:t>
            </a:r>
            <a:r>
              <a:rPr lang="en-US" altLang="zh-CN" i="1" smtClean="0">
                <a:solidFill>
                  <a:srgbClr val="0000FF"/>
                </a:solidFill>
                <a:latin typeface="Comic Sans MS" pitchFamily="66" charset="0"/>
              </a:rPr>
              <a:t>organizing</a:t>
            </a:r>
            <a:r>
              <a:rPr lang="en-US" altLang="zh-CN" smtClean="0">
                <a:solidFill>
                  <a:srgbClr val="0000FF"/>
                </a:solidFill>
                <a:latin typeface="Comic Sans MS" pitchFamily="66" charset="0"/>
              </a:rPr>
              <a:t> structure of network?</a:t>
            </a:r>
          </a:p>
          <a:p>
            <a:pPr algn="ctr" eaLnBrk="1" hangingPunct="1">
              <a:buFont typeface="Wingdings" pitchFamily="2" charset="2"/>
              <a:buNone/>
            </a:pPr>
            <a:endParaRPr lang="en-US" altLang="zh-CN" smtClean="0">
              <a:solidFill>
                <a:srgbClr val="0000FF"/>
              </a:solidFill>
              <a:latin typeface="Comic Sans MS" pitchFamily="66" charset="0"/>
            </a:endParaRPr>
          </a:p>
          <a:p>
            <a:pPr algn="ctr" eaLnBrk="1" hangingPunct="1">
              <a:buFont typeface="Wingdings" pitchFamily="2" charset="2"/>
              <a:buNone/>
            </a:pPr>
            <a:r>
              <a:rPr lang="en-US" altLang="zh-CN" smtClean="0">
                <a:solidFill>
                  <a:srgbClr val="0000FF"/>
                </a:solidFill>
                <a:latin typeface="Comic Sans MS" pitchFamily="66" charset="0"/>
              </a:rPr>
              <a:t>Or at least our discussion of networks?</a:t>
            </a:r>
          </a:p>
        </p:txBody>
      </p:sp>
    </p:spTree>
    <p:extLst>
      <p:ext uri="{BB962C8B-B14F-4D97-AF65-F5344CB8AC3E}">
        <p14:creationId xmlns:p14="http://schemas.microsoft.com/office/powerpoint/2010/main" val="4263525479"/>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5DF2EEDA-8563-48EF-89C8-830A10423D42}" type="slidenum">
              <a:rPr lang="zh-CN" altLang="en-US" sz="1400" smtClean="0"/>
              <a:pPr>
                <a:spcBef>
                  <a:spcPct val="0"/>
                </a:spcBef>
                <a:buClrTx/>
                <a:buSzTx/>
                <a:buFontTx/>
                <a:buNone/>
              </a:pPr>
              <a:t>125</a:t>
            </a:fld>
            <a:endParaRPr lang="en-US" altLang="zh-CN" sz="1400" smtClean="0"/>
          </a:p>
        </p:txBody>
      </p:sp>
      <p:sp>
        <p:nvSpPr>
          <p:cNvPr id="135171" name="Rectangle 2"/>
          <p:cNvSpPr>
            <a:spLocks noGrp="1" noChangeArrowheads="1"/>
          </p:cNvSpPr>
          <p:nvPr>
            <p:ph type="title"/>
          </p:nvPr>
        </p:nvSpPr>
        <p:spPr>
          <a:xfrm>
            <a:off x="1011238" y="0"/>
            <a:ext cx="7793037" cy="1462088"/>
          </a:xfrm>
        </p:spPr>
        <p:txBody>
          <a:bodyPr/>
          <a:lstStyle/>
          <a:p>
            <a:pPr eaLnBrk="1" hangingPunct="1"/>
            <a:r>
              <a:rPr lang="en-US" altLang="zh-CN" sz="4000" smtClean="0">
                <a:solidFill>
                  <a:srgbClr val="0000FF"/>
                </a:solidFill>
                <a:latin typeface="Comic Sans MS" pitchFamily="66" charset="0"/>
              </a:rPr>
              <a:t>Organization of air travel</a:t>
            </a:r>
            <a:endParaRPr lang="en-US" altLang="zh-CN" smtClean="0">
              <a:solidFill>
                <a:srgbClr val="0000FF"/>
              </a:solidFill>
              <a:latin typeface="Comic Sans MS" pitchFamily="66" charset="0"/>
            </a:endParaRPr>
          </a:p>
        </p:txBody>
      </p:sp>
      <p:sp>
        <p:nvSpPr>
          <p:cNvPr id="135172" name="Rectangle 3"/>
          <p:cNvSpPr>
            <a:spLocks noGrp="1" noChangeArrowheads="1"/>
          </p:cNvSpPr>
          <p:nvPr>
            <p:ph type="body" idx="1"/>
          </p:nvPr>
        </p:nvSpPr>
        <p:spPr>
          <a:xfrm>
            <a:off x="838200" y="5489575"/>
            <a:ext cx="7772400" cy="542925"/>
          </a:xfrm>
        </p:spPr>
        <p:txBody>
          <a:bodyPr/>
          <a:lstStyle/>
          <a:p>
            <a:pPr eaLnBrk="1" hangingPunct="1"/>
            <a:r>
              <a:rPr lang="en-US" altLang="zh-CN" smtClean="0">
                <a:solidFill>
                  <a:srgbClr val="0000FF"/>
                </a:solidFill>
                <a:latin typeface="Comic Sans MS" pitchFamily="66" charset="0"/>
              </a:rPr>
              <a:t>a series of steps</a:t>
            </a:r>
          </a:p>
        </p:txBody>
      </p:sp>
      <p:grpSp>
        <p:nvGrpSpPr>
          <p:cNvPr id="135173" name="Group 4"/>
          <p:cNvGrpSpPr>
            <a:grpSpLocks/>
          </p:cNvGrpSpPr>
          <p:nvPr/>
        </p:nvGrpSpPr>
        <p:grpSpPr bwMode="auto">
          <a:xfrm>
            <a:off x="1111250" y="1587500"/>
            <a:ext cx="6508750" cy="3294063"/>
            <a:chOff x="700" y="1000"/>
            <a:chExt cx="4100" cy="2075"/>
          </a:xfrm>
        </p:grpSpPr>
        <p:sp>
          <p:nvSpPr>
            <p:cNvPr id="135174" name="Text Box 5"/>
            <p:cNvSpPr txBox="1">
              <a:spLocks noChangeArrowheads="1"/>
            </p:cNvSpPr>
            <p:nvPr/>
          </p:nvSpPr>
          <p:spPr bwMode="auto">
            <a:xfrm>
              <a:off x="846" y="1007"/>
              <a:ext cx="1401"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solidFill>
                    <a:srgbClr val="FF0000"/>
                  </a:solidFill>
                  <a:latin typeface="Comic Sans MS" pitchFamily="66" charset="0"/>
                </a:rPr>
                <a:t>ticket (purchase)</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baggage (check)</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gates (load)</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runway takeoff</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airplane routing</a:t>
              </a:r>
            </a:p>
          </p:txBody>
        </p:sp>
        <p:sp>
          <p:nvSpPr>
            <p:cNvPr id="135175" name="Text Box 6"/>
            <p:cNvSpPr txBox="1">
              <a:spLocks noChangeArrowheads="1"/>
            </p:cNvSpPr>
            <p:nvPr/>
          </p:nvSpPr>
          <p:spPr bwMode="auto">
            <a:xfrm>
              <a:off x="3242" y="1001"/>
              <a:ext cx="1364"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solidFill>
                    <a:srgbClr val="FF0000"/>
                  </a:solidFill>
                  <a:latin typeface="Comic Sans MS" pitchFamily="66" charset="0"/>
                </a:rPr>
                <a:t>ticket (complain)</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baggage (claim)</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gates (unload)</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runway landing</a:t>
              </a:r>
            </a:p>
            <a:p>
              <a:pPr>
                <a:spcBef>
                  <a:spcPct val="0"/>
                </a:spcBef>
                <a:buClrTx/>
                <a:buSzTx/>
                <a:buFontTx/>
                <a:buNone/>
              </a:pPr>
              <a:endParaRPr lang="en-US" altLang="zh-CN" sz="2000">
                <a:solidFill>
                  <a:srgbClr val="FF0000"/>
                </a:solidFill>
                <a:latin typeface="Comic Sans MS" pitchFamily="66" charset="0"/>
              </a:endParaRPr>
            </a:p>
            <a:p>
              <a:pPr>
                <a:spcBef>
                  <a:spcPct val="0"/>
                </a:spcBef>
                <a:buClrTx/>
                <a:buSzTx/>
                <a:buFontTx/>
                <a:buNone/>
              </a:pPr>
              <a:r>
                <a:rPr lang="en-US" altLang="zh-CN" sz="2000">
                  <a:solidFill>
                    <a:srgbClr val="FF0000"/>
                  </a:solidFill>
                  <a:latin typeface="Comic Sans MS" pitchFamily="66" charset="0"/>
                </a:rPr>
                <a:t>airplane routing</a:t>
              </a:r>
            </a:p>
          </p:txBody>
        </p:sp>
        <p:sp>
          <p:nvSpPr>
            <p:cNvPr id="135176" name="Text Box 7"/>
            <p:cNvSpPr txBox="1">
              <a:spLocks noChangeArrowheads="1"/>
            </p:cNvSpPr>
            <p:nvPr/>
          </p:nvSpPr>
          <p:spPr bwMode="auto">
            <a:xfrm>
              <a:off x="2074" y="2825"/>
              <a:ext cx="12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latin typeface="Comic Sans MS" pitchFamily="66" charset="0"/>
                </a:rPr>
                <a:t>airplane routing</a:t>
              </a:r>
            </a:p>
          </p:txBody>
        </p:sp>
        <p:sp>
          <p:nvSpPr>
            <p:cNvPr id="135177"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2485428822"/>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B8B5702-3EF8-4AA4-8655-18EC788BE815}" type="slidenum">
              <a:rPr lang="zh-CN" altLang="en-US" sz="1400" smtClean="0"/>
              <a:pPr>
                <a:spcBef>
                  <a:spcPct val="0"/>
                </a:spcBef>
                <a:buClrTx/>
                <a:buSzTx/>
                <a:buFontTx/>
                <a:buNone/>
              </a:pPr>
              <a:t>126</a:t>
            </a:fld>
            <a:endParaRPr lang="en-US" altLang="zh-CN" sz="1400" smtClean="0"/>
          </a:p>
        </p:txBody>
      </p:sp>
      <p:grpSp>
        <p:nvGrpSpPr>
          <p:cNvPr id="136195" name="Group 38"/>
          <p:cNvGrpSpPr>
            <a:grpSpLocks/>
          </p:cNvGrpSpPr>
          <p:nvPr/>
        </p:nvGrpSpPr>
        <p:grpSpPr bwMode="auto">
          <a:xfrm>
            <a:off x="447675" y="1563688"/>
            <a:ext cx="8445500" cy="2835275"/>
            <a:chOff x="258" y="1214"/>
            <a:chExt cx="5320" cy="1786"/>
          </a:xfrm>
        </p:grpSpPr>
        <p:sp>
          <p:nvSpPr>
            <p:cNvPr id="136198"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199" name="Text Box 3"/>
            <p:cNvSpPr txBox="1">
              <a:spLocks noChangeArrowheads="1"/>
            </p:cNvSpPr>
            <p:nvPr/>
          </p:nvSpPr>
          <p:spPr bwMode="auto">
            <a:xfrm>
              <a:off x="258" y="1597"/>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80000"/>
                </a:lnSpc>
                <a:spcBef>
                  <a:spcPct val="0"/>
                </a:spcBef>
                <a:buClrTx/>
                <a:buSzTx/>
                <a:buFontTx/>
                <a:buNone/>
              </a:pPr>
              <a:r>
                <a:rPr lang="en-US" altLang="zh-CN" sz="1400" b="1">
                  <a:solidFill>
                    <a:srgbClr val="FF0000"/>
                  </a:solidFill>
                  <a:latin typeface="Arial" charset="0"/>
                </a:rPr>
                <a:t>ticket (purchase)</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baggage (check)</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gates (load)</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runway (takeoff)</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airplane routing</a:t>
              </a:r>
            </a:p>
          </p:txBody>
        </p:sp>
        <p:sp>
          <p:nvSpPr>
            <p:cNvPr id="136200"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1"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2"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3"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4" name="Text Box 8"/>
            <p:cNvSpPr txBox="1">
              <a:spLocks noChangeArrowheads="1"/>
            </p:cNvSpPr>
            <p:nvPr/>
          </p:nvSpPr>
          <p:spPr bwMode="auto">
            <a:xfrm>
              <a:off x="477" y="2706"/>
              <a:ext cx="5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departure</a:t>
              </a:r>
            </a:p>
            <a:p>
              <a:pPr algn="ctr" eaLnBrk="1" hangingPunct="1">
                <a:spcBef>
                  <a:spcPct val="0"/>
                </a:spcBef>
                <a:buClrTx/>
                <a:buSzTx/>
                <a:buFontTx/>
                <a:buNone/>
              </a:pPr>
              <a:r>
                <a:rPr lang="en-US" altLang="zh-CN" sz="1200" b="1">
                  <a:solidFill>
                    <a:srgbClr val="FF0000"/>
                  </a:solidFill>
                  <a:latin typeface="Arial" charset="0"/>
                </a:rPr>
                <a:t>airport</a:t>
              </a:r>
            </a:p>
          </p:txBody>
        </p:sp>
        <p:sp>
          <p:nvSpPr>
            <p:cNvPr id="136205" name="Text Box 9"/>
            <p:cNvSpPr txBox="1">
              <a:spLocks noChangeArrowheads="1"/>
            </p:cNvSpPr>
            <p:nvPr/>
          </p:nvSpPr>
          <p:spPr bwMode="auto">
            <a:xfrm>
              <a:off x="3740" y="2712"/>
              <a:ext cx="4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arrival</a:t>
              </a:r>
            </a:p>
            <a:p>
              <a:pPr algn="ctr" eaLnBrk="1" hangingPunct="1">
                <a:spcBef>
                  <a:spcPct val="0"/>
                </a:spcBef>
                <a:buClrTx/>
                <a:buSzTx/>
                <a:buFontTx/>
                <a:buNone/>
              </a:pPr>
              <a:r>
                <a:rPr lang="en-US" altLang="zh-CN" sz="1200" b="1">
                  <a:solidFill>
                    <a:srgbClr val="FF0000"/>
                  </a:solidFill>
                  <a:latin typeface="Arial" charset="0"/>
                </a:rPr>
                <a:t>airport</a:t>
              </a:r>
            </a:p>
          </p:txBody>
        </p:sp>
        <p:sp>
          <p:nvSpPr>
            <p:cNvPr id="136206" name="Text Box 10"/>
            <p:cNvSpPr txBox="1">
              <a:spLocks noChangeArrowheads="1"/>
            </p:cNvSpPr>
            <p:nvPr/>
          </p:nvSpPr>
          <p:spPr bwMode="auto">
            <a:xfrm>
              <a:off x="1816" y="2709"/>
              <a:ext cx="1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intermediate air-traffic</a:t>
              </a:r>
            </a:p>
            <a:p>
              <a:pPr algn="ctr" eaLnBrk="1" hangingPunct="1">
                <a:spcBef>
                  <a:spcPct val="0"/>
                </a:spcBef>
                <a:buClrTx/>
                <a:buSzTx/>
                <a:buFontTx/>
                <a:buNone/>
              </a:pPr>
              <a:r>
                <a:rPr lang="en-US" altLang="zh-CN" sz="1200" b="1">
                  <a:solidFill>
                    <a:srgbClr val="FF0000"/>
                  </a:solidFill>
                  <a:latin typeface="Arial" charset="0"/>
                </a:rPr>
                <a:t>control centers</a:t>
              </a:r>
            </a:p>
          </p:txBody>
        </p:sp>
        <p:pic>
          <p:nvPicPr>
            <p:cNvPr id="136207" name="Picture 11" descr="yylgaifm[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8"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09"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0"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6211" name="Group 15"/>
            <p:cNvGrpSpPr>
              <a:grpSpLocks/>
            </p:cNvGrpSpPr>
            <p:nvPr/>
          </p:nvGrpSpPr>
          <p:grpSpPr bwMode="auto">
            <a:xfrm>
              <a:off x="1436" y="2441"/>
              <a:ext cx="1071" cy="186"/>
              <a:chOff x="1813" y="2187"/>
              <a:chExt cx="1071" cy="186"/>
            </a:xfrm>
          </p:grpSpPr>
          <p:sp>
            <p:nvSpPr>
              <p:cNvPr id="136231"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32" name="Text Box 17"/>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nSpc>
                    <a:spcPct val="80000"/>
                  </a:lnSpc>
                  <a:spcBef>
                    <a:spcPct val="0"/>
                  </a:spcBef>
                  <a:buClrTx/>
                  <a:buSzTx/>
                  <a:buFontTx/>
                  <a:buNone/>
                </a:pPr>
                <a:r>
                  <a:rPr lang="en-US" altLang="zh-CN" sz="1400" b="1">
                    <a:solidFill>
                      <a:srgbClr val="FF0000"/>
                    </a:solidFill>
                    <a:latin typeface="Arial" charset="0"/>
                  </a:rPr>
                  <a:t>airplane routing</a:t>
                </a:r>
              </a:p>
            </p:txBody>
          </p:sp>
        </p:grpSp>
        <p:grpSp>
          <p:nvGrpSpPr>
            <p:cNvPr id="136212" name="Group 18"/>
            <p:cNvGrpSpPr>
              <a:grpSpLocks/>
            </p:cNvGrpSpPr>
            <p:nvPr/>
          </p:nvGrpSpPr>
          <p:grpSpPr bwMode="auto">
            <a:xfrm>
              <a:off x="2417" y="2441"/>
              <a:ext cx="1071" cy="186"/>
              <a:chOff x="1813" y="2187"/>
              <a:chExt cx="1071" cy="186"/>
            </a:xfrm>
          </p:grpSpPr>
          <p:sp>
            <p:nvSpPr>
              <p:cNvPr id="136229"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30" name="Text Box 20"/>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nSpc>
                    <a:spcPct val="80000"/>
                  </a:lnSpc>
                  <a:spcBef>
                    <a:spcPct val="0"/>
                  </a:spcBef>
                  <a:buClrTx/>
                  <a:buSzTx/>
                  <a:buFontTx/>
                  <a:buNone/>
                </a:pPr>
                <a:r>
                  <a:rPr lang="en-US" altLang="zh-CN" sz="1400" b="1">
                    <a:solidFill>
                      <a:srgbClr val="FF0000"/>
                    </a:solidFill>
                    <a:latin typeface="Arial" charset="0"/>
                  </a:rPr>
                  <a:t>airplane routing</a:t>
                </a:r>
              </a:p>
            </p:txBody>
          </p:sp>
        </p:grpSp>
        <p:sp>
          <p:nvSpPr>
            <p:cNvPr id="136213"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14" name="Text Box 22"/>
            <p:cNvSpPr txBox="1">
              <a:spLocks noChangeArrowheads="1"/>
            </p:cNvSpPr>
            <p:nvPr/>
          </p:nvSpPr>
          <p:spPr bwMode="auto">
            <a:xfrm>
              <a:off x="3412" y="1598"/>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lnSpc>
                  <a:spcPct val="80000"/>
                </a:lnSpc>
                <a:spcBef>
                  <a:spcPct val="0"/>
                </a:spcBef>
                <a:buClrTx/>
                <a:buSzTx/>
                <a:buFontTx/>
                <a:buNone/>
              </a:pPr>
              <a:r>
                <a:rPr lang="en-US" altLang="zh-CN" sz="1400" b="1">
                  <a:solidFill>
                    <a:srgbClr val="FF0000"/>
                  </a:solidFill>
                  <a:latin typeface="Arial" charset="0"/>
                </a:rPr>
                <a:t>ticket (complain)</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baggage (claim</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gates (unload)</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runway (land)</a:t>
              </a:r>
            </a:p>
            <a:p>
              <a:pPr algn="ctr">
                <a:lnSpc>
                  <a:spcPct val="80000"/>
                </a:lnSpc>
                <a:spcBef>
                  <a:spcPct val="0"/>
                </a:spcBef>
                <a:buClrTx/>
                <a:buSzTx/>
                <a:buFontTx/>
                <a:buNone/>
              </a:pPr>
              <a:endParaRPr lang="en-US" altLang="zh-CN" sz="1400" b="1">
                <a:solidFill>
                  <a:srgbClr val="FF0000"/>
                </a:solidFill>
                <a:latin typeface="Arial" charset="0"/>
              </a:endParaRPr>
            </a:p>
            <a:p>
              <a:pPr algn="ctr">
                <a:lnSpc>
                  <a:spcPct val="80000"/>
                </a:lnSpc>
                <a:spcBef>
                  <a:spcPct val="0"/>
                </a:spcBef>
                <a:buClrTx/>
                <a:buSzTx/>
                <a:buFontTx/>
                <a:buNone/>
              </a:pPr>
              <a:r>
                <a:rPr lang="en-US" altLang="zh-CN" sz="1400" b="1">
                  <a:solidFill>
                    <a:srgbClr val="FF0000"/>
                  </a:solidFill>
                  <a:latin typeface="Arial" charset="0"/>
                </a:rPr>
                <a:t>airplane routing</a:t>
              </a:r>
            </a:p>
          </p:txBody>
        </p:sp>
        <p:sp>
          <p:nvSpPr>
            <p:cNvPr id="136215"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6"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7"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8"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219"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0"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1"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2"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3"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6224" name="Text Box 32"/>
            <p:cNvSpPr txBox="1">
              <a:spLocks noChangeArrowheads="1"/>
            </p:cNvSpPr>
            <p:nvPr/>
          </p:nvSpPr>
          <p:spPr bwMode="auto">
            <a:xfrm>
              <a:off x="4763" y="1588"/>
              <a:ext cx="3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ticket</a:t>
              </a:r>
            </a:p>
          </p:txBody>
        </p:sp>
        <p:sp>
          <p:nvSpPr>
            <p:cNvPr id="136225" name="Text Box 33"/>
            <p:cNvSpPr txBox="1">
              <a:spLocks noChangeArrowheads="1"/>
            </p:cNvSpPr>
            <p:nvPr/>
          </p:nvSpPr>
          <p:spPr bwMode="auto">
            <a:xfrm>
              <a:off x="4762" y="1801"/>
              <a:ext cx="5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baggage</a:t>
              </a:r>
            </a:p>
          </p:txBody>
        </p:sp>
        <p:sp>
          <p:nvSpPr>
            <p:cNvPr id="136226" name="Text Box 34"/>
            <p:cNvSpPr txBox="1">
              <a:spLocks noChangeArrowheads="1"/>
            </p:cNvSpPr>
            <p:nvPr/>
          </p:nvSpPr>
          <p:spPr bwMode="auto">
            <a:xfrm>
              <a:off x="4767" y="2013"/>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gate</a:t>
              </a:r>
            </a:p>
          </p:txBody>
        </p:sp>
        <p:sp>
          <p:nvSpPr>
            <p:cNvPr id="136227" name="Text Box 35"/>
            <p:cNvSpPr txBox="1">
              <a:spLocks noChangeArrowheads="1"/>
            </p:cNvSpPr>
            <p:nvPr/>
          </p:nvSpPr>
          <p:spPr bwMode="auto">
            <a:xfrm>
              <a:off x="4736" y="2225"/>
              <a:ext cx="8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takeoff/landing</a:t>
              </a:r>
            </a:p>
          </p:txBody>
        </p:sp>
        <p:sp>
          <p:nvSpPr>
            <p:cNvPr id="136228" name="Text Box 36"/>
            <p:cNvSpPr txBox="1">
              <a:spLocks noChangeArrowheads="1"/>
            </p:cNvSpPr>
            <p:nvPr/>
          </p:nvSpPr>
          <p:spPr bwMode="auto">
            <a:xfrm>
              <a:off x="4735" y="2444"/>
              <a:ext cx="8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200" b="1">
                  <a:solidFill>
                    <a:srgbClr val="FF0000"/>
                  </a:solidFill>
                  <a:latin typeface="Arial" charset="0"/>
                </a:rPr>
                <a:t>airplane routing</a:t>
              </a:r>
            </a:p>
          </p:txBody>
        </p:sp>
      </p:grpSp>
      <p:sp>
        <p:nvSpPr>
          <p:cNvPr id="136196" name="Rectangle 39"/>
          <p:cNvSpPr>
            <a:spLocks noGrp="1" noChangeArrowheads="1"/>
          </p:cNvSpPr>
          <p:nvPr>
            <p:ph type="title"/>
          </p:nvPr>
        </p:nvSpPr>
        <p:spPr>
          <a:xfrm>
            <a:off x="533400" y="280988"/>
            <a:ext cx="8610600" cy="1143000"/>
          </a:xfrm>
        </p:spPr>
        <p:txBody>
          <a:bodyPr/>
          <a:lstStyle/>
          <a:p>
            <a:pPr eaLnBrk="1" hangingPunct="1"/>
            <a:r>
              <a:rPr lang="en-US" altLang="zh-CN" smtClean="0">
                <a:solidFill>
                  <a:srgbClr val="0000FF"/>
                </a:solidFill>
                <a:latin typeface="Comic Sans MS" pitchFamily="66" charset="0"/>
              </a:rPr>
              <a:t>Layering of airline functionality</a:t>
            </a:r>
          </a:p>
        </p:txBody>
      </p:sp>
      <p:sp>
        <p:nvSpPr>
          <p:cNvPr id="136197" name="Rectangle 40"/>
          <p:cNvSpPr>
            <a:spLocks noGrp="1" noChangeArrowheads="1"/>
          </p:cNvSpPr>
          <p:nvPr>
            <p:ph type="body" idx="1"/>
          </p:nvPr>
        </p:nvSpPr>
        <p:spPr>
          <a:xfrm>
            <a:off x="1182688" y="4522788"/>
            <a:ext cx="7613650" cy="1562100"/>
          </a:xfrm>
        </p:spPr>
        <p:txBody>
          <a:bodyPr/>
          <a:lstStyle/>
          <a:p>
            <a:pPr eaLnBrk="1" hangingPunct="1">
              <a:buFont typeface="Wingdings" pitchFamily="2" charset="2"/>
              <a:buNone/>
            </a:pPr>
            <a:r>
              <a:rPr lang="en-US" altLang="zh-CN" sz="2800" smtClean="0">
                <a:solidFill>
                  <a:srgbClr val="FF0000"/>
                </a:solidFill>
                <a:latin typeface="Comic Sans MS" pitchFamily="66" charset="0"/>
              </a:rPr>
              <a:t>Layers: </a:t>
            </a:r>
            <a:r>
              <a:rPr lang="en-US" altLang="zh-CN" sz="2800" smtClean="0">
                <a:solidFill>
                  <a:srgbClr val="0000FF"/>
                </a:solidFill>
                <a:latin typeface="Comic Sans MS" pitchFamily="66" charset="0"/>
              </a:rPr>
              <a:t>each layer implements a service</a:t>
            </a:r>
            <a:endParaRPr lang="en-US" altLang="zh-CN" smtClean="0">
              <a:solidFill>
                <a:srgbClr val="0000FF"/>
              </a:solidFill>
              <a:latin typeface="Comic Sans MS" pitchFamily="66" charset="0"/>
            </a:endParaRPr>
          </a:p>
          <a:p>
            <a:pPr lvl="1" eaLnBrk="1" hangingPunct="1"/>
            <a:r>
              <a:rPr lang="en-US" altLang="zh-CN" smtClean="0">
                <a:solidFill>
                  <a:srgbClr val="0000FF"/>
                </a:solidFill>
                <a:latin typeface="Comic Sans MS" pitchFamily="66" charset="0"/>
              </a:rPr>
              <a:t>via its own internal-layer actions</a:t>
            </a:r>
          </a:p>
          <a:p>
            <a:pPr lvl="1" eaLnBrk="1" hangingPunct="1"/>
            <a:r>
              <a:rPr lang="en-US" altLang="zh-CN" smtClean="0">
                <a:solidFill>
                  <a:srgbClr val="0000FF"/>
                </a:solidFill>
                <a:latin typeface="Comic Sans MS" pitchFamily="66" charset="0"/>
              </a:rPr>
              <a:t>relying on services provided by layer below</a:t>
            </a:r>
          </a:p>
          <a:p>
            <a:pPr eaLnBrk="1" hangingPunct="1">
              <a:buFont typeface="Wingdings" pitchFamily="2" charset="2"/>
              <a:buNone/>
            </a:pPr>
            <a:endParaRPr lang="zh-CN" altLang="en-US" smtClean="0">
              <a:solidFill>
                <a:srgbClr val="0000FF"/>
              </a:solidFill>
              <a:latin typeface="Comic Sans MS" pitchFamily="66" charset="0"/>
            </a:endParaRPr>
          </a:p>
        </p:txBody>
      </p:sp>
    </p:spTree>
    <p:extLst>
      <p:ext uri="{BB962C8B-B14F-4D97-AF65-F5344CB8AC3E}">
        <p14:creationId xmlns:p14="http://schemas.microsoft.com/office/powerpoint/2010/main" val="1391323633"/>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2650DACA-06C5-4782-9965-6140733BA14D}" type="slidenum">
              <a:rPr lang="zh-CN" altLang="en-US" sz="1400" smtClean="0"/>
              <a:pPr>
                <a:spcBef>
                  <a:spcPct val="0"/>
                </a:spcBef>
                <a:buClrTx/>
                <a:buSzTx/>
                <a:buFontTx/>
                <a:buNone/>
              </a:pPr>
              <a:t>127</a:t>
            </a:fld>
            <a:endParaRPr lang="en-US" altLang="zh-CN" sz="1400" smtClean="0"/>
          </a:p>
        </p:txBody>
      </p:sp>
      <p:sp>
        <p:nvSpPr>
          <p:cNvPr id="137219" name="Rectangle 97"/>
          <p:cNvSpPr>
            <a:spLocks noChangeArrowheads="1"/>
          </p:cNvSpPr>
          <p:nvPr/>
        </p:nvSpPr>
        <p:spPr bwMode="auto">
          <a:xfrm>
            <a:off x="449263" y="1457325"/>
            <a:ext cx="8694737" cy="4121150"/>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7220" name="Rectangle 88"/>
          <p:cNvSpPr>
            <a:spLocks noChangeArrowheads="1"/>
          </p:cNvSpPr>
          <p:nvPr/>
        </p:nvSpPr>
        <p:spPr bwMode="auto">
          <a:xfrm>
            <a:off x="363538" y="4624388"/>
            <a:ext cx="8721725" cy="100012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4</a:t>
            </a:r>
            <a:endParaRPr lang="zh-CN" altLang="en-US" sz="2400">
              <a:latin typeface="Comic Sans MS" pitchFamily="66" charset="0"/>
            </a:endParaRPr>
          </a:p>
        </p:txBody>
      </p:sp>
      <p:sp>
        <p:nvSpPr>
          <p:cNvPr id="137221" name="Rectangle 87"/>
          <p:cNvSpPr>
            <a:spLocks noChangeArrowheads="1"/>
          </p:cNvSpPr>
          <p:nvPr/>
        </p:nvSpPr>
        <p:spPr bwMode="auto">
          <a:xfrm>
            <a:off x="363538" y="3457575"/>
            <a:ext cx="8721725" cy="111283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3</a:t>
            </a:r>
            <a:endParaRPr lang="zh-CN" altLang="en-US" sz="2400">
              <a:latin typeface="Comic Sans MS" pitchFamily="66" charset="0"/>
            </a:endParaRPr>
          </a:p>
        </p:txBody>
      </p:sp>
      <p:sp>
        <p:nvSpPr>
          <p:cNvPr id="137222" name="Rectangle 86"/>
          <p:cNvSpPr>
            <a:spLocks noChangeArrowheads="1"/>
          </p:cNvSpPr>
          <p:nvPr/>
        </p:nvSpPr>
        <p:spPr bwMode="auto">
          <a:xfrm>
            <a:off x="363538" y="2486025"/>
            <a:ext cx="8721725" cy="91598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2</a:t>
            </a:r>
            <a:endParaRPr lang="zh-CN" altLang="en-US" sz="2400">
              <a:latin typeface="Comic Sans MS" pitchFamily="66" charset="0"/>
            </a:endParaRPr>
          </a:p>
        </p:txBody>
      </p:sp>
      <p:sp>
        <p:nvSpPr>
          <p:cNvPr id="137223" name="Rectangle 85"/>
          <p:cNvSpPr>
            <a:spLocks noChangeArrowheads="1"/>
          </p:cNvSpPr>
          <p:nvPr/>
        </p:nvSpPr>
        <p:spPr bwMode="auto">
          <a:xfrm>
            <a:off x="363538" y="1514475"/>
            <a:ext cx="8721725" cy="915988"/>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chemeClr val="hlink"/>
                </a:solidFill>
                <a:latin typeface="Comic Sans MS" pitchFamily="66" charset="0"/>
              </a:rPr>
              <a:t>Layer 1</a:t>
            </a:r>
          </a:p>
        </p:txBody>
      </p:sp>
      <p:sp>
        <p:nvSpPr>
          <p:cNvPr id="137224" name="Rectangle 38"/>
          <p:cNvSpPr>
            <a:spLocks noGrp="1" noChangeArrowheads="1"/>
          </p:cNvSpPr>
          <p:nvPr>
            <p:ph type="title"/>
          </p:nvPr>
        </p:nvSpPr>
        <p:spPr>
          <a:xfrm>
            <a:off x="0" y="0"/>
            <a:ext cx="9144000" cy="1462088"/>
          </a:xfrm>
        </p:spPr>
        <p:txBody>
          <a:bodyPr/>
          <a:lstStyle/>
          <a:p>
            <a:pPr eaLnBrk="1" hangingPunct="1"/>
            <a:r>
              <a:rPr lang="en-US" altLang="zh-CN" sz="4000" smtClean="0">
                <a:solidFill>
                  <a:srgbClr val="0000FF"/>
                </a:solidFill>
                <a:latin typeface="Comic Sans MS" pitchFamily="66" charset="0"/>
              </a:rPr>
              <a:t>Layering of traditional mail system</a:t>
            </a:r>
          </a:p>
        </p:txBody>
      </p:sp>
      <p:sp>
        <p:nvSpPr>
          <p:cNvPr id="137225" name="Rectangle 39"/>
          <p:cNvSpPr>
            <a:spLocks noGrp="1" noChangeArrowheads="1"/>
          </p:cNvSpPr>
          <p:nvPr>
            <p:ph type="body" idx="1"/>
          </p:nvPr>
        </p:nvSpPr>
        <p:spPr>
          <a:xfrm>
            <a:off x="450850" y="5635625"/>
            <a:ext cx="7772400" cy="1019175"/>
          </a:xfrm>
        </p:spPr>
        <p:txBody>
          <a:bodyPr/>
          <a:lstStyle/>
          <a:p>
            <a:pPr eaLnBrk="1" hangingPunct="1">
              <a:lnSpc>
                <a:spcPct val="80000"/>
              </a:lnSpc>
              <a:spcBef>
                <a:spcPct val="0"/>
              </a:spcBef>
              <a:buFont typeface="Wingdings" pitchFamily="2" charset="2"/>
              <a:buNone/>
            </a:pPr>
            <a:r>
              <a:rPr lang="en-US" altLang="zh-CN" sz="2400" smtClean="0">
                <a:solidFill>
                  <a:srgbClr val="FF0000"/>
                </a:solidFill>
                <a:latin typeface="Comic Sans MS" pitchFamily="66" charset="0"/>
              </a:rPr>
              <a:t>Layers: </a:t>
            </a:r>
            <a:r>
              <a:rPr lang="en-US" altLang="zh-CN" sz="2400" smtClean="0">
                <a:solidFill>
                  <a:srgbClr val="0000FF"/>
                </a:solidFill>
                <a:latin typeface="Comic Sans MS" pitchFamily="66" charset="0"/>
              </a:rPr>
              <a:t>each layer implements a service</a:t>
            </a:r>
            <a:endParaRPr lang="en-US" altLang="zh-CN" sz="2800" smtClean="0">
              <a:solidFill>
                <a:srgbClr val="0000FF"/>
              </a:solidFill>
              <a:latin typeface="Comic Sans MS" pitchFamily="66" charset="0"/>
            </a:endParaRPr>
          </a:p>
          <a:p>
            <a:pPr lvl="1" eaLnBrk="1" hangingPunct="1">
              <a:lnSpc>
                <a:spcPct val="80000"/>
              </a:lnSpc>
              <a:spcBef>
                <a:spcPct val="0"/>
              </a:spcBef>
            </a:pPr>
            <a:r>
              <a:rPr lang="en-US" altLang="zh-CN" sz="2400" smtClean="0">
                <a:solidFill>
                  <a:srgbClr val="0000FF"/>
                </a:solidFill>
                <a:latin typeface="Comic Sans MS" pitchFamily="66" charset="0"/>
              </a:rPr>
              <a:t>via its own internal-layer actions</a:t>
            </a:r>
          </a:p>
          <a:p>
            <a:pPr lvl="1" eaLnBrk="1" hangingPunct="1">
              <a:lnSpc>
                <a:spcPct val="80000"/>
              </a:lnSpc>
              <a:spcBef>
                <a:spcPct val="0"/>
              </a:spcBef>
            </a:pPr>
            <a:r>
              <a:rPr lang="en-US" altLang="zh-CN" sz="2400" smtClean="0">
                <a:solidFill>
                  <a:srgbClr val="0000FF"/>
                </a:solidFill>
                <a:latin typeface="Comic Sans MS" pitchFamily="66" charset="0"/>
              </a:rPr>
              <a:t>relying on services provided by layer below</a:t>
            </a:r>
            <a:endParaRPr lang="zh-CN" altLang="en-US" sz="2400" smtClean="0">
              <a:solidFill>
                <a:srgbClr val="0000FF"/>
              </a:solidFill>
              <a:latin typeface="Comic Sans MS" pitchFamily="66" charset="0"/>
            </a:endParaRPr>
          </a:p>
        </p:txBody>
      </p:sp>
      <p:grpSp>
        <p:nvGrpSpPr>
          <p:cNvPr id="137226" name="Group 43"/>
          <p:cNvGrpSpPr>
            <a:grpSpLocks/>
          </p:cNvGrpSpPr>
          <p:nvPr/>
        </p:nvGrpSpPr>
        <p:grpSpPr bwMode="auto">
          <a:xfrm>
            <a:off x="463550" y="1541463"/>
            <a:ext cx="931863" cy="1300162"/>
            <a:chOff x="1056" y="1008"/>
            <a:chExt cx="1296" cy="1538"/>
          </a:xfrm>
        </p:grpSpPr>
        <p:pic>
          <p:nvPicPr>
            <p:cNvPr id="137252"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008"/>
              <a:ext cx="1296"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85389" name="Text Box 45"/>
            <p:cNvSpPr txBox="1">
              <a:spLocks noChangeArrowheads="1"/>
            </p:cNvSpPr>
            <p:nvPr/>
          </p:nvSpPr>
          <p:spPr bwMode="auto">
            <a:xfrm>
              <a:off x="1394" y="2112"/>
              <a:ext cx="945" cy="434"/>
            </a:xfrm>
            <a:prstGeom prst="rect">
              <a:avLst/>
            </a:prstGeom>
            <a:noFill/>
            <a:ln w="12700" cap="sq">
              <a:noFill/>
              <a:miter lim="800000"/>
              <a:headEnd type="none" w="sm" len="sm"/>
              <a:tailEnd type="none" w="sm" len="sm"/>
            </a:ln>
            <a:effectLst/>
          </p:spPr>
          <p:txBody>
            <a:bodyPr wrap="none">
              <a:spAutoFit/>
            </a:bodyPr>
            <a:lstStyle/>
            <a:p>
              <a:pPr eaLnBrk="1" hangingPunct="1">
                <a:defRPr/>
              </a:pPr>
              <a:r>
                <a:rPr kumimoji="1" lang="en-US" altLang="zh-CN" sz="1800" b="1">
                  <a:solidFill>
                    <a:schemeClr val="tx2"/>
                  </a:solidFill>
                  <a:effectLst>
                    <a:outerShdw blurRad="38100" dist="38100" dir="2700000" algn="tl">
                      <a:srgbClr val="C0C0C0"/>
                    </a:outerShdw>
                  </a:effectLst>
                  <a:ea typeface="宋体" pitchFamily="2" charset="-122"/>
                </a:rPr>
                <a:t>A</a:t>
              </a:r>
              <a:r>
                <a:rPr kumimoji="1" lang="en-US" altLang="zh-CN" sz="1800" b="1">
                  <a:effectLst>
                    <a:outerShdw blurRad="38100" dist="38100" dir="2700000" algn="tl">
                      <a:srgbClr val="C0C0C0"/>
                    </a:outerShdw>
                  </a:effectLst>
                  <a:ea typeface="宋体" pitchFamily="2" charset="-122"/>
                </a:rPr>
                <a:t>lice</a:t>
              </a:r>
            </a:p>
          </p:txBody>
        </p:sp>
      </p:grpSp>
      <p:grpSp>
        <p:nvGrpSpPr>
          <p:cNvPr id="137227" name="Group 46"/>
          <p:cNvGrpSpPr>
            <a:grpSpLocks/>
          </p:cNvGrpSpPr>
          <p:nvPr/>
        </p:nvGrpSpPr>
        <p:grpSpPr bwMode="auto">
          <a:xfrm>
            <a:off x="8120063" y="1525588"/>
            <a:ext cx="866775" cy="1260475"/>
            <a:chOff x="3744" y="912"/>
            <a:chExt cx="1159" cy="1695"/>
          </a:xfrm>
        </p:grpSpPr>
        <p:pic>
          <p:nvPicPr>
            <p:cNvPr id="13725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912"/>
              <a:ext cx="1159"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85392" name="Text Box 48"/>
            <p:cNvSpPr txBox="1">
              <a:spLocks noChangeArrowheads="1"/>
            </p:cNvSpPr>
            <p:nvPr/>
          </p:nvSpPr>
          <p:spPr bwMode="auto">
            <a:xfrm>
              <a:off x="4128" y="2114"/>
              <a:ext cx="773" cy="493"/>
            </a:xfrm>
            <a:prstGeom prst="rect">
              <a:avLst/>
            </a:prstGeom>
            <a:noFill/>
            <a:ln w="12700" cap="sq">
              <a:noFill/>
              <a:miter lim="800000"/>
              <a:headEnd type="none" w="sm" len="sm"/>
              <a:tailEnd type="none" w="sm" len="sm"/>
            </a:ln>
            <a:effectLst/>
          </p:spPr>
          <p:txBody>
            <a:bodyPr wrap="none">
              <a:spAutoFit/>
            </a:bodyPr>
            <a:lstStyle/>
            <a:p>
              <a:pPr eaLnBrk="1" hangingPunct="1">
                <a:defRPr/>
              </a:pPr>
              <a:r>
                <a:rPr kumimoji="1" lang="en-US" altLang="zh-CN" sz="1800" b="1">
                  <a:solidFill>
                    <a:schemeClr val="tx2"/>
                  </a:solidFill>
                  <a:effectLst>
                    <a:outerShdw blurRad="38100" dist="38100" dir="2700000" algn="tl">
                      <a:srgbClr val="C0C0C0"/>
                    </a:outerShdw>
                  </a:effectLst>
                  <a:ea typeface="宋体" pitchFamily="2" charset="-122"/>
                </a:rPr>
                <a:t>B</a:t>
              </a:r>
              <a:r>
                <a:rPr kumimoji="1" lang="en-US" altLang="zh-CN" sz="1800" b="1">
                  <a:effectLst>
                    <a:outerShdw blurRad="38100" dist="38100" dir="2700000" algn="tl">
                      <a:srgbClr val="C0C0C0"/>
                    </a:outerShdw>
                  </a:effectLst>
                  <a:ea typeface="宋体" pitchFamily="2" charset="-122"/>
                </a:rPr>
                <a:t>ob</a:t>
              </a:r>
            </a:p>
          </p:txBody>
        </p:sp>
      </p:grpSp>
      <p:pic>
        <p:nvPicPr>
          <p:cNvPr id="137228" name="Picture 52" descr="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9200" y="2597150"/>
            <a:ext cx="5683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9" name="Picture 53" descr="dj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5388" y="3529013"/>
            <a:ext cx="508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0" name="Picture 59" descr="100px-Chinese_Railway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5063" y="4805363"/>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1" name="Picture 60" descr="yylgaifm[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520825" y="5021263"/>
            <a:ext cx="8540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2" name="Picture 61" descr="imag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2622550"/>
            <a:ext cx="7270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3" name="Picture 63" descr="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663" y="2597150"/>
            <a:ext cx="5683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Picture 66" descr="100px-Chinese_Railway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2525" y="4805363"/>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Picture 70" descr="yylgaifm[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6937375" y="5021263"/>
            <a:ext cx="8540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Picture 71" descr="imag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6750" y="2622550"/>
            <a:ext cx="7270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7" name="Picture 78" descr="无标题"/>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8938" y="3668713"/>
            <a:ext cx="9477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8" name="Picture 79" descr="无标题"/>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0988" y="3725863"/>
            <a:ext cx="9477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7239" name="Object 56"/>
          <p:cNvGraphicFramePr>
            <a:graphicFrameLocks noGrp="1" noChangeAspect="1"/>
          </p:cNvGraphicFramePr>
          <p:nvPr>
            <p:ph sz="half" idx="4294967295"/>
          </p:nvPr>
        </p:nvGraphicFramePr>
        <p:xfrm>
          <a:off x="1784350" y="4057650"/>
          <a:ext cx="700088" cy="625475"/>
        </p:xfrm>
        <a:graphic>
          <a:graphicData uri="http://schemas.openxmlformats.org/presentationml/2006/ole">
            <mc:AlternateContent xmlns:mc="http://schemas.openxmlformats.org/markup-compatibility/2006">
              <mc:Choice xmlns:v="urn:schemas-microsoft-com:vml" Requires="v">
                <p:oleObj spid="_x0000_s57412" name="Visio" r:id="rId12" imgW="3032150" imgH="3061716" progId="Visio.Drawing.11">
                  <p:embed/>
                </p:oleObj>
              </mc:Choice>
              <mc:Fallback>
                <p:oleObj name="Visio" r:id="rId12" imgW="3032150" imgH="3061716"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4350" y="4057650"/>
                        <a:ext cx="700088"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0" name="Object 69"/>
          <p:cNvGraphicFramePr>
            <a:graphicFrameLocks noChangeAspect="1"/>
          </p:cNvGraphicFramePr>
          <p:nvPr/>
        </p:nvGraphicFramePr>
        <p:xfrm>
          <a:off x="7478713" y="3887788"/>
          <a:ext cx="700087" cy="706437"/>
        </p:xfrm>
        <a:graphic>
          <a:graphicData uri="http://schemas.openxmlformats.org/presentationml/2006/ole">
            <mc:AlternateContent xmlns:mc="http://schemas.openxmlformats.org/markup-compatibility/2006">
              <mc:Choice xmlns:v="urn:schemas-microsoft-com:vml" Requires="v">
                <p:oleObj spid="_x0000_s57413" name="Visio" r:id="rId14" imgW="3032150" imgH="3061716" progId="Visio.Drawing.11">
                  <p:embed/>
                </p:oleObj>
              </mc:Choice>
              <mc:Fallback>
                <p:oleObj name="Visio" r:id="rId14" imgW="3032150" imgH="3061716"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8713" y="3887788"/>
                        <a:ext cx="700087"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7241" name="Picture 64" descr="dj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2863" y="3529013"/>
            <a:ext cx="508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42" name="Picture 89" descr="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5525" y="1598613"/>
            <a:ext cx="7778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43" name="Picture 90" descr="9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23075" y="1709738"/>
            <a:ext cx="62388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44" name="Text Box 91"/>
          <p:cNvSpPr txBox="1">
            <a:spLocks noChangeArrowheads="1"/>
          </p:cNvSpPr>
          <p:nvPr/>
        </p:nvSpPr>
        <p:spPr bwMode="auto">
          <a:xfrm>
            <a:off x="3063875" y="1949450"/>
            <a:ext cx="3757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Writing                      Reading</a:t>
            </a:r>
          </a:p>
        </p:txBody>
      </p:sp>
      <p:sp>
        <p:nvSpPr>
          <p:cNvPr id="137245" name="Text Box 92"/>
          <p:cNvSpPr txBox="1">
            <a:spLocks noChangeArrowheads="1"/>
          </p:cNvSpPr>
          <p:nvPr/>
        </p:nvSpPr>
        <p:spPr bwMode="auto">
          <a:xfrm>
            <a:off x="3171825" y="2435225"/>
            <a:ext cx="3419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Encapsulation/Address</a:t>
            </a:r>
          </a:p>
        </p:txBody>
      </p:sp>
      <p:sp>
        <p:nvSpPr>
          <p:cNvPr id="137246" name="Text Box 93"/>
          <p:cNvSpPr txBox="1">
            <a:spLocks noChangeArrowheads="1"/>
          </p:cNvSpPr>
          <p:nvPr/>
        </p:nvSpPr>
        <p:spPr bwMode="auto">
          <a:xfrm>
            <a:off x="3063875" y="3805238"/>
            <a:ext cx="153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Delivery</a:t>
            </a:r>
          </a:p>
        </p:txBody>
      </p:sp>
      <p:pic>
        <p:nvPicPr>
          <p:cNvPr id="137247" name="Picture 58" descr="danbal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28850" y="4186238"/>
            <a:ext cx="5810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48" name="Text Box 95"/>
          <p:cNvSpPr txBox="1">
            <a:spLocks noChangeArrowheads="1"/>
          </p:cNvSpPr>
          <p:nvPr/>
        </p:nvSpPr>
        <p:spPr bwMode="auto">
          <a:xfrm>
            <a:off x="3098800" y="4657725"/>
            <a:ext cx="153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en-US" altLang="zh-CN" sz="2000">
                <a:solidFill>
                  <a:srgbClr val="FF0000"/>
                </a:solidFill>
                <a:latin typeface="Comic Sans MS" pitchFamily="66" charset="0"/>
              </a:rPr>
              <a:t>Transport</a:t>
            </a:r>
          </a:p>
        </p:txBody>
      </p:sp>
      <p:pic>
        <p:nvPicPr>
          <p:cNvPr id="137249" name="Picture 96" descr="danbal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913563" y="4186238"/>
            <a:ext cx="5810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435536"/>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92680CC3-C26C-4F7B-B0EB-6DB1C733E5DC}" type="slidenum">
              <a:rPr lang="zh-CN" altLang="en-US" sz="1400" smtClean="0"/>
              <a:pPr>
                <a:spcBef>
                  <a:spcPct val="0"/>
                </a:spcBef>
                <a:buClrTx/>
                <a:buSzTx/>
                <a:buFontTx/>
                <a:buNone/>
              </a:pPr>
              <a:t>128</a:t>
            </a:fld>
            <a:endParaRPr lang="en-US" altLang="zh-CN" sz="1400" smtClean="0"/>
          </a:p>
        </p:txBody>
      </p:sp>
      <p:sp>
        <p:nvSpPr>
          <p:cNvPr id="264194" name="Rectangle 2"/>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4195" name="Rectangle 3"/>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138245" name="Rectangle 4"/>
          <p:cNvSpPr>
            <a:spLocks noGrp="1" noChangeArrowheads="1"/>
          </p:cNvSpPr>
          <p:nvPr>
            <p:ph type="title"/>
          </p:nvPr>
        </p:nvSpPr>
        <p:spPr>
          <a:xfrm>
            <a:off x="1150938" y="214313"/>
            <a:ext cx="7165975" cy="1462087"/>
          </a:xfrm>
        </p:spPr>
        <p:txBody>
          <a:bodyPr/>
          <a:lstStyle/>
          <a:p>
            <a:pPr algn="ctr" eaLnBrk="1" hangingPunct="1"/>
            <a:r>
              <a:rPr lang="zh-CN" altLang="en-US" smtClean="0">
                <a:latin typeface="Comic Sans MS" pitchFamily="66" charset="0"/>
              </a:rPr>
              <a:t>两个主机交换文件 </a:t>
            </a:r>
          </a:p>
        </p:txBody>
      </p:sp>
      <p:sp>
        <p:nvSpPr>
          <p:cNvPr id="138246" name="Text Box 5"/>
          <p:cNvSpPr txBox="1">
            <a:spLocks noChangeArrowheads="1"/>
          </p:cNvSpPr>
          <p:nvPr/>
        </p:nvSpPr>
        <p:spPr bwMode="auto">
          <a:xfrm>
            <a:off x="836613"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138247" name="Text Box 6"/>
          <p:cNvSpPr txBox="1">
            <a:spLocks noChangeArrowheads="1"/>
          </p:cNvSpPr>
          <p:nvPr/>
        </p:nvSpPr>
        <p:spPr bwMode="auto">
          <a:xfrm>
            <a:off x="11874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138248" name="Text Box 7"/>
          <p:cNvSpPr txBox="1">
            <a:spLocks noChangeArrowheads="1"/>
          </p:cNvSpPr>
          <p:nvPr/>
        </p:nvSpPr>
        <p:spPr bwMode="auto">
          <a:xfrm>
            <a:off x="68770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138249" name="Text Box 8"/>
          <p:cNvSpPr txBox="1">
            <a:spLocks noChangeArrowheads="1"/>
          </p:cNvSpPr>
          <p:nvPr/>
        </p:nvSpPr>
        <p:spPr bwMode="auto">
          <a:xfrm>
            <a:off x="6524625"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264201" name="Line 9"/>
          <p:cNvSpPr>
            <a:spLocks noChangeShapeType="1"/>
          </p:cNvSpPr>
          <p:nvPr/>
        </p:nvSpPr>
        <p:spPr bwMode="auto">
          <a:xfrm>
            <a:off x="2627313" y="2960688"/>
            <a:ext cx="3816350" cy="0"/>
          </a:xfrm>
          <a:prstGeom prst="line">
            <a:avLst/>
          </a:prstGeom>
          <a:noFill/>
          <a:ln w="28575">
            <a:solidFill>
              <a:srgbClr val="333399"/>
            </a:solidFill>
            <a:prstDash val="dash"/>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4202" name="Text Box 10"/>
          <p:cNvSpPr txBox="1">
            <a:spLocks noChangeArrowheads="1"/>
          </p:cNvSpPr>
          <p:nvPr/>
        </p:nvSpPr>
        <p:spPr bwMode="auto">
          <a:xfrm>
            <a:off x="2827338" y="1916113"/>
            <a:ext cx="3486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只看这两个文件传送模块</a:t>
            </a:r>
          </a:p>
          <a:p>
            <a:pPr algn="ctr" eaLnBrk="1" hangingPunct="1">
              <a:spcBef>
                <a:spcPct val="0"/>
              </a:spcBef>
              <a:buClrTx/>
              <a:buSzTx/>
              <a:buFontTx/>
              <a:buNone/>
            </a:pPr>
            <a:r>
              <a:rPr lang="zh-CN" altLang="en-US" sz="2000">
                <a:solidFill>
                  <a:srgbClr val="333399"/>
                </a:solidFill>
                <a:ea typeface="黑体" pitchFamily="49" charset="-122"/>
              </a:rPr>
              <a:t>好像文件及文件传送命令</a:t>
            </a:r>
          </a:p>
          <a:p>
            <a:pPr algn="ctr" eaLnBrk="1" hangingPunct="1">
              <a:spcBef>
                <a:spcPct val="0"/>
              </a:spcBef>
              <a:buClrTx/>
              <a:buSzTx/>
              <a:buFontTx/>
              <a:buNone/>
            </a:pPr>
            <a:r>
              <a:rPr lang="zh-CN" altLang="en-US" sz="2000">
                <a:solidFill>
                  <a:srgbClr val="333399"/>
                </a:solidFill>
                <a:ea typeface="黑体" pitchFamily="49" charset="-122"/>
              </a:rPr>
              <a:t>是按照水平方向的虚线传送的</a:t>
            </a:r>
          </a:p>
        </p:txBody>
      </p:sp>
      <p:sp>
        <p:nvSpPr>
          <p:cNvPr id="138252" name="Line 11"/>
          <p:cNvSpPr>
            <a:spLocks noChangeShapeType="1"/>
          </p:cNvSpPr>
          <p:nvPr/>
        </p:nvSpPr>
        <p:spPr bwMode="auto">
          <a:xfrm>
            <a:off x="250825" y="3328988"/>
            <a:ext cx="8642350"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204" name="AutoShape 12"/>
          <p:cNvSpPr>
            <a:spLocks noChangeArrowheads="1"/>
          </p:cNvSpPr>
          <p:nvPr/>
        </p:nvSpPr>
        <p:spPr bwMode="auto">
          <a:xfrm>
            <a:off x="1476375" y="314166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4205" name="AutoShape 13"/>
          <p:cNvSpPr>
            <a:spLocks noChangeArrowheads="1"/>
          </p:cNvSpPr>
          <p:nvPr/>
        </p:nvSpPr>
        <p:spPr bwMode="auto">
          <a:xfrm flipV="1">
            <a:off x="7164388" y="314166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4206" name="Text Box 14"/>
          <p:cNvSpPr txBox="1">
            <a:spLocks noChangeArrowheads="1"/>
          </p:cNvSpPr>
          <p:nvPr/>
        </p:nvSpPr>
        <p:spPr bwMode="auto">
          <a:xfrm>
            <a:off x="446088" y="3644900"/>
            <a:ext cx="247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把文件交给下层模块</a:t>
            </a:r>
          </a:p>
          <a:p>
            <a:pPr algn="ctr" eaLnBrk="1" hangingPunct="1">
              <a:spcBef>
                <a:spcPct val="0"/>
              </a:spcBef>
              <a:buClrTx/>
              <a:buSzTx/>
              <a:buFontTx/>
              <a:buNone/>
            </a:pPr>
            <a:r>
              <a:rPr lang="zh-CN" altLang="en-US" sz="2000">
                <a:solidFill>
                  <a:srgbClr val="333399"/>
                </a:solidFill>
                <a:ea typeface="黑体" pitchFamily="49" charset="-122"/>
              </a:rPr>
              <a:t>进行发送</a:t>
            </a:r>
          </a:p>
        </p:txBody>
      </p:sp>
      <p:sp>
        <p:nvSpPr>
          <p:cNvPr id="264207" name="Text Box 15"/>
          <p:cNvSpPr txBox="1">
            <a:spLocks noChangeArrowheads="1"/>
          </p:cNvSpPr>
          <p:nvPr/>
        </p:nvSpPr>
        <p:spPr bwMode="auto">
          <a:xfrm>
            <a:off x="6283325" y="3644900"/>
            <a:ext cx="221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把收到的文件交给</a:t>
            </a:r>
          </a:p>
          <a:p>
            <a:pPr algn="ctr" eaLnBrk="1" hangingPunct="1">
              <a:spcBef>
                <a:spcPct val="0"/>
              </a:spcBef>
              <a:buClrTx/>
              <a:buSzTx/>
              <a:buFontTx/>
              <a:buNone/>
            </a:pPr>
            <a:r>
              <a:rPr lang="zh-CN" altLang="en-US" sz="2000">
                <a:solidFill>
                  <a:srgbClr val="333399"/>
                </a:solidFill>
                <a:ea typeface="黑体" pitchFamily="49" charset="-122"/>
              </a:rPr>
              <a:t>上层模块</a:t>
            </a:r>
          </a:p>
        </p:txBody>
      </p:sp>
      <p:sp>
        <p:nvSpPr>
          <p:cNvPr id="264208" name="AutoShape 16"/>
          <p:cNvSpPr>
            <a:spLocks noChangeArrowheads="1"/>
          </p:cNvSpPr>
          <p:nvPr/>
        </p:nvSpPr>
        <p:spPr bwMode="auto">
          <a:xfrm>
            <a:off x="3779838" y="3860800"/>
            <a:ext cx="1512887" cy="431800"/>
          </a:xfrm>
          <a:prstGeom prst="rightArrow">
            <a:avLst>
              <a:gd name="adj1" fmla="val 50000"/>
              <a:gd name="adj2" fmla="val 87592"/>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Tree>
    <p:extLst>
      <p:ext uri="{BB962C8B-B14F-4D97-AF65-F5344CB8AC3E}">
        <p14:creationId xmlns:p14="http://schemas.microsoft.com/office/powerpoint/2010/main" val="1403679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20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64206"/>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64208"/>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64207"/>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642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4202"/>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264201"/>
                                        </p:tgtEl>
                                        <p:attrNameLst>
                                          <p:attrName>style.visibility</p:attrName>
                                        </p:attrNameLst>
                                      </p:cBhvr>
                                      <p:to>
                                        <p:strVal val="visible"/>
                                      </p:to>
                                    </p:set>
                                    <p:animEffect transition="in" filter="wipe(left)">
                                      <p:cBhvr>
                                        <p:cTn id="26" dur="2000"/>
                                        <p:tgtEl>
                                          <p:spTgt spid="264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01" grpId="0" animBg="1"/>
      <p:bldP spid="264202" grpId="0"/>
      <p:bldP spid="264204" grpId="0" animBg="1"/>
      <p:bldP spid="264205" grpId="0" animBg="1"/>
      <p:bldP spid="264206" grpId="0"/>
      <p:bldP spid="264207" grpId="0"/>
      <p:bldP spid="26420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1C9C3572-2023-49D9-B0E0-0B84BEC93E06}" type="slidenum">
              <a:rPr lang="zh-CN" altLang="en-US" sz="1400" smtClean="0"/>
              <a:pPr>
                <a:spcBef>
                  <a:spcPct val="0"/>
                </a:spcBef>
                <a:buClrTx/>
                <a:buSzTx/>
                <a:buFontTx/>
                <a:buNone/>
              </a:pPr>
              <a:t>129</a:t>
            </a:fld>
            <a:endParaRPr lang="en-US" altLang="zh-CN" sz="1400" smtClean="0"/>
          </a:p>
        </p:txBody>
      </p:sp>
      <p:sp>
        <p:nvSpPr>
          <p:cNvPr id="266242" name="Rectangle 2"/>
          <p:cNvSpPr>
            <a:spLocks noChangeArrowheads="1"/>
          </p:cNvSpPr>
          <p:nvPr/>
        </p:nvSpPr>
        <p:spPr bwMode="auto">
          <a:xfrm>
            <a:off x="64452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6243" name="Rectangle 3"/>
          <p:cNvSpPr>
            <a:spLocks noChangeArrowheads="1"/>
          </p:cNvSpPr>
          <p:nvPr/>
        </p:nvSpPr>
        <p:spPr bwMode="auto">
          <a:xfrm>
            <a:off x="7556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6244" name="Rectangle 4"/>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6245" name="Rectangle 5"/>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139271" name="Rectangle 6"/>
          <p:cNvSpPr>
            <a:spLocks noGrp="1" noChangeArrowheads="1"/>
          </p:cNvSpPr>
          <p:nvPr>
            <p:ph type="title"/>
          </p:nvPr>
        </p:nvSpPr>
        <p:spPr>
          <a:xfrm>
            <a:off x="1150938" y="214313"/>
            <a:ext cx="7165975" cy="1462087"/>
          </a:xfrm>
        </p:spPr>
        <p:txBody>
          <a:bodyPr/>
          <a:lstStyle/>
          <a:p>
            <a:pPr algn="ctr" eaLnBrk="1" hangingPunct="1"/>
            <a:r>
              <a:rPr lang="zh-CN" altLang="en-US" smtClean="0">
                <a:latin typeface="Comic Sans MS" pitchFamily="66" charset="0"/>
              </a:rPr>
              <a:t>再设计一个通信服务模块 </a:t>
            </a:r>
          </a:p>
        </p:txBody>
      </p:sp>
      <p:sp>
        <p:nvSpPr>
          <p:cNvPr id="139272" name="Text Box 7"/>
          <p:cNvSpPr txBox="1">
            <a:spLocks noChangeArrowheads="1"/>
          </p:cNvSpPr>
          <p:nvPr/>
        </p:nvSpPr>
        <p:spPr bwMode="auto">
          <a:xfrm>
            <a:off x="836613"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139273" name="Text Box 8"/>
          <p:cNvSpPr txBox="1">
            <a:spLocks noChangeArrowheads="1"/>
          </p:cNvSpPr>
          <p:nvPr/>
        </p:nvSpPr>
        <p:spPr bwMode="auto">
          <a:xfrm>
            <a:off x="11874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139274" name="Text Box 9"/>
          <p:cNvSpPr txBox="1">
            <a:spLocks noChangeArrowheads="1"/>
          </p:cNvSpPr>
          <p:nvPr/>
        </p:nvSpPr>
        <p:spPr bwMode="auto">
          <a:xfrm>
            <a:off x="68770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139275" name="Text Box 10"/>
          <p:cNvSpPr txBox="1">
            <a:spLocks noChangeArrowheads="1"/>
          </p:cNvSpPr>
          <p:nvPr/>
        </p:nvSpPr>
        <p:spPr bwMode="auto">
          <a:xfrm>
            <a:off x="6524625"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266251" name="Line 11"/>
          <p:cNvSpPr>
            <a:spLocks noChangeShapeType="1"/>
          </p:cNvSpPr>
          <p:nvPr/>
        </p:nvSpPr>
        <p:spPr bwMode="auto">
          <a:xfrm>
            <a:off x="2627313" y="3752850"/>
            <a:ext cx="3816350" cy="0"/>
          </a:xfrm>
          <a:prstGeom prst="line">
            <a:avLst/>
          </a:prstGeom>
          <a:noFill/>
          <a:ln w="28575">
            <a:solidFill>
              <a:srgbClr val="333399"/>
            </a:solidFill>
            <a:prstDash val="dash"/>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6252" name="Text Box 12"/>
          <p:cNvSpPr txBox="1">
            <a:spLocks noChangeArrowheads="1"/>
          </p:cNvSpPr>
          <p:nvPr/>
        </p:nvSpPr>
        <p:spPr bwMode="auto">
          <a:xfrm>
            <a:off x="3081338" y="2709863"/>
            <a:ext cx="297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只看这两个通信服务模块</a:t>
            </a:r>
          </a:p>
          <a:p>
            <a:pPr algn="ctr" eaLnBrk="1" hangingPunct="1">
              <a:spcBef>
                <a:spcPct val="0"/>
              </a:spcBef>
              <a:buClrTx/>
              <a:buSzTx/>
              <a:buFontTx/>
              <a:buNone/>
            </a:pPr>
            <a:r>
              <a:rPr lang="zh-CN" altLang="en-US" sz="2000">
                <a:solidFill>
                  <a:srgbClr val="333399"/>
                </a:solidFill>
                <a:ea typeface="黑体" pitchFamily="49" charset="-122"/>
              </a:rPr>
              <a:t>好像可直接把文件</a:t>
            </a:r>
            <a:endParaRPr lang="zh-CN" altLang="en-US" sz="2400">
              <a:solidFill>
                <a:srgbClr val="333399"/>
              </a:solidFill>
              <a:ea typeface="黑体" pitchFamily="49" charset="-122"/>
            </a:endParaRPr>
          </a:p>
          <a:p>
            <a:pPr algn="ctr" eaLnBrk="1" hangingPunct="1">
              <a:spcBef>
                <a:spcPct val="0"/>
              </a:spcBef>
              <a:buClrTx/>
              <a:buSzTx/>
              <a:buFontTx/>
              <a:buNone/>
            </a:pPr>
            <a:r>
              <a:rPr lang="zh-CN" altLang="en-US" sz="2000">
                <a:solidFill>
                  <a:srgbClr val="333399"/>
                </a:solidFill>
                <a:ea typeface="黑体" pitchFamily="49" charset="-122"/>
              </a:rPr>
              <a:t>可靠地传送到对方</a:t>
            </a:r>
          </a:p>
        </p:txBody>
      </p:sp>
      <p:sp>
        <p:nvSpPr>
          <p:cNvPr id="139278" name="Line 13"/>
          <p:cNvSpPr>
            <a:spLocks noChangeShapeType="1"/>
          </p:cNvSpPr>
          <p:nvPr/>
        </p:nvSpPr>
        <p:spPr bwMode="auto">
          <a:xfrm>
            <a:off x="250825" y="4149725"/>
            <a:ext cx="8642350"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254" name="AutoShape 14"/>
          <p:cNvSpPr>
            <a:spLocks noChangeArrowheads="1"/>
          </p:cNvSpPr>
          <p:nvPr/>
        </p:nvSpPr>
        <p:spPr bwMode="auto">
          <a:xfrm>
            <a:off x="1476375"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6255" name="AutoShape 15"/>
          <p:cNvSpPr>
            <a:spLocks noChangeArrowheads="1"/>
          </p:cNvSpPr>
          <p:nvPr/>
        </p:nvSpPr>
        <p:spPr bwMode="auto">
          <a:xfrm flipV="1">
            <a:off x="7164388"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6256" name="Text Box 16"/>
          <p:cNvSpPr txBox="1">
            <a:spLocks noChangeArrowheads="1"/>
          </p:cNvSpPr>
          <p:nvPr/>
        </p:nvSpPr>
        <p:spPr bwMode="auto">
          <a:xfrm>
            <a:off x="446088" y="4508500"/>
            <a:ext cx="247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把文件交给下层模块</a:t>
            </a:r>
          </a:p>
          <a:p>
            <a:pPr algn="ctr" eaLnBrk="1" hangingPunct="1">
              <a:spcBef>
                <a:spcPct val="0"/>
              </a:spcBef>
              <a:buClrTx/>
              <a:buSzTx/>
              <a:buFontTx/>
              <a:buNone/>
            </a:pPr>
            <a:r>
              <a:rPr lang="zh-CN" altLang="en-US" sz="2000">
                <a:solidFill>
                  <a:srgbClr val="333399"/>
                </a:solidFill>
                <a:ea typeface="黑体" pitchFamily="49" charset="-122"/>
              </a:rPr>
              <a:t>进行发送</a:t>
            </a:r>
          </a:p>
        </p:txBody>
      </p:sp>
      <p:sp>
        <p:nvSpPr>
          <p:cNvPr id="266257" name="Text Box 17"/>
          <p:cNvSpPr txBox="1">
            <a:spLocks noChangeArrowheads="1"/>
          </p:cNvSpPr>
          <p:nvPr/>
        </p:nvSpPr>
        <p:spPr bwMode="auto">
          <a:xfrm>
            <a:off x="6283325" y="4508500"/>
            <a:ext cx="221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r>
              <a:rPr lang="zh-CN" altLang="en-US" sz="2000">
                <a:solidFill>
                  <a:srgbClr val="333399"/>
                </a:solidFill>
                <a:ea typeface="黑体" pitchFamily="49" charset="-122"/>
              </a:rPr>
              <a:t>把收到的文件交给</a:t>
            </a:r>
          </a:p>
          <a:p>
            <a:pPr algn="ctr" eaLnBrk="1" hangingPunct="1">
              <a:spcBef>
                <a:spcPct val="0"/>
              </a:spcBef>
              <a:buClrTx/>
              <a:buSzTx/>
              <a:buFontTx/>
              <a:buNone/>
            </a:pPr>
            <a:r>
              <a:rPr lang="zh-CN" altLang="en-US" sz="2000">
                <a:solidFill>
                  <a:srgbClr val="333399"/>
                </a:solidFill>
                <a:ea typeface="黑体" pitchFamily="49" charset="-122"/>
              </a:rPr>
              <a:t>上层模块</a:t>
            </a:r>
          </a:p>
        </p:txBody>
      </p:sp>
      <p:sp>
        <p:nvSpPr>
          <p:cNvPr id="266258" name="AutoShape 18"/>
          <p:cNvSpPr>
            <a:spLocks noChangeArrowheads="1"/>
          </p:cNvSpPr>
          <p:nvPr/>
        </p:nvSpPr>
        <p:spPr bwMode="auto">
          <a:xfrm>
            <a:off x="3779838" y="4724400"/>
            <a:ext cx="1512887" cy="431800"/>
          </a:xfrm>
          <a:prstGeom prst="rightArrow">
            <a:avLst>
              <a:gd name="adj1" fmla="val 50000"/>
              <a:gd name="adj2" fmla="val 87592"/>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39284" name="Text Box 19"/>
          <p:cNvSpPr txBox="1">
            <a:spLocks noChangeArrowheads="1"/>
          </p:cNvSpPr>
          <p:nvPr/>
        </p:nvSpPr>
        <p:spPr bwMode="auto">
          <a:xfrm>
            <a:off x="82708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139285" name="Text Box 20"/>
          <p:cNvSpPr txBox="1">
            <a:spLocks noChangeArrowheads="1"/>
          </p:cNvSpPr>
          <p:nvPr/>
        </p:nvSpPr>
        <p:spPr bwMode="auto">
          <a:xfrm>
            <a:off x="653573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266261" name="AutoShape 21"/>
          <p:cNvSpPr>
            <a:spLocks noChangeArrowheads="1"/>
          </p:cNvSpPr>
          <p:nvPr/>
        </p:nvSpPr>
        <p:spPr bwMode="auto">
          <a:xfrm>
            <a:off x="1476375" y="3933825"/>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6262" name="AutoShape 22"/>
          <p:cNvSpPr>
            <a:spLocks noChangeArrowheads="1"/>
          </p:cNvSpPr>
          <p:nvPr/>
        </p:nvSpPr>
        <p:spPr bwMode="auto">
          <a:xfrm flipV="1">
            <a:off x="7164388" y="3860800"/>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Tree>
    <p:extLst>
      <p:ext uri="{BB962C8B-B14F-4D97-AF65-F5344CB8AC3E}">
        <p14:creationId xmlns:p14="http://schemas.microsoft.com/office/powerpoint/2010/main" val="1303019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5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6626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66256"/>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66258"/>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66257"/>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266262"/>
                                        </p:tgtEl>
                                        <p:attrNameLst>
                                          <p:attrName>style.visibility</p:attrName>
                                        </p:attrNameLst>
                                      </p:cBhvr>
                                      <p:to>
                                        <p:strVal val="visible"/>
                                      </p:to>
                                    </p:set>
                                  </p:childTnLst>
                                </p:cTn>
                              </p:par>
                            </p:childTnLst>
                          </p:cTn>
                        </p:par>
                        <p:par>
                          <p:cTn id="22" fill="hold" nodeType="afterGroup">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26625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6252"/>
                                        </p:tgtEl>
                                        <p:attrNameLst>
                                          <p:attrName>style.visibility</p:attrName>
                                        </p:attrNameLst>
                                      </p:cBhvr>
                                      <p:to>
                                        <p:strVal val="visible"/>
                                      </p:to>
                                    </p:set>
                                  </p:childTnLst>
                                </p:cTn>
                              </p:par>
                            </p:childTnLst>
                          </p:cTn>
                        </p:par>
                        <p:par>
                          <p:cTn id="29" fill="hold" nodeType="afterGroup">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266251"/>
                                        </p:tgtEl>
                                        <p:attrNameLst>
                                          <p:attrName>style.visibility</p:attrName>
                                        </p:attrNameLst>
                                      </p:cBhvr>
                                      <p:to>
                                        <p:strVal val="visible"/>
                                      </p:to>
                                    </p:set>
                                    <p:animEffect transition="in" filter="wipe(left)">
                                      <p:cBhvr>
                                        <p:cTn id="32" dur="2000"/>
                                        <p:tgtEl>
                                          <p:spTgt spid="266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1" grpId="0" animBg="1"/>
      <p:bldP spid="266252" grpId="0"/>
      <p:bldP spid="266254" grpId="0" animBg="1"/>
      <p:bldP spid="266255" grpId="0" animBg="1"/>
      <p:bldP spid="266256" grpId="0"/>
      <p:bldP spid="266257" grpId="0"/>
      <p:bldP spid="266258" grpId="0" animBg="1"/>
      <p:bldP spid="266261" grpId="0" animBg="1"/>
      <p:bldP spid="26626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703151A-4822-4422-B9C8-06D6C91D2300}" type="slidenum">
              <a:rPr lang="zh-CN" altLang="en-US" sz="1400">
                <a:latin typeface="Tahoma" panose="020B0604030504040204" pitchFamily="34" charset="0"/>
              </a:rPr>
              <a:pPr/>
              <a:t>13</a:t>
            </a:fld>
            <a:endParaRPr lang="en-US" altLang="zh-CN" sz="1400" dirty="0">
              <a:latin typeface="Tahoma" panose="020B0604030504040204" pitchFamily="34" charset="0"/>
            </a:endParaRPr>
          </a:p>
        </p:txBody>
      </p:sp>
      <p:sp>
        <p:nvSpPr>
          <p:cNvPr id="56323" name="Rectangle 2"/>
          <p:cNvSpPr>
            <a:spLocks noGrp="1" noChangeArrowheads="1"/>
          </p:cNvSpPr>
          <p:nvPr>
            <p:ph type="title"/>
          </p:nvPr>
        </p:nvSpPr>
        <p:spPr/>
        <p:txBody>
          <a:bodyPr/>
          <a:lstStyle/>
          <a:p>
            <a:pPr eaLnBrk="1" hangingPunct="1"/>
            <a:r>
              <a:rPr lang="zh-CN" altLang="en-US" dirty="0" smtClean="0">
                <a:latin typeface="Comic Sans MS" panose="030F0702030302020204" pitchFamily="66" charset="0"/>
              </a:rPr>
              <a:t>“</a:t>
            </a:r>
            <a:r>
              <a:rPr lang="en-US" altLang="zh-CN" dirty="0" smtClean="0">
                <a:latin typeface="Comic Sans MS" panose="030F0702030302020204" pitchFamily="66" charset="0"/>
              </a:rPr>
              <a:t>Cool” internet </a:t>
            </a:r>
            <a:r>
              <a:rPr lang="en-US" altLang="zh-CN" dirty="0" smtClean="0">
                <a:solidFill>
                  <a:srgbClr val="FF3300"/>
                </a:solidFill>
                <a:latin typeface="Comic Sans MS" panose="030F0702030302020204" pitchFamily="66" charset="0"/>
              </a:rPr>
              <a:t>appliances</a:t>
            </a:r>
          </a:p>
        </p:txBody>
      </p:sp>
      <p:pic>
        <p:nvPicPr>
          <p:cNvPr id="56324" name="Picture 3" descr="toas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8463" y="1801813"/>
            <a:ext cx="2495550"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016" y="1709738"/>
            <a:ext cx="1895475"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Text Box 7"/>
          <p:cNvSpPr txBox="1">
            <a:spLocks noChangeArrowheads="1"/>
          </p:cNvSpPr>
          <p:nvPr/>
        </p:nvSpPr>
        <p:spPr bwMode="auto">
          <a:xfrm>
            <a:off x="328613" y="3063717"/>
            <a:ext cx="23241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dirty="0">
                <a:solidFill>
                  <a:srgbClr val="0000FF"/>
                </a:solidFill>
                <a:latin typeface="Arial" panose="020B0604020202020204" pitchFamily="34" charset="0"/>
              </a:rPr>
              <a:t>IP picture frame</a:t>
            </a:r>
          </a:p>
          <a:p>
            <a:r>
              <a:rPr lang="en-US" altLang="zh-CN" sz="1600" b="1" dirty="0">
                <a:solidFill>
                  <a:srgbClr val="0000FF"/>
                </a:solidFill>
                <a:latin typeface="Arial" panose="020B0604020202020204" pitchFamily="34" charset="0"/>
              </a:rPr>
              <a:t>http://www.ceiva.com/</a:t>
            </a:r>
          </a:p>
        </p:txBody>
      </p:sp>
      <p:sp>
        <p:nvSpPr>
          <p:cNvPr id="56329" name="Text Box 8"/>
          <p:cNvSpPr txBox="1">
            <a:spLocks noChangeArrowheads="1"/>
          </p:cNvSpPr>
          <p:nvPr/>
        </p:nvSpPr>
        <p:spPr bwMode="auto">
          <a:xfrm>
            <a:off x="5900738" y="1709738"/>
            <a:ext cx="2359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dirty="0">
                <a:solidFill>
                  <a:srgbClr val="0000FF"/>
                </a:solidFill>
                <a:latin typeface="Arial" panose="020B0604020202020204" pitchFamily="34" charset="0"/>
              </a:rPr>
              <a:t>Web-enabled toaster +</a:t>
            </a:r>
          </a:p>
          <a:p>
            <a:r>
              <a:rPr lang="en-US" altLang="zh-CN" sz="1600" b="1" dirty="0">
                <a:solidFill>
                  <a:srgbClr val="0000FF"/>
                </a:solidFill>
                <a:latin typeface="Arial" panose="020B0604020202020204" pitchFamily="34" charset="0"/>
              </a:rPr>
              <a:t>weather forecaster</a:t>
            </a:r>
          </a:p>
        </p:txBody>
      </p:sp>
      <p:pic>
        <p:nvPicPr>
          <p:cNvPr id="56330" name="Picture 9" descr="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713" y="4479925"/>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 Box 10"/>
          <p:cNvSpPr txBox="1">
            <a:spLocks noChangeArrowheads="1"/>
          </p:cNvSpPr>
          <p:nvPr/>
        </p:nvSpPr>
        <p:spPr bwMode="auto">
          <a:xfrm>
            <a:off x="6551613" y="6108700"/>
            <a:ext cx="1708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0000FF"/>
                </a:solidFill>
                <a:latin typeface="Arial" panose="020B0604020202020204" pitchFamily="34" charset="0"/>
              </a:rPr>
              <a:t>Internet phones</a:t>
            </a:r>
          </a:p>
        </p:txBody>
      </p:sp>
      <p:graphicFrame>
        <p:nvGraphicFramePr>
          <p:cNvPr id="12" name="Object 14"/>
          <p:cNvGraphicFramePr>
            <a:graphicFrameLocks noChangeAspect="1"/>
          </p:cNvGraphicFramePr>
          <p:nvPr>
            <p:extLst>
              <p:ext uri="{D42A27DB-BD31-4B8C-83A1-F6EECF244321}">
                <p14:modId xmlns:p14="http://schemas.microsoft.com/office/powerpoint/2010/main" val="2628364547"/>
              </p:ext>
            </p:extLst>
          </p:nvPr>
        </p:nvGraphicFramePr>
        <p:xfrm>
          <a:off x="945198" y="3729515"/>
          <a:ext cx="803275" cy="2168525"/>
        </p:xfrm>
        <a:graphic>
          <a:graphicData uri="http://schemas.openxmlformats.org/presentationml/2006/ole">
            <mc:AlternateContent xmlns:mc="http://schemas.openxmlformats.org/markup-compatibility/2006">
              <mc:Choice xmlns:v="urn:schemas-microsoft-com:vml" Requires="v">
                <p:oleObj spid="_x0000_s44149" r:id="rId7" imgW="1434415" imgH="3873016" progId="">
                  <p:embed/>
                </p:oleObj>
              </mc:Choice>
              <mc:Fallback>
                <p:oleObj r:id="rId7" imgW="1434415" imgH="3873016"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5198" y="3729515"/>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 name="Text Box 8"/>
          <p:cNvSpPr txBox="1">
            <a:spLocks noChangeArrowheads="1"/>
          </p:cNvSpPr>
          <p:nvPr/>
        </p:nvSpPr>
        <p:spPr bwMode="auto">
          <a:xfrm>
            <a:off x="1007110" y="5937728"/>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dirty="0"/>
              <a:t>Internet </a:t>
            </a:r>
          </a:p>
          <a:p>
            <a:r>
              <a:rPr lang="en-US" altLang="zh-CN" sz="1600" dirty="0"/>
              <a:t>refrigerator</a:t>
            </a:r>
          </a:p>
        </p:txBody>
      </p:sp>
      <p:pic>
        <p:nvPicPr>
          <p:cNvPr id="14"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25" y="37369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8"/>
          <p:cNvSpPr txBox="1">
            <a:spLocks noChangeArrowheads="1"/>
          </p:cNvSpPr>
          <p:nvPr/>
        </p:nvSpPr>
        <p:spPr bwMode="auto">
          <a:xfrm>
            <a:off x="2298700" y="4376738"/>
            <a:ext cx="2487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dirty="0" err="1"/>
              <a:t>Slingbox</a:t>
            </a:r>
            <a:r>
              <a:rPr lang="en-US" altLang="zh-CN" sz="1600" dirty="0"/>
              <a:t>: watch,</a:t>
            </a:r>
          </a:p>
          <a:p>
            <a:r>
              <a:rPr lang="en-US" altLang="zh-CN" sz="1600" dirty="0"/>
              <a:t>control cable TV remotely</a:t>
            </a:r>
          </a:p>
        </p:txBody>
      </p:sp>
      <p:pic>
        <p:nvPicPr>
          <p:cNvPr id="16"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19413" y="5125721"/>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8"/>
          <p:cNvSpPr txBox="1">
            <a:spLocks noChangeArrowheads="1"/>
          </p:cNvSpPr>
          <p:nvPr/>
        </p:nvSpPr>
        <p:spPr bwMode="auto">
          <a:xfrm>
            <a:off x="4295775" y="5305109"/>
            <a:ext cx="12334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zh-CN" sz="1600" dirty="0" err="1"/>
              <a:t>sensorized</a:t>
            </a:r>
            <a:r>
              <a:rPr lang="en-US" altLang="zh-CN" sz="1600" dirty="0"/>
              <a:t>,</a:t>
            </a:r>
          </a:p>
          <a:p>
            <a:r>
              <a:rPr lang="en-US" altLang="zh-CN" sz="1600" dirty="0"/>
              <a:t>bed</a:t>
            </a:r>
          </a:p>
          <a:p>
            <a:r>
              <a:rPr lang="en-US" altLang="zh-CN" sz="1600" dirty="0"/>
              <a:t>mattress</a:t>
            </a:r>
          </a:p>
        </p:txBody>
      </p:sp>
      <p:pic>
        <p:nvPicPr>
          <p:cNvPr id="4403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48522" y="2290763"/>
            <a:ext cx="833165" cy="194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704013" y="4211637"/>
            <a:ext cx="1265090" cy="461665"/>
          </a:xfrm>
          <a:prstGeom prst="rect">
            <a:avLst/>
          </a:prstGeom>
          <a:noFill/>
        </p:spPr>
        <p:txBody>
          <a:bodyPr wrap="none" rtlCol="0">
            <a:spAutoFit/>
          </a:bodyPr>
          <a:lstStyle/>
          <a:p>
            <a:r>
              <a:rPr lang="en-US" altLang="zh-CN" sz="1600" b="1" dirty="0">
                <a:solidFill>
                  <a:srgbClr val="0000FF"/>
                </a:solidFill>
                <a:latin typeface="Arial" panose="020B0604020202020204" pitchFamily="34" charset="0"/>
              </a:rPr>
              <a:t>Air</a:t>
            </a:r>
            <a:r>
              <a:rPr lang="en-US" altLang="zh-CN" dirty="0" smtClean="0"/>
              <a:t> </a:t>
            </a:r>
            <a:r>
              <a:rPr lang="en-US" altLang="zh-CN" sz="1600" b="1" dirty="0">
                <a:solidFill>
                  <a:srgbClr val="0000FF"/>
                </a:solidFill>
                <a:latin typeface="Arial" panose="020B0604020202020204" pitchFamily="34" charset="0"/>
              </a:rPr>
              <a:t>cleaner</a:t>
            </a:r>
            <a:endParaRPr lang="zh-CN" altLang="en-US" sz="1600" b="1" dirty="0">
              <a:solidFill>
                <a:srgbClr val="0000FF"/>
              </a:solidFill>
              <a:latin typeface="Arial" panose="020B0604020202020204" pitchFamily="34" charset="0"/>
            </a:endParaRPr>
          </a:p>
        </p:txBody>
      </p:sp>
      <p:pic>
        <p:nvPicPr>
          <p:cNvPr id="18" name="Picture 2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17789" y="197758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
          <p:cNvSpPr txBox="1">
            <a:spLocks noChangeArrowheads="1"/>
          </p:cNvSpPr>
          <p:nvPr/>
        </p:nvSpPr>
        <p:spPr bwMode="auto">
          <a:xfrm>
            <a:off x="2579676" y="3065020"/>
            <a:ext cx="1941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Tweet-a-watt: </a:t>
            </a:r>
          </a:p>
          <a:p>
            <a:r>
              <a:rPr lang="en-US" altLang="zh-CN" sz="1600" dirty="0"/>
              <a:t>monitor energy use</a:t>
            </a:r>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EF80B563-2157-4FDB-B0CE-E5B7704E1D56}" type="slidenum">
              <a:rPr lang="zh-CN" altLang="en-US" sz="1400" smtClean="0"/>
              <a:pPr>
                <a:spcBef>
                  <a:spcPct val="0"/>
                </a:spcBef>
                <a:buClrTx/>
                <a:buSzTx/>
                <a:buFontTx/>
                <a:buNone/>
              </a:pPr>
              <a:t>130</a:t>
            </a:fld>
            <a:endParaRPr lang="en-US" altLang="zh-CN" sz="1400" smtClean="0"/>
          </a:p>
        </p:txBody>
      </p:sp>
      <p:sp>
        <p:nvSpPr>
          <p:cNvPr id="140291" name="Line 2"/>
          <p:cNvSpPr>
            <a:spLocks noChangeShapeType="1"/>
          </p:cNvSpPr>
          <p:nvPr/>
        </p:nvSpPr>
        <p:spPr bwMode="auto">
          <a:xfrm>
            <a:off x="2627313" y="450850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291" name="Rectangle 3"/>
          <p:cNvSpPr>
            <a:spLocks noChangeArrowheads="1"/>
          </p:cNvSpPr>
          <p:nvPr/>
        </p:nvSpPr>
        <p:spPr bwMode="auto">
          <a:xfrm>
            <a:off x="6445250"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2" name="Rectangle 4"/>
          <p:cNvSpPr>
            <a:spLocks noChangeArrowheads="1"/>
          </p:cNvSpPr>
          <p:nvPr/>
        </p:nvSpPr>
        <p:spPr bwMode="auto">
          <a:xfrm>
            <a:off x="755650" y="42211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3" name="Rectangle 5"/>
          <p:cNvSpPr>
            <a:spLocks noChangeArrowheads="1"/>
          </p:cNvSpPr>
          <p:nvPr/>
        </p:nvSpPr>
        <p:spPr bwMode="auto">
          <a:xfrm>
            <a:off x="64452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4" name="Rectangle 6"/>
          <p:cNvSpPr>
            <a:spLocks noChangeArrowheads="1"/>
          </p:cNvSpPr>
          <p:nvPr/>
        </p:nvSpPr>
        <p:spPr bwMode="auto">
          <a:xfrm>
            <a:off x="755650" y="34290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5" name="Rectangle 7"/>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268296" name="Rectangle 8"/>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ea typeface="+mn-ea"/>
            </a:endParaRPr>
          </a:p>
        </p:txBody>
      </p:sp>
      <p:sp>
        <p:nvSpPr>
          <p:cNvPr id="140298" name="Rectangle 9"/>
          <p:cNvSpPr>
            <a:spLocks noGrp="1" noChangeArrowheads="1"/>
          </p:cNvSpPr>
          <p:nvPr>
            <p:ph type="title"/>
          </p:nvPr>
        </p:nvSpPr>
        <p:spPr/>
        <p:txBody>
          <a:bodyPr/>
          <a:lstStyle/>
          <a:p>
            <a:pPr algn="ctr" eaLnBrk="1" hangingPunct="1"/>
            <a:r>
              <a:rPr lang="zh-CN" altLang="en-US" smtClean="0">
                <a:latin typeface="Comic Sans MS" pitchFamily="66" charset="0"/>
              </a:rPr>
              <a:t>再设计一个网络接入模块 </a:t>
            </a:r>
          </a:p>
        </p:txBody>
      </p:sp>
      <p:sp>
        <p:nvSpPr>
          <p:cNvPr id="140299" name="Text Box 10"/>
          <p:cNvSpPr txBox="1">
            <a:spLocks noChangeArrowheads="1"/>
          </p:cNvSpPr>
          <p:nvPr/>
        </p:nvSpPr>
        <p:spPr bwMode="auto">
          <a:xfrm>
            <a:off x="836613"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140300" name="Text Box 11"/>
          <p:cNvSpPr txBox="1">
            <a:spLocks noChangeArrowheads="1"/>
          </p:cNvSpPr>
          <p:nvPr/>
        </p:nvSpPr>
        <p:spPr bwMode="auto">
          <a:xfrm>
            <a:off x="11874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140301" name="Text Box 12"/>
          <p:cNvSpPr txBox="1">
            <a:spLocks noChangeArrowheads="1"/>
          </p:cNvSpPr>
          <p:nvPr/>
        </p:nvSpPr>
        <p:spPr bwMode="auto">
          <a:xfrm>
            <a:off x="6877050" y="2205038"/>
            <a:ext cx="88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主机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140302" name="Text Box 13"/>
          <p:cNvSpPr txBox="1">
            <a:spLocks noChangeArrowheads="1"/>
          </p:cNvSpPr>
          <p:nvPr/>
        </p:nvSpPr>
        <p:spPr bwMode="auto">
          <a:xfrm>
            <a:off x="6524625" y="27622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文件传送模块</a:t>
            </a:r>
          </a:p>
        </p:txBody>
      </p:sp>
      <p:sp>
        <p:nvSpPr>
          <p:cNvPr id="268302" name="AutoShape 14"/>
          <p:cNvSpPr>
            <a:spLocks noChangeArrowheads="1"/>
          </p:cNvSpPr>
          <p:nvPr/>
        </p:nvSpPr>
        <p:spPr bwMode="auto">
          <a:xfrm>
            <a:off x="1476375"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03" name="AutoShape 15"/>
          <p:cNvSpPr>
            <a:spLocks noChangeArrowheads="1"/>
          </p:cNvSpPr>
          <p:nvPr/>
        </p:nvSpPr>
        <p:spPr bwMode="auto">
          <a:xfrm flipV="1">
            <a:off x="7164388" y="30972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0305" name="Text Box 16"/>
          <p:cNvSpPr txBox="1">
            <a:spLocks noChangeArrowheads="1"/>
          </p:cNvSpPr>
          <p:nvPr/>
        </p:nvSpPr>
        <p:spPr bwMode="auto">
          <a:xfrm>
            <a:off x="82708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140306" name="Text Box 17"/>
          <p:cNvSpPr txBox="1">
            <a:spLocks noChangeArrowheads="1"/>
          </p:cNvSpPr>
          <p:nvPr/>
        </p:nvSpPr>
        <p:spPr bwMode="auto">
          <a:xfrm>
            <a:off x="6535738" y="3536950"/>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通信服务模块</a:t>
            </a:r>
          </a:p>
        </p:txBody>
      </p:sp>
      <p:sp>
        <p:nvSpPr>
          <p:cNvPr id="268306" name="AutoShape 18"/>
          <p:cNvSpPr>
            <a:spLocks noChangeArrowheads="1"/>
          </p:cNvSpPr>
          <p:nvPr/>
        </p:nvSpPr>
        <p:spPr bwMode="auto">
          <a:xfrm>
            <a:off x="1476375" y="3933825"/>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07" name="AutoShape 19"/>
          <p:cNvSpPr>
            <a:spLocks noChangeArrowheads="1"/>
          </p:cNvSpPr>
          <p:nvPr/>
        </p:nvSpPr>
        <p:spPr bwMode="auto">
          <a:xfrm flipV="1">
            <a:off x="7164388" y="3860800"/>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0309" name="Text Box 20"/>
          <p:cNvSpPr txBox="1">
            <a:spLocks noChangeArrowheads="1"/>
          </p:cNvSpPr>
          <p:nvPr/>
        </p:nvSpPr>
        <p:spPr bwMode="auto">
          <a:xfrm>
            <a:off x="827088" y="432752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网络接入模块</a:t>
            </a:r>
          </a:p>
        </p:txBody>
      </p:sp>
      <p:sp>
        <p:nvSpPr>
          <p:cNvPr id="140310" name="Text Box 21"/>
          <p:cNvSpPr txBox="1">
            <a:spLocks noChangeArrowheads="1"/>
          </p:cNvSpPr>
          <p:nvPr/>
        </p:nvSpPr>
        <p:spPr bwMode="auto">
          <a:xfrm>
            <a:off x="6535738" y="432752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网络接入模块</a:t>
            </a:r>
          </a:p>
        </p:txBody>
      </p:sp>
      <p:graphicFrame>
        <p:nvGraphicFramePr>
          <p:cNvPr id="140311" name="Object 22"/>
          <p:cNvGraphicFramePr>
            <a:graphicFrameLocks noGrp="1" noChangeAspect="1"/>
          </p:cNvGraphicFramePr>
          <p:nvPr>
            <p:ph idx="1"/>
          </p:nvPr>
        </p:nvGraphicFramePr>
        <p:xfrm>
          <a:off x="3703638" y="4249738"/>
          <a:ext cx="1871662" cy="1069975"/>
        </p:xfrm>
        <a:graphic>
          <a:graphicData uri="http://schemas.openxmlformats.org/presentationml/2006/ole">
            <mc:AlternateContent xmlns:mc="http://schemas.openxmlformats.org/markup-compatibility/2006">
              <mc:Choice xmlns:v="urn:schemas-microsoft-com:vml" Requires="v">
                <p:oleObj spid="_x0000_s58403" name="VISIO" r:id="rId4" imgW="1687068" imgH="964692" progId="Visio.Drawing.6">
                  <p:embed/>
                </p:oleObj>
              </mc:Choice>
              <mc:Fallback>
                <p:oleObj name="VISIO" r:id="rId4" imgW="1687068" imgH="96469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638" y="4249738"/>
                        <a:ext cx="1871662" cy="106997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0312" name="Text Box 23"/>
          <p:cNvSpPr txBox="1">
            <a:spLocks noChangeArrowheads="1"/>
          </p:cNvSpPr>
          <p:nvPr/>
        </p:nvSpPr>
        <p:spPr bwMode="auto">
          <a:xfrm>
            <a:off x="3924300" y="429260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000">
                <a:solidFill>
                  <a:srgbClr val="333399"/>
                </a:solidFill>
                <a:ea typeface="黑体" pitchFamily="49" charset="-122"/>
              </a:rPr>
              <a:t>通信网络</a:t>
            </a:r>
          </a:p>
        </p:txBody>
      </p:sp>
      <p:sp>
        <p:nvSpPr>
          <p:cNvPr id="140313" name="Text Box 24"/>
          <p:cNvSpPr txBox="1">
            <a:spLocks noChangeArrowheads="1"/>
          </p:cNvSpPr>
          <p:nvPr/>
        </p:nvSpPr>
        <p:spPr bwMode="auto">
          <a:xfrm>
            <a:off x="2627313" y="3860800"/>
            <a:ext cx="692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lnSpc>
                <a:spcPct val="90000"/>
              </a:lnSpc>
              <a:spcBef>
                <a:spcPct val="0"/>
              </a:spcBef>
              <a:buClrTx/>
              <a:buSzTx/>
              <a:buFontTx/>
              <a:buNone/>
            </a:pPr>
            <a:r>
              <a:rPr lang="zh-CN" altLang="en-US" sz="2000">
                <a:solidFill>
                  <a:srgbClr val="333399"/>
                </a:solidFill>
                <a:ea typeface="黑体" pitchFamily="49" charset="-122"/>
              </a:rPr>
              <a:t>网络</a:t>
            </a:r>
          </a:p>
          <a:p>
            <a:pPr eaLnBrk="1" hangingPunct="1">
              <a:lnSpc>
                <a:spcPct val="90000"/>
              </a:lnSpc>
              <a:spcBef>
                <a:spcPct val="0"/>
              </a:spcBef>
              <a:buClrTx/>
              <a:buSzTx/>
              <a:buFontTx/>
              <a:buNone/>
            </a:pPr>
            <a:r>
              <a:rPr lang="zh-CN" altLang="en-US" sz="2000">
                <a:solidFill>
                  <a:srgbClr val="333399"/>
                </a:solidFill>
                <a:ea typeface="黑体" pitchFamily="49" charset="-122"/>
              </a:rPr>
              <a:t>接口</a:t>
            </a:r>
          </a:p>
        </p:txBody>
      </p:sp>
      <p:sp>
        <p:nvSpPr>
          <p:cNvPr id="140314" name="Text Box 25"/>
          <p:cNvSpPr txBox="1">
            <a:spLocks noChangeArrowheads="1"/>
          </p:cNvSpPr>
          <p:nvPr/>
        </p:nvSpPr>
        <p:spPr bwMode="auto">
          <a:xfrm>
            <a:off x="5724525" y="3860800"/>
            <a:ext cx="692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lnSpc>
                <a:spcPct val="90000"/>
              </a:lnSpc>
              <a:spcBef>
                <a:spcPct val="0"/>
              </a:spcBef>
              <a:buClrTx/>
              <a:buSzTx/>
              <a:buFontTx/>
              <a:buNone/>
            </a:pPr>
            <a:r>
              <a:rPr lang="zh-CN" altLang="en-US" sz="2000">
                <a:solidFill>
                  <a:srgbClr val="333399"/>
                </a:solidFill>
                <a:ea typeface="黑体" pitchFamily="49" charset="-122"/>
              </a:rPr>
              <a:t>网络</a:t>
            </a:r>
          </a:p>
          <a:p>
            <a:pPr eaLnBrk="1" hangingPunct="1">
              <a:lnSpc>
                <a:spcPct val="90000"/>
              </a:lnSpc>
              <a:spcBef>
                <a:spcPct val="0"/>
              </a:spcBef>
              <a:buClrTx/>
              <a:buSzTx/>
              <a:buFontTx/>
              <a:buNone/>
            </a:pPr>
            <a:r>
              <a:rPr lang="zh-CN" altLang="en-US" sz="2000">
                <a:solidFill>
                  <a:srgbClr val="333399"/>
                </a:solidFill>
                <a:ea typeface="黑体" pitchFamily="49" charset="-122"/>
              </a:rPr>
              <a:t>接口</a:t>
            </a:r>
          </a:p>
        </p:txBody>
      </p:sp>
      <p:sp>
        <p:nvSpPr>
          <p:cNvPr id="268314" name="AutoShape 26"/>
          <p:cNvSpPr>
            <a:spLocks noChangeArrowheads="1"/>
          </p:cNvSpPr>
          <p:nvPr/>
        </p:nvSpPr>
        <p:spPr bwMode="auto">
          <a:xfrm>
            <a:off x="2843213" y="4581525"/>
            <a:ext cx="1368425" cy="288925"/>
          </a:xfrm>
          <a:prstGeom prst="rightArrow">
            <a:avLst>
              <a:gd name="adj1" fmla="val 50000"/>
              <a:gd name="adj2" fmla="val 118407"/>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15" name="AutoShape 27"/>
          <p:cNvSpPr>
            <a:spLocks noChangeArrowheads="1"/>
          </p:cNvSpPr>
          <p:nvPr/>
        </p:nvSpPr>
        <p:spPr bwMode="auto">
          <a:xfrm>
            <a:off x="5435600" y="4581525"/>
            <a:ext cx="1368425" cy="288925"/>
          </a:xfrm>
          <a:prstGeom prst="rightArrow">
            <a:avLst>
              <a:gd name="adj1" fmla="val 50000"/>
              <a:gd name="adj2" fmla="val 118407"/>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68316" name="Text Box 28"/>
          <p:cNvSpPr txBox="1">
            <a:spLocks noChangeArrowheads="1"/>
          </p:cNvSpPr>
          <p:nvPr/>
        </p:nvSpPr>
        <p:spPr bwMode="auto">
          <a:xfrm>
            <a:off x="971550" y="5151438"/>
            <a:ext cx="658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400">
                <a:solidFill>
                  <a:srgbClr val="333399"/>
                </a:solidFill>
                <a:ea typeface="黑体" pitchFamily="49" charset="-122"/>
              </a:rPr>
              <a:t>网络接入模块负责做与网络接口细节有关的工作</a:t>
            </a:r>
          </a:p>
          <a:p>
            <a:pPr algn="ctr" eaLnBrk="1" hangingPunct="1">
              <a:spcBef>
                <a:spcPct val="0"/>
              </a:spcBef>
              <a:buClrTx/>
              <a:buSzTx/>
              <a:buFontTx/>
              <a:buNone/>
            </a:pPr>
            <a:r>
              <a:rPr lang="zh-CN" altLang="en-US" sz="2400">
                <a:solidFill>
                  <a:srgbClr val="333399"/>
                </a:solidFill>
                <a:ea typeface="黑体" pitchFamily="49" charset="-122"/>
              </a:rPr>
              <a:t>例如，规定传输的帧格式，帧的最大长度等。</a:t>
            </a:r>
          </a:p>
        </p:txBody>
      </p:sp>
    </p:spTree>
    <p:extLst>
      <p:ext uri="{BB962C8B-B14F-4D97-AF65-F5344CB8AC3E}">
        <p14:creationId xmlns:p14="http://schemas.microsoft.com/office/powerpoint/2010/main" val="2406556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8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302"/>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268306"/>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268314"/>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268315"/>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268307"/>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268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2" grpId="0" animBg="1"/>
      <p:bldP spid="268303" grpId="0" animBg="1"/>
      <p:bldP spid="268306" grpId="0" animBg="1"/>
      <p:bldP spid="268307" grpId="0" animBg="1"/>
      <p:bldP spid="268314" grpId="0" animBg="1"/>
      <p:bldP spid="268315" grpId="0" animBg="1"/>
      <p:bldP spid="26831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8FB75E6E-265A-410A-A084-158D884092BF}" type="slidenum">
              <a:rPr lang="zh-CN" altLang="en-US" sz="1400" smtClean="0"/>
              <a:pPr>
                <a:spcBef>
                  <a:spcPct val="0"/>
                </a:spcBef>
                <a:buClrTx/>
                <a:buSzTx/>
                <a:buFontTx/>
                <a:buNone/>
              </a:pPr>
              <a:t>131</a:t>
            </a:fld>
            <a:endParaRPr lang="en-US" altLang="zh-CN" sz="1400" smtClean="0"/>
          </a:p>
        </p:txBody>
      </p:sp>
      <p:sp>
        <p:nvSpPr>
          <p:cNvPr id="141315" name="Rectangle 2"/>
          <p:cNvSpPr>
            <a:spLocks noGrp="1" noChangeArrowheads="1"/>
          </p:cNvSpPr>
          <p:nvPr>
            <p:ph type="title"/>
          </p:nvPr>
        </p:nvSpPr>
        <p:spPr>
          <a:xfrm>
            <a:off x="1150938" y="214313"/>
            <a:ext cx="7793037" cy="1157287"/>
          </a:xfrm>
        </p:spPr>
        <p:txBody>
          <a:bodyPr/>
          <a:lstStyle/>
          <a:p>
            <a:pPr eaLnBrk="1" hangingPunct="1"/>
            <a:r>
              <a:rPr lang="en-US" altLang="zh-CN" smtClean="0">
                <a:solidFill>
                  <a:srgbClr val="0000FF"/>
                </a:solidFill>
                <a:latin typeface="Comic Sans MS" pitchFamily="66" charset="0"/>
              </a:rPr>
              <a:t>Why layering?</a:t>
            </a:r>
          </a:p>
        </p:txBody>
      </p:sp>
      <p:sp>
        <p:nvSpPr>
          <p:cNvPr id="141316" name="Text Box 6"/>
          <p:cNvSpPr txBox="1">
            <a:spLocks noChangeArrowheads="1"/>
          </p:cNvSpPr>
          <p:nvPr/>
        </p:nvSpPr>
        <p:spPr bwMode="auto">
          <a:xfrm>
            <a:off x="652463" y="1587500"/>
            <a:ext cx="8148637"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Wingdings" pitchFamily="2" charset="2"/>
              <a:buChar char="q"/>
            </a:pPr>
            <a:r>
              <a:rPr lang="zh-CN" altLang="en-US" sz="2400" b="1">
                <a:solidFill>
                  <a:srgbClr val="0000FF"/>
                </a:solidFill>
                <a:latin typeface="Comic Sans MS" pitchFamily="66" charset="0"/>
              </a:rPr>
              <a:t>分层可以带来的好处：</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各层之间是独立的，将问题分解为许多子问题</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灵活性好，一层的变化不会影响其他层</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机构上可以分割开</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易于实现和维护</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能够促进标准化工作</a:t>
            </a:r>
          </a:p>
          <a:p>
            <a:pPr>
              <a:buClr>
                <a:schemeClr val="accent2"/>
              </a:buClr>
              <a:buSzPct val="85000"/>
              <a:buFont typeface="Wingdings" pitchFamily="2" charset="2"/>
              <a:buChar char="q"/>
            </a:pPr>
            <a:r>
              <a:rPr lang="zh-CN" altLang="en-US" sz="2400" b="1">
                <a:solidFill>
                  <a:srgbClr val="0000FF"/>
                </a:solidFill>
                <a:latin typeface="Comic Sans MS" pitchFamily="66" charset="0"/>
              </a:rPr>
              <a:t>每一层要做的工作</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差错控制</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流量控制</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分段和重装</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复用和分用</a:t>
            </a:r>
          </a:p>
          <a:p>
            <a:pPr lvl="1">
              <a:buClr>
                <a:schemeClr val="accent2"/>
              </a:buClr>
              <a:buSzPct val="85000"/>
              <a:buFont typeface="Wingdings" pitchFamily="2" charset="2"/>
              <a:buChar char="q"/>
            </a:pPr>
            <a:r>
              <a:rPr lang="zh-CN" altLang="en-US" sz="2000" b="1">
                <a:solidFill>
                  <a:srgbClr val="0000FF"/>
                </a:solidFill>
                <a:latin typeface="Comic Sans MS" pitchFamily="66" charset="0"/>
              </a:rPr>
              <a:t>连接建立和连接释放</a:t>
            </a:r>
          </a:p>
          <a:p>
            <a:pPr lvl="1">
              <a:buClr>
                <a:schemeClr val="accent2"/>
              </a:buClr>
              <a:buSzPct val="85000"/>
              <a:buFont typeface="Wingdings" pitchFamily="2" charset="2"/>
              <a:buChar char="q"/>
            </a:pPr>
            <a:r>
              <a:rPr lang="en-US" altLang="zh-CN" sz="2000" b="1">
                <a:solidFill>
                  <a:srgbClr val="0000FF"/>
                </a:solidFill>
                <a:latin typeface="Comic Sans MS" pitchFamily="66" charset="0"/>
              </a:rPr>
              <a:t>…</a:t>
            </a:r>
          </a:p>
        </p:txBody>
      </p:sp>
    </p:spTree>
    <p:extLst>
      <p:ext uri="{BB962C8B-B14F-4D97-AF65-F5344CB8AC3E}">
        <p14:creationId xmlns:p14="http://schemas.microsoft.com/office/powerpoint/2010/main" val="1354200490"/>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76ECCDF-7110-4208-B9DA-728DCE1AB755}" type="slidenum">
              <a:rPr lang="zh-CN" altLang="en-US" sz="1400" smtClean="0"/>
              <a:pPr>
                <a:spcBef>
                  <a:spcPct val="0"/>
                </a:spcBef>
                <a:buClrTx/>
                <a:buSzTx/>
                <a:buFontTx/>
                <a:buNone/>
              </a:pPr>
              <a:t>132</a:t>
            </a:fld>
            <a:endParaRPr lang="en-US" altLang="zh-CN" sz="1400" smtClean="0"/>
          </a:p>
        </p:txBody>
      </p:sp>
      <p:sp>
        <p:nvSpPr>
          <p:cNvPr id="142339" name="Rectangle 2"/>
          <p:cNvSpPr>
            <a:spLocks noGrp="1" noChangeArrowheads="1"/>
          </p:cNvSpPr>
          <p:nvPr>
            <p:ph type="title"/>
          </p:nvPr>
        </p:nvSpPr>
        <p:spPr>
          <a:xfrm>
            <a:off x="679450" y="228600"/>
            <a:ext cx="7793038" cy="1143000"/>
          </a:xfrm>
        </p:spPr>
        <p:txBody>
          <a:bodyPr/>
          <a:lstStyle/>
          <a:p>
            <a:pPr eaLnBrk="1" hangingPunct="1"/>
            <a:r>
              <a:rPr lang="en-US" altLang="zh-CN" smtClean="0">
                <a:solidFill>
                  <a:srgbClr val="0000FF"/>
                </a:solidFill>
                <a:latin typeface="Comic Sans MS" pitchFamily="66" charset="0"/>
              </a:rPr>
              <a:t>Why layering?</a:t>
            </a:r>
          </a:p>
        </p:txBody>
      </p:sp>
      <p:sp>
        <p:nvSpPr>
          <p:cNvPr id="142340" name="Rectangle 3"/>
          <p:cNvSpPr>
            <a:spLocks noGrp="1" noChangeArrowheads="1"/>
          </p:cNvSpPr>
          <p:nvPr>
            <p:ph type="body" idx="1"/>
          </p:nvPr>
        </p:nvSpPr>
        <p:spPr>
          <a:xfrm>
            <a:off x="546100" y="1511300"/>
            <a:ext cx="7772400" cy="4648200"/>
          </a:xfrm>
        </p:spPr>
        <p:txBody>
          <a:bodyPr/>
          <a:lstStyle/>
          <a:p>
            <a:pPr eaLnBrk="1" hangingPunct="1">
              <a:spcBef>
                <a:spcPct val="0"/>
              </a:spcBef>
              <a:buFont typeface="Wingdings" pitchFamily="2" charset="2"/>
              <a:buNone/>
            </a:pPr>
            <a:r>
              <a:rPr lang="en-US" altLang="zh-CN" smtClean="0">
                <a:solidFill>
                  <a:srgbClr val="0000FF"/>
                </a:solidFill>
                <a:latin typeface="Comic Sans MS" pitchFamily="66" charset="0"/>
              </a:rPr>
              <a:t>Dealing with complex systems:</a:t>
            </a:r>
          </a:p>
          <a:p>
            <a:pPr eaLnBrk="1" hangingPunct="1">
              <a:spcBef>
                <a:spcPct val="0"/>
              </a:spcBef>
            </a:pPr>
            <a:r>
              <a:rPr lang="en-US" altLang="zh-CN" sz="2800" smtClean="0">
                <a:solidFill>
                  <a:srgbClr val="0000FF"/>
                </a:solidFill>
                <a:latin typeface="Comic Sans MS" pitchFamily="66" charset="0"/>
              </a:rPr>
              <a:t>explicit structure allows identification, relationship of complex system’s pieces</a:t>
            </a:r>
            <a:endParaRPr lang="en-US" altLang="zh-CN" smtClean="0">
              <a:solidFill>
                <a:srgbClr val="0000FF"/>
              </a:solidFill>
              <a:latin typeface="Comic Sans MS" pitchFamily="66" charset="0"/>
            </a:endParaRPr>
          </a:p>
          <a:p>
            <a:pPr lvl="1" eaLnBrk="1" hangingPunct="1">
              <a:spcBef>
                <a:spcPct val="0"/>
              </a:spcBef>
            </a:pPr>
            <a:r>
              <a:rPr lang="en-US" altLang="zh-CN" smtClean="0">
                <a:solidFill>
                  <a:srgbClr val="0000FF"/>
                </a:solidFill>
                <a:latin typeface="Comic Sans MS" pitchFamily="66" charset="0"/>
              </a:rPr>
              <a:t>layered reference model for discussion</a:t>
            </a:r>
          </a:p>
          <a:p>
            <a:pPr eaLnBrk="1" hangingPunct="1">
              <a:spcBef>
                <a:spcPct val="0"/>
              </a:spcBef>
            </a:pPr>
            <a:r>
              <a:rPr lang="en-US" altLang="zh-CN" sz="2800" smtClean="0">
                <a:solidFill>
                  <a:srgbClr val="0000FF"/>
                </a:solidFill>
                <a:latin typeface="Comic Sans MS" pitchFamily="66" charset="0"/>
              </a:rPr>
              <a:t>modularization eases maintenance, updating of system</a:t>
            </a:r>
          </a:p>
          <a:p>
            <a:pPr lvl="1" eaLnBrk="1" hangingPunct="1">
              <a:spcBef>
                <a:spcPct val="0"/>
              </a:spcBef>
            </a:pPr>
            <a:r>
              <a:rPr lang="en-US" altLang="zh-CN" smtClean="0">
                <a:solidFill>
                  <a:srgbClr val="0000FF"/>
                </a:solidFill>
                <a:latin typeface="Comic Sans MS" pitchFamily="66" charset="0"/>
              </a:rPr>
              <a:t>change of implementation of layer’s service transparent to rest of system</a:t>
            </a:r>
          </a:p>
          <a:p>
            <a:pPr lvl="1" eaLnBrk="1" hangingPunct="1">
              <a:spcBef>
                <a:spcPct val="0"/>
              </a:spcBef>
            </a:pPr>
            <a:r>
              <a:rPr lang="en-US" altLang="zh-CN" smtClean="0">
                <a:solidFill>
                  <a:srgbClr val="0000FF"/>
                </a:solidFill>
                <a:latin typeface="Comic Sans MS" pitchFamily="66" charset="0"/>
              </a:rPr>
              <a:t>e.g., change in gate procedure doesn’t affect rest of system</a:t>
            </a:r>
          </a:p>
          <a:p>
            <a:pPr eaLnBrk="1" hangingPunct="1">
              <a:spcBef>
                <a:spcPct val="0"/>
              </a:spcBef>
            </a:pPr>
            <a:r>
              <a:rPr lang="en-US" altLang="zh-CN" sz="2800" smtClean="0">
                <a:solidFill>
                  <a:srgbClr val="0000FF"/>
                </a:solidFill>
                <a:latin typeface="Comic Sans MS" pitchFamily="66" charset="0"/>
              </a:rPr>
              <a:t>layering considered harmful?</a:t>
            </a:r>
            <a:endParaRPr lang="en-US" altLang="zh-CN" smtClean="0">
              <a:solidFill>
                <a:srgbClr val="0000FF"/>
              </a:solidFill>
              <a:latin typeface="Comic Sans MS" pitchFamily="66" charset="0"/>
            </a:endParaRPr>
          </a:p>
        </p:txBody>
      </p:sp>
    </p:spTree>
    <p:extLst>
      <p:ext uri="{BB962C8B-B14F-4D97-AF65-F5344CB8AC3E}">
        <p14:creationId xmlns:p14="http://schemas.microsoft.com/office/powerpoint/2010/main" val="2401586718"/>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1CC466AA-8D55-493B-B02E-C93A0354B639}" type="slidenum">
              <a:rPr lang="zh-CN" altLang="en-US" sz="1400" smtClean="0"/>
              <a:pPr>
                <a:spcBef>
                  <a:spcPct val="0"/>
                </a:spcBef>
                <a:buClrTx/>
                <a:buSzTx/>
                <a:buFontTx/>
                <a:buNone/>
              </a:pPr>
              <a:t>133</a:t>
            </a:fld>
            <a:endParaRPr lang="en-US" altLang="zh-CN" sz="1400" smtClean="0"/>
          </a:p>
        </p:txBody>
      </p:sp>
      <p:sp>
        <p:nvSpPr>
          <p:cNvPr id="143363" name="Rectangle 22"/>
          <p:cNvSpPr>
            <a:spLocks noChangeArrowheads="1"/>
          </p:cNvSpPr>
          <p:nvPr/>
        </p:nvSpPr>
        <p:spPr bwMode="auto">
          <a:xfrm>
            <a:off x="5795963" y="3527425"/>
            <a:ext cx="2097087" cy="3249613"/>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3364" name="Rectangle 2"/>
          <p:cNvSpPr>
            <a:spLocks noGrp="1" noChangeArrowheads="1"/>
          </p:cNvSpPr>
          <p:nvPr>
            <p:ph type="title"/>
          </p:nvPr>
        </p:nvSpPr>
        <p:spPr/>
        <p:txBody>
          <a:bodyPr/>
          <a:lstStyle/>
          <a:p>
            <a:pPr eaLnBrk="1" hangingPunct="1"/>
            <a:r>
              <a:rPr lang="en-US" altLang="zh-CN" smtClean="0">
                <a:latin typeface="Comic Sans MS" pitchFamily="66" charset="0"/>
              </a:rPr>
              <a:t>ISO:OSI  vs.</a:t>
            </a:r>
            <a:r>
              <a:rPr lang="zh-CN" altLang="en-US" smtClean="0">
                <a:latin typeface="Comic Sans MS" pitchFamily="66" charset="0"/>
              </a:rPr>
              <a:t>  </a:t>
            </a:r>
            <a:r>
              <a:rPr lang="en-US" altLang="zh-CN" smtClean="0">
                <a:latin typeface="Comic Sans MS" pitchFamily="66" charset="0"/>
              </a:rPr>
              <a:t>TCP/IP</a:t>
            </a:r>
            <a:endParaRPr lang="zh-CN" altLang="en-US" smtClean="0">
              <a:latin typeface="Comic Sans MS" pitchFamily="66" charset="0"/>
            </a:endParaRPr>
          </a:p>
        </p:txBody>
      </p:sp>
      <p:sp>
        <p:nvSpPr>
          <p:cNvPr id="143365" name="Rectangle 5"/>
          <p:cNvSpPr>
            <a:spLocks noGrp="1" noChangeArrowheads="1"/>
          </p:cNvSpPr>
          <p:nvPr>
            <p:ph type="body" idx="1"/>
          </p:nvPr>
        </p:nvSpPr>
        <p:spPr>
          <a:xfrm>
            <a:off x="1182688" y="2017713"/>
            <a:ext cx="7772400" cy="2425700"/>
          </a:xfrm>
        </p:spPr>
        <p:txBody>
          <a:bodyPr/>
          <a:lstStyle/>
          <a:p>
            <a:pPr eaLnBrk="1" hangingPunct="1"/>
            <a:r>
              <a:rPr lang="en-US" altLang="zh-CN" sz="2800" smtClean="0">
                <a:solidFill>
                  <a:srgbClr val="0000FF"/>
                </a:solidFill>
                <a:latin typeface="Comic Sans MS" pitchFamily="66" charset="0"/>
              </a:rPr>
              <a:t>ISO: OSI/RM ( Open System Interconnection Reference Model, </a:t>
            </a:r>
            <a:r>
              <a:rPr lang="zh-CN" altLang="en-US" sz="2800" smtClean="0">
                <a:solidFill>
                  <a:srgbClr val="0000FF"/>
                </a:solidFill>
                <a:latin typeface="Comic Sans MS" pitchFamily="66" charset="0"/>
              </a:rPr>
              <a:t>开放系统互联基本参考模型</a:t>
            </a:r>
            <a:r>
              <a:rPr lang="en-US" altLang="zh-CN" sz="2800" smtClean="0">
                <a:solidFill>
                  <a:srgbClr val="0000FF"/>
                </a:solidFill>
                <a:latin typeface="Comic Sans MS" pitchFamily="66" charset="0"/>
              </a:rPr>
              <a:t>)</a:t>
            </a:r>
          </a:p>
          <a:p>
            <a:pPr lvl="1" eaLnBrk="1" hangingPunct="1"/>
            <a:r>
              <a:rPr lang="en-US" altLang="zh-CN" smtClean="0">
                <a:solidFill>
                  <a:srgbClr val="0000FF"/>
                </a:solidFill>
                <a:latin typeface="Comic Sans MS" pitchFamily="66" charset="0"/>
              </a:rPr>
              <a:t>In order to interconnect different networks</a:t>
            </a:r>
          </a:p>
          <a:p>
            <a:pPr lvl="1" eaLnBrk="1" hangingPunct="1"/>
            <a:r>
              <a:rPr lang="en-US" altLang="zh-CN" smtClean="0">
                <a:solidFill>
                  <a:srgbClr val="0000FF"/>
                </a:solidFill>
                <a:latin typeface="Comic Sans MS" pitchFamily="66" charset="0"/>
              </a:rPr>
              <a:t>1977-1984:  ISO 7489</a:t>
            </a:r>
          </a:p>
          <a:p>
            <a:pPr lvl="1" eaLnBrk="1" hangingPunct="1"/>
            <a:r>
              <a:rPr lang="en-US" altLang="zh-CN" smtClean="0">
                <a:solidFill>
                  <a:srgbClr val="0000FF"/>
                </a:solidFill>
                <a:latin typeface="Comic Sans MS" pitchFamily="66" charset="0"/>
              </a:rPr>
              <a:t>7 layers</a:t>
            </a:r>
          </a:p>
          <a:p>
            <a:pPr lvl="1" eaLnBrk="1" hangingPunct="1"/>
            <a:r>
              <a:rPr lang="zh-CN" altLang="en-US" smtClean="0">
                <a:solidFill>
                  <a:srgbClr val="0000FF"/>
                </a:solidFill>
                <a:latin typeface="Comic Sans MS" pitchFamily="66" charset="0"/>
              </a:rPr>
              <a:t>理论上的标准</a:t>
            </a:r>
          </a:p>
        </p:txBody>
      </p:sp>
      <p:sp>
        <p:nvSpPr>
          <p:cNvPr id="143366" name="Rectangle 6"/>
          <p:cNvSpPr>
            <a:spLocks noChangeArrowheads="1"/>
          </p:cNvSpPr>
          <p:nvPr/>
        </p:nvSpPr>
        <p:spPr bwMode="auto">
          <a:xfrm>
            <a:off x="5737225" y="3611563"/>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应用层</a:t>
            </a:r>
          </a:p>
        </p:txBody>
      </p:sp>
      <p:sp>
        <p:nvSpPr>
          <p:cNvPr id="143367" name="Rectangle 7"/>
          <p:cNvSpPr>
            <a:spLocks noChangeArrowheads="1"/>
          </p:cNvSpPr>
          <p:nvPr/>
        </p:nvSpPr>
        <p:spPr bwMode="auto">
          <a:xfrm>
            <a:off x="5737225" y="4087813"/>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会话层</a:t>
            </a:r>
          </a:p>
        </p:txBody>
      </p:sp>
      <p:sp>
        <p:nvSpPr>
          <p:cNvPr id="143368" name="Rectangle 8"/>
          <p:cNvSpPr>
            <a:spLocks noChangeArrowheads="1"/>
          </p:cNvSpPr>
          <p:nvPr/>
        </p:nvSpPr>
        <p:spPr bwMode="auto">
          <a:xfrm>
            <a:off x="5737225" y="4565650"/>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表示层</a:t>
            </a:r>
          </a:p>
        </p:txBody>
      </p:sp>
      <p:sp>
        <p:nvSpPr>
          <p:cNvPr id="143369" name="Rectangle 9"/>
          <p:cNvSpPr>
            <a:spLocks noChangeArrowheads="1"/>
          </p:cNvSpPr>
          <p:nvPr/>
        </p:nvSpPr>
        <p:spPr bwMode="auto">
          <a:xfrm>
            <a:off x="5737225" y="5029200"/>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传输层</a:t>
            </a:r>
          </a:p>
        </p:txBody>
      </p:sp>
      <p:sp>
        <p:nvSpPr>
          <p:cNvPr id="143370" name="Rectangle 10"/>
          <p:cNvSpPr>
            <a:spLocks noChangeArrowheads="1"/>
          </p:cNvSpPr>
          <p:nvPr/>
        </p:nvSpPr>
        <p:spPr bwMode="auto">
          <a:xfrm>
            <a:off x="5737225" y="5507038"/>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网络层</a:t>
            </a:r>
          </a:p>
        </p:txBody>
      </p:sp>
      <p:sp>
        <p:nvSpPr>
          <p:cNvPr id="143371" name="Rectangle 11"/>
          <p:cNvSpPr>
            <a:spLocks noChangeArrowheads="1"/>
          </p:cNvSpPr>
          <p:nvPr/>
        </p:nvSpPr>
        <p:spPr bwMode="auto">
          <a:xfrm>
            <a:off x="5737225" y="5983288"/>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数据链路层</a:t>
            </a:r>
          </a:p>
        </p:txBody>
      </p:sp>
      <p:sp>
        <p:nvSpPr>
          <p:cNvPr id="143372" name="Rectangle 12"/>
          <p:cNvSpPr>
            <a:spLocks noChangeArrowheads="1"/>
          </p:cNvSpPr>
          <p:nvPr/>
        </p:nvSpPr>
        <p:spPr bwMode="auto">
          <a:xfrm>
            <a:off x="5737225" y="6473825"/>
            <a:ext cx="2093913"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物理层</a:t>
            </a:r>
          </a:p>
        </p:txBody>
      </p:sp>
      <p:pic>
        <p:nvPicPr>
          <p:cNvPr id="196628" name="Picture 20"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4527550"/>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29" name="Text Box 21"/>
          <p:cNvSpPr txBox="1">
            <a:spLocks noChangeArrowheads="1"/>
          </p:cNvSpPr>
          <p:nvPr/>
        </p:nvSpPr>
        <p:spPr bwMode="auto">
          <a:xfrm>
            <a:off x="998538" y="5891213"/>
            <a:ext cx="453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50000"/>
              </a:spcBef>
              <a:buClrTx/>
              <a:buSzTx/>
              <a:buFontTx/>
              <a:buNone/>
            </a:pPr>
            <a:r>
              <a:rPr lang="zh-CN" altLang="en-US" sz="2400">
                <a:solidFill>
                  <a:srgbClr val="0000CC"/>
                </a:solidFill>
                <a:latin typeface="Times New Roman" pitchFamily="18" charset="0"/>
              </a:rPr>
              <a:t>为什么</a:t>
            </a:r>
            <a:r>
              <a:rPr lang="en-US" altLang="zh-CN" sz="2400">
                <a:solidFill>
                  <a:srgbClr val="0000CC"/>
                </a:solidFill>
                <a:latin typeface="Times New Roman" pitchFamily="18" charset="0"/>
              </a:rPr>
              <a:t>OSI</a:t>
            </a:r>
            <a:r>
              <a:rPr lang="zh-CN" altLang="en-US" sz="2400">
                <a:solidFill>
                  <a:srgbClr val="0000CC"/>
                </a:solidFill>
                <a:latin typeface="Times New Roman" pitchFamily="18" charset="0"/>
              </a:rPr>
              <a:t>没有得到广泛应用？</a:t>
            </a:r>
          </a:p>
        </p:txBody>
      </p:sp>
    </p:spTree>
    <p:extLst>
      <p:ext uri="{BB962C8B-B14F-4D97-AF65-F5344CB8AC3E}">
        <p14:creationId xmlns:p14="http://schemas.microsoft.com/office/powerpoint/2010/main" val="22302401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6628"/>
                                        </p:tgtEl>
                                        <p:attrNameLst>
                                          <p:attrName>style.visibility</p:attrName>
                                        </p:attrNameLst>
                                      </p:cBhvr>
                                      <p:to>
                                        <p:strVal val="visible"/>
                                      </p:to>
                                    </p:set>
                                    <p:animEffect transition="in" filter="dissolve">
                                      <p:cBhvr>
                                        <p:cTn id="7" dur="500"/>
                                        <p:tgtEl>
                                          <p:spTgt spid="19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6629"/>
                                        </p:tgtEl>
                                        <p:attrNameLst>
                                          <p:attrName>style.visibility</p:attrName>
                                        </p:attrNameLst>
                                      </p:cBhvr>
                                      <p:to>
                                        <p:strVal val="visible"/>
                                      </p:to>
                                    </p:set>
                                    <p:animEffect transition="in" filter="dissolve">
                                      <p:cBhvr>
                                        <p:cTn id="12" dur="500"/>
                                        <p:tgtEl>
                                          <p:spTgt spid="19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29"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0017B3D1-86C5-420E-984C-9F4E7B31B140}" type="slidenum">
              <a:rPr lang="zh-CN" altLang="en-US" sz="1400" smtClean="0"/>
              <a:pPr>
                <a:spcBef>
                  <a:spcPct val="0"/>
                </a:spcBef>
                <a:buClrTx/>
                <a:buSzTx/>
                <a:buFontTx/>
                <a:buNone/>
              </a:pPr>
              <a:t>134</a:t>
            </a:fld>
            <a:endParaRPr lang="en-US" altLang="zh-CN" sz="1400" smtClean="0"/>
          </a:p>
        </p:txBody>
      </p:sp>
      <p:sp>
        <p:nvSpPr>
          <p:cNvPr id="144387" name="Rectangle 12"/>
          <p:cNvSpPr>
            <a:spLocks noChangeArrowheads="1"/>
          </p:cNvSpPr>
          <p:nvPr/>
        </p:nvSpPr>
        <p:spPr bwMode="auto">
          <a:xfrm>
            <a:off x="4838700" y="3138488"/>
            <a:ext cx="2097088" cy="3249612"/>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4388" name="Rectangle 2"/>
          <p:cNvSpPr>
            <a:spLocks noGrp="1" noChangeArrowheads="1"/>
          </p:cNvSpPr>
          <p:nvPr>
            <p:ph type="title"/>
          </p:nvPr>
        </p:nvSpPr>
        <p:spPr>
          <a:xfrm>
            <a:off x="500063" y="0"/>
            <a:ext cx="7793037" cy="1462088"/>
          </a:xfrm>
        </p:spPr>
        <p:txBody>
          <a:bodyPr/>
          <a:lstStyle/>
          <a:p>
            <a:pPr eaLnBrk="1" hangingPunct="1"/>
            <a:r>
              <a:rPr lang="en-US" altLang="zh-CN" smtClean="0">
                <a:solidFill>
                  <a:srgbClr val="FF0000"/>
                </a:solidFill>
                <a:latin typeface="Comic Sans MS" pitchFamily="66" charset="0"/>
              </a:rPr>
              <a:t>ISO:OSI  vs.</a:t>
            </a:r>
            <a:r>
              <a:rPr lang="zh-CN" altLang="en-US" smtClean="0">
                <a:solidFill>
                  <a:srgbClr val="FF0000"/>
                </a:solidFill>
                <a:latin typeface="Comic Sans MS" pitchFamily="66" charset="0"/>
              </a:rPr>
              <a:t>  </a:t>
            </a:r>
            <a:r>
              <a:rPr lang="en-US" altLang="zh-CN" smtClean="0">
                <a:solidFill>
                  <a:srgbClr val="FF0000"/>
                </a:solidFill>
                <a:latin typeface="Comic Sans MS" pitchFamily="66" charset="0"/>
              </a:rPr>
              <a:t>TCP/IP</a:t>
            </a:r>
            <a:endParaRPr lang="zh-CN" altLang="en-US" smtClean="0">
              <a:solidFill>
                <a:srgbClr val="FF0000"/>
              </a:solidFill>
              <a:latin typeface="Comic Sans MS" pitchFamily="66" charset="0"/>
            </a:endParaRPr>
          </a:p>
        </p:txBody>
      </p:sp>
      <p:sp>
        <p:nvSpPr>
          <p:cNvPr id="144389" name="Rectangle 4"/>
          <p:cNvSpPr>
            <a:spLocks noGrp="1" noChangeArrowheads="1"/>
          </p:cNvSpPr>
          <p:nvPr>
            <p:ph type="body" idx="1"/>
          </p:nvPr>
        </p:nvSpPr>
        <p:spPr>
          <a:xfrm>
            <a:off x="533400" y="1600200"/>
            <a:ext cx="8062913" cy="1892300"/>
          </a:xfrm>
        </p:spPr>
        <p:txBody>
          <a:bodyPr/>
          <a:lstStyle/>
          <a:p>
            <a:pPr eaLnBrk="1" hangingPunct="1"/>
            <a:r>
              <a:rPr lang="en-US" altLang="zh-CN" sz="2800" smtClean="0">
                <a:solidFill>
                  <a:srgbClr val="0000FF"/>
                </a:solidFill>
                <a:latin typeface="Comic Sans MS" pitchFamily="66" charset="0"/>
              </a:rPr>
              <a:t>TCP/IP</a:t>
            </a:r>
          </a:p>
          <a:p>
            <a:pPr lvl="1" eaLnBrk="1" hangingPunct="1"/>
            <a:r>
              <a:rPr lang="en-US" altLang="zh-CN" smtClean="0">
                <a:solidFill>
                  <a:srgbClr val="0000FF"/>
                </a:solidFill>
                <a:latin typeface="Comic Sans MS" pitchFamily="66" charset="0"/>
              </a:rPr>
              <a:t>Driven by Industries</a:t>
            </a:r>
          </a:p>
          <a:p>
            <a:pPr lvl="1" eaLnBrk="1" hangingPunct="1"/>
            <a:r>
              <a:rPr lang="en-US" altLang="zh-CN" smtClean="0">
                <a:solidFill>
                  <a:srgbClr val="0000FF"/>
                </a:solidFill>
                <a:latin typeface="Comic Sans MS" pitchFamily="66" charset="0"/>
              </a:rPr>
              <a:t>From 1970’s up to now: the Heart of Internet</a:t>
            </a:r>
          </a:p>
          <a:p>
            <a:pPr lvl="1" eaLnBrk="1" hangingPunct="1"/>
            <a:r>
              <a:rPr lang="en-US" altLang="zh-CN" smtClean="0">
                <a:solidFill>
                  <a:srgbClr val="0000FF"/>
                </a:solidFill>
                <a:latin typeface="Comic Sans MS" pitchFamily="66" charset="0"/>
              </a:rPr>
              <a:t>5 layers</a:t>
            </a:r>
          </a:p>
        </p:txBody>
      </p:sp>
      <p:sp>
        <p:nvSpPr>
          <p:cNvPr id="144390" name="Rectangle 5"/>
          <p:cNvSpPr>
            <a:spLocks noChangeArrowheads="1"/>
          </p:cNvSpPr>
          <p:nvPr/>
        </p:nvSpPr>
        <p:spPr bwMode="auto">
          <a:xfrm>
            <a:off x="4783138" y="3194050"/>
            <a:ext cx="2093912" cy="1325563"/>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应用层</a:t>
            </a:r>
          </a:p>
        </p:txBody>
      </p:sp>
      <p:sp>
        <p:nvSpPr>
          <p:cNvPr id="144391" name="Rectangle 8"/>
          <p:cNvSpPr>
            <a:spLocks noChangeArrowheads="1"/>
          </p:cNvSpPr>
          <p:nvPr/>
        </p:nvSpPr>
        <p:spPr bwMode="auto">
          <a:xfrm>
            <a:off x="4783138" y="4611688"/>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传输层</a:t>
            </a:r>
          </a:p>
        </p:txBody>
      </p:sp>
      <p:sp>
        <p:nvSpPr>
          <p:cNvPr id="144392" name="Rectangle 9"/>
          <p:cNvSpPr>
            <a:spLocks noChangeArrowheads="1"/>
          </p:cNvSpPr>
          <p:nvPr/>
        </p:nvSpPr>
        <p:spPr bwMode="auto">
          <a:xfrm>
            <a:off x="4783138" y="5089525"/>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网络层</a:t>
            </a:r>
          </a:p>
        </p:txBody>
      </p:sp>
      <p:sp>
        <p:nvSpPr>
          <p:cNvPr id="144393" name="Rectangle 10"/>
          <p:cNvSpPr>
            <a:spLocks noChangeArrowheads="1"/>
          </p:cNvSpPr>
          <p:nvPr/>
        </p:nvSpPr>
        <p:spPr bwMode="auto">
          <a:xfrm>
            <a:off x="4783138" y="5565775"/>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数据链路层</a:t>
            </a:r>
          </a:p>
        </p:txBody>
      </p:sp>
      <p:sp>
        <p:nvSpPr>
          <p:cNvPr id="144394" name="Rectangle 11"/>
          <p:cNvSpPr>
            <a:spLocks noChangeArrowheads="1"/>
          </p:cNvSpPr>
          <p:nvPr/>
        </p:nvSpPr>
        <p:spPr bwMode="auto">
          <a:xfrm>
            <a:off x="4783138" y="6042025"/>
            <a:ext cx="2093912" cy="384175"/>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zh-CN" altLang="en-US" sz="1800">
                <a:solidFill>
                  <a:srgbClr val="FF0000"/>
                </a:solidFill>
                <a:latin typeface="黑体" pitchFamily="49" charset="-122"/>
                <a:ea typeface="黑体" pitchFamily="49" charset="-122"/>
              </a:rPr>
              <a:t>物理层</a:t>
            </a:r>
          </a:p>
        </p:txBody>
      </p:sp>
    </p:spTree>
    <p:extLst>
      <p:ext uri="{BB962C8B-B14F-4D97-AF65-F5344CB8AC3E}">
        <p14:creationId xmlns:p14="http://schemas.microsoft.com/office/powerpoint/2010/main" val="1485424616"/>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50E594EA-991B-44BB-AC0C-CD4E674844D9}" type="slidenum">
              <a:rPr lang="zh-CN" altLang="en-US" sz="1400" smtClean="0"/>
              <a:pPr>
                <a:spcBef>
                  <a:spcPct val="0"/>
                </a:spcBef>
                <a:buClrTx/>
                <a:buSzTx/>
                <a:buFontTx/>
                <a:buNone/>
              </a:pPr>
              <a:t>135</a:t>
            </a:fld>
            <a:endParaRPr lang="en-US" altLang="zh-CN" sz="1400" smtClean="0"/>
          </a:p>
        </p:txBody>
      </p:sp>
      <p:sp>
        <p:nvSpPr>
          <p:cNvPr id="145411" name="Rectangle 2"/>
          <p:cNvSpPr>
            <a:spLocks noChangeArrowheads="1"/>
          </p:cNvSpPr>
          <p:nvPr/>
        </p:nvSpPr>
        <p:spPr bwMode="auto">
          <a:xfrm>
            <a:off x="6578600" y="1714500"/>
            <a:ext cx="1892300" cy="3530600"/>
          </a:xfrm>
          <a:prstGeom prst="rect">
            <a:avLst/>
          </a:prstGeom>
          <a:solidFill>
            <a:schemeClr val="accent2"/>
          </a:solidFill>
          <a:ln w="38100">
            <a:solidFill>
              <a:schemeClr val="accent2"/>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5412" name="Rectangle 3"/>
          <p:cNvSpPr>
            <a:spLocks noGrp="1" noChangeArrowheads="1"/>
          </p:cNvSpPr>
          <p:nvPr>
            <p:ph type="title"/>
          </p:nvPr>
        </p:nvSpPr>
        <p:spPr>
          <a:xfrm>
            <a:off x="500063" y="0"/>
            <a:ext cx="7793037" cy="1462088"/>
          </a:xfrm>
        </p:spPr>
        <p:txBody>
          <a:bodyPr/>
          <a:lstStyle/>
          <a:p>
            <a:pPr eaLnBrk="1" hangingPunct="1"/>
            <a:r>
              <a:rPr lang="en-US" altLang="zh-CN" smtClean="0">
                <a:solidFill>
                  <a:srgbClr val="0000FF"/>
                </a:solidFill>
                <a:latin typeface="Comic Sans MS" pitchFamily="66" charset="0"/>
              </a:rPr>
              <a:t>Internet protocol stack</a:t>
            </a:r>
          </a:p>
        </p:txBody>
      </p:sp>
      <p:sp>
        <p:nvSpPr>
          <p:cNvPr id="145413" name="Rectangle 4"/>
          <p:cNvSpPr>
            <a:spLocks noGrp="1" noChangeArrowheads="1"/>
          </p:cNvSpPr>
          <p:nvPr>
            <p:ph type="body" sz="half" idx="1"/>
          </p:nvPr>
        </p:nvSpPr>
        <p:spPr>
          <a:xfrm>
            <a:off x="214313" y="1422400"/>
            <a:ext cx="6459537" cy="4648200"/>
          </a:xfrm>
        </p:spPr>
        <p:txBody>
          <a:bodyPr/>
          <a:lstStyle/>
          <a:p>
            <a:pPr eaLnBrk="1" hangingPunct="1">
              <a:spcBef>
                <a:spcPct val="0"/>
              </a:spcBef>
            </a:pPr>
            <a:r>
              <a:rPr lang="en-US" altLang="zh-CN" sz="2400" dirty="0" smtClean="0">
                <a:solidFill>
                  <a:srgbClr val="0000FF"/>
                </a:solidFill>
                <a:latin typeface="Comic Sans MS" pitchFamily="66" charset="0"/>
              </a:rPr>
              <a:t>application: supporting network applications</a:t>
            </a:r>
          </a:p>
          <a:p>
            <a:pPr lvl="1" eaLnBrk="1" hangingPunct="1">
              <a:spcBef>
                <a:spcPct val="0"/>
              </a:spcBef>
            </a:pPr>
            <a:r>
              <a:rPr lang="en-US" altLang="zh-CN" dirty="0" smtClean="0">
                <a:solidFill>
                  <a:srgbClr val="FF0000"/>
                </a:solidFill>
                <a:latin typeface="Comic Sans MS" pitchFamily="66" charset="0"/>
              </a:rPr>
              <a:t>FTP, SMTP, HTTP,POP3</a:t>
            </a:r>
          </a:p>
          <a:p>
            <a:pPr eaLnBrk="1" hangingPunct="1">
              <a:spcBef>
                <a:spcPct val="0"/>
              </a:spcBef>
            </a:pPr>
            <a:r>
              <a:rPr lang="en-US" altLang="zh-CN" sz="2400" dirty="0" smtClean="0">
                <a:solidFill>
                  <a:srgbClr val="0000FF"/>
                </a:solidFill>
                <a:latin typeface="Comic Sans MS" pitchFamily="66" charset="0"/>
              </a:rPr>
              <a:t>transport: host-host data transfer</a:t>
            </a:r>
          </a:p>
          <a:p>
            <a:pPr lvl="1" eaLnBrk="1" hangingPunct="1">
              <a:spcBef>
                <a:spcPct val="0"/>
              </a:spcBef>
            </a:pPr>
            <a:r>
              <a:rPr lang="en-US" altLang="zh-CN" dirty="0" smtClean="0">
                <a:solidFill>
                  <a:srgbClr val="FF0000"/>
                </a:solidFill>
                <a:latin typeface="Comic Sans MS" pitchFamily="66" charset="0"/>
              </a:rPr>
              <a:t>TCP, UDP</a:t>
            </a:r>
          </a:p>
          <a:p>
            <a:pPr eaLnBrk="1" hangingPunct="1">
              <a:spcBef>
                <a:spcPct val="0"/>
              </a:spcBef>
            </a:pPr>
            <a:r>
              <a:rPr lang="en-US" altLang="zh-CN" sz="2400" dirty="0" smtClean="0">
                <a:solidFill>
                  <a:srgbClr val="0000FF"/>
                </a:solidFill>
                <a:latin typeface="Comic Sans MS" pitchFamily="66" charset="0"/>
              </a:rPr>
              <a:t>network: routing of datagrams from source to destination</a:t>
            </a:r>
          </a:p>
          <a:p>
            <a:pPr lvl="1" eaLnBrk="1" hangingPunct="1">
              <a:spcBef>
                <a:spcPct val="0"/>
              </a:spcBef>
            </a:pPr>
            <a:r>
              <a:rPr lang="en-US" altLang="zh-CN" dirty="0" smtClean="0">
                <a:solidFill>
                  <a:srgbClr val="FF0000"/>
                </a:solidFill>
                <a:latin typeface="Comic Sans MS" pitchFamily="66" charset="0"/>
              </a:rPr>
              <a:t>IP, routing </a:t>
            </a:r>
            <a:r>
              <a:rPr lang="en-US" altLang="zh-CN" dirty="0" err="1" smtClean="0">
                <a:solidFill>
                  <a:srgbClr val="FF0000"/>
                </a:solidFill>
                <a:latin typeface="Comic Sans MS" pitchFamily="66" charset="0"/>
              </a:rPr>
              <a:t>protocols,ICMP,IGMP,RIP</a:t>
            </a:r>
            <a:endParaRPr lang="en-US" altLang="zh-CN" dirty="0" smtClean="0">
              <a:solidFill>
                <a:srgbClr val="FF0000"/>
              </a:solidFill>
              <a:latin typeface="Comic Sans MS" pitchFamily="66" charset="0"/>
            </a:endParaRPr>
          </a:p>
          <a:p>
            <a:pPr eaLnBrk="1" hangingPunct="1">
              <a:spcBef>
                <a:spcPct val="0"/>
              </a:spcBef>
            </a:pPr>
            <a:r>
              <a:rPr lang="en-US" altLang="zh-CN" sz="2400" dirty="0" smtClean="0">
                <a:solidFill>
                  <a:srgbClr val="0000FF"/>
                </a:solidFill>
                <a:latin typeface="Comic Sans MS" pitchFamily="66" charset="0"/>
              </a:rPr>
              <a:t>link: data transfer between neighboring  network elements</a:t>
            </a:r>
          </a:p>
          <a:p>
            <a:pPr lvl="1" eaLnBrk="1" hangingPunct="1">
              <a:spcBef>
                <a:spcPct val="0"/>
              </a:spcBef>
            </a:pPr>
            <a:r>
              <a:rPr lang="en-US" altLang="zh-CN" dirty="0" smtClean="0">
                <a:solidFill>
                  <a:srgbClr val="FF0000"/>
                </a:solidFill>
                <a:latin typeface="Comic Sans MS" pitchFamily="66" charset="0"/>
              </a:rPr>
              <a:t>PPP, Ethernet</a:t>
            </a:r>
          </a:p>
          <a:p>
            <a:pPr eaLnBrk="1" hangingPunct="1">
              <a:spcBef>
                <a:spcPct val="0"/>
              </a:spcBef>
            </a:pPr>
            <a:r>
              <a:rPr lang="en-US" altLang="zh-CN" sz="2400" dirty="0" smtClean="0">
                <a:solidFill>
                  <a:srgbClr val="0000FF"/>
                </a:solidFill>
                <a:latin typeface="Comic Sans MS" pitchFamily="66" charset="0"/>
              </a:rPr>
              <a:t>physical: bits “on the wire”</a:t>
            </a:r>
          </a:p>
        </p:txBody>
      </p:sp>
      <p:grpSp>
        <p:nvGrpSpPr>
          <p:cNvPr id="145414" name="Group 5"/>
          <p:cNvGrpSpPr>
            <a:grpSpLocks/>
          </p:cNvGrpSpPr>
          <p:nvPr/>
        </p:nvGrpSpPr>
        <p:grpSpPr bwMode="auto">
          <a:xfrm>
            <a:off x="6508750" y="1828800"/>
            <a:ext cx="1898650" cy="3530600"/>
            <a:chOff x="3076" y="888"/>
            <a:chExt cx="1196" cy="2224"/>
          </a:xfrm>
        </p:grpSpPr>
        <p:sp>
          <p:nvSpPr>
            <p:cNvPr id="145415" name="Rectangle 6"/>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5416" name="Text Box 7"/>
            <p:cNvSpPr txBox="1">
              <a:spLocks noChangeArrowheads="1"/>
            </p:cNvSpPr>
            <p:nvPr/>
          </p:nvSpPr>
          <p:spPr bwMode="auto">
            <a:xfrm>
              <a:off x="3150" y="949"/>
              <a:ext cx="1070" cy="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solidFill>
                    <a:srgbClr val="0000FF"/>
                  </a:solidFill>
                  <a:latin typeface="Comic Sans MS" pitchFamily="66" charset="0"/>
                </a:rPr>
                <a:t>application</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transport</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network</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link</a:t>
              </a:r>
            </a:p>
            <a:p>
              <a:pPr algn="ctr">
                <a:spcBef>
                  <a:spcPct val="0"/>
                </a:spcBef>
                <a:buClrTx/>
                <a:buSzTx/>
                <a:buFontTx/>
                <a:buNone/>
              </a:pPr>
              <a:endParaRPr lang="en-US" altLang="zh-CN" sz="2400">
                <a:solidFill>
                  <a:srgbClr val="0000FF"/>
                </a:solidFill>
                <a:latin typeface="Comic Sans MS" pitchFamily="66" charset="0"/>
              </a:endParaRPr>
            </a:p>
            <a:p>
              <a:pPr algn="ctr">
                <a:spcBef>
                  <a:spcPct val="0"/>
                </a:spcBef>
                <a:buClrTx/>
                <a:buSzTx/>
                <a:buFontTx/>
                <a:buNone/>
              </a:pPr>
              <a:r>
                <a:rPr lang="en-US" altLang="zh-CN" sz="2400">
                  <a:solidFill>
                    <a:srgbClr val="0000FF"/>
                  </a:solidFill>
                  <a:latin typeface="Comic Sans MS" pitchFamily="66" charset="0"/>
                </a:rPr>
                <a:t>physical</a:t>
              </a:r>
            </a:p>
          </p:txBody>
        </p:sp>
        <p:sp>
          <p:nvSpPr>
            <p:cNvPr id="145417" name="Line 8"/>
            <p:cNvSpPr>
              <a:spLocks noChangeShapeType="1"/>
            </p:cNvSpPr>
            <p:nvPr/>
          </p:nvSpPr>
          <p:spPr bwMode="auto">
            <a:xfrm>
              <a:off x="3076" y="1324"/>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8" name="Line 9"/>
            <p:cNvSpPr>
              <a:spLocks noChangeShapeType="1"/>
            </p:cNvSpPr>
            <p:nvPr/>
          </p:nvSpPr>
          <p:spPr bwMode="auto">
            <a:xfrm>
              <a:off x="3076" y="1768"/>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9" name="Line 10"/>
            <p:cNvSpPr>
              <a:spLocks noChangeShapeType="1"/>
            </p:cNvSpPr>
            <p:nvPr/>
          </p:nvSpPr>
          <p:spPr bwMode="auto">
            <a:xfrm>
              <a:off x="3076" y="2216"/>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20" name="Line 11"/>
            <p:cNvSpPr>
              <a:spLocks noChangeShapeType="1"/>
            </p:cNvSpPr>
            <p:nvPr/>
          </p:nvSpPr>
          <p:spPr bwMode="auto">
            <a:xfrm>
              <a:off x="3076" y="2664"/>
              <a:ext cx="11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603648620"/>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2CBEDA8B-D40B-4DE6-93D9-E480FD739D05}" type="slidenum">
              <a:rPr lang="zh-CN" altLang="en-US" sz="1400" smtClean="0"/>
              <a:pPr>
                <a:spcBef>
                  <a:spcPct val="0"/>
                </a:spcBef>
                <a:buClrTx/>
                <a:buSzTx/>
                <a:buFontTx/>
                <a:buNone/>
              </a:pPr>
              <a:t>136</a:t>
            </a:fld>
            <a:endParaRPr lang="en-US" altLang="zh-CN" sz="1400" smtClean="0"/>
          </a:p>
        </p:txBody>
      </p:sp>
      <p:sp>
        <p:nvSpPr>
          <p:cNvPr id="146435" name="Line 4"/>
          <p:cNvSpPr>
            <a:spLocks noChangeShapeType="1"/>
          </p:cNvSpPr>
          <p:nvPr/>
        </p:nvSpPr>
        <p:spPr bwMode="auto">
          <a:xfrm flipH="1" flipV="1">
            <a:off x="7805738" y="2935288"/>
            <a:ext cx="673100" cy="635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6" name="Line 5"/>
          <p:cNvSpPr>
            <a:spLocks noChangeShapeType="1"/>
          </p:cNvSpPr>
          <p:nvPr/>
        </p:nvSpPr>
        <p:spPr bwMode="auto">
          <a:xfrm flipH="1" flipV="1">
            <a:off x="6713538" y="2630488"/>
            <a:ext cx="635000" cy="2159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7" name="Line 6"/>
          <p:cNvSpPr>
            <a:spLocks noChangeShapeType="1"/>
          </p:cNvSpPr>
          <p:nvPr/>
        </p:nvSpPr>
        <p:spPr bwMode="auto">
          <a:xfrm flipV="1">
            <a:off x="5824538" y="2617788"/>
            <a:ext cx="762000" cy="1524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8" name="Line 7"/>
          <p:cNvSpPr>
            <a:spLocks noChangeShapeType="1"/>
          </p:cNvSpPr>
          <p:nvPr/>
        </p:nvSpPr>
        <p:spPr bwMode="auto">
          <a:xfrm flipV="1">
            <a:off x="4757738" y="2693988"/>
            <a:ext cx="914400" cy="762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9" name="Line 8"/>
          <p:cNvSpPr>
            <a:spLocks noChangeShapeType="1"/>
          </p:cNvSpPr>
          <p:nvPr/>
        </p:nvSpPr>
        <p:spPr bwMode="auto">
          <a:xfrm>
            <a:off x="3690938" y="2770188"/>
            <a:ext cx="9144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0" name="Line 9"/>
          <p:cNvSpPr>
            <a:spLocks noChangeShapeType="1"/>
          </p:cNvSpPr>
          <p:nvPr/>
        </p:nvSpPr>
        <p:spPr bwMode="auto">
          <a:xfrm>
            <a:off x="2547938" y="2541588"/>
            <a:ext cx="914400" cy="2286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1" name="Freeform 10"/>
          <p:cNvSpPr>
            <a:spLocks/>
          </p:cNvSpPr>
          <p:nvPr/>
        </p:nvSpPr>
        <p:spPr bwMode="auto">
          <a:xfrm>
            <a:off x="744538" y="2579688"/>
            <a:ext cx="1752600" cy="508000"/>
          </a:xfrm>
          <a:custGeom>
            <a:avLst/>
            <a:gdLst>
              <a:gd name="T0" fmla="*/ 0 w 1104"/>
              <a:gd name="T1" fmla="*/ 2147483647 h 320"/>
              <a:gd name="T2" fmla="*/ 2147483647 w 1104"/>
              <a:gd name="T3" fmla="*/ 2147483647 h 320"/>
              <a:gd name="T4" fmla="*/ 2147483647 w 1104"/>
              <a:gd name="T5" fmla="*/ 0 h 320"/>
              <a:gd name="T6" fmla="*/ 0 60000 65536"/>
              <a:gd name="T7" fmla="*/ 0 60000 65536"/>
              <a:gd name="T8" fmla="*/ 0 60000 65536"/>
              <a:gd name="T9" fmla="*/ 0 w 1104"/>
              <a:gd name="T10" fmla="*/ 0 h 320"/>
              <a:gd name="T11" fmla="*/ 1104 w 1104"/>
              <a:gd name="T12" fmla="*/ 320 h 320"/>
            </a:gdLst>
            <a:ahLst/>
            <a:cxnLst>
              <a:cxn ang="T6">
                <a:pos x="T0" y="T1"/>
              </a:cxn>
              <a:cxn ang="T7">
                <a:pos x="T2" y="T3"/>
              </a:cxn>
              <a:cxn ang="T8">
                <a:pos x="T4" y="T5"/>
              </a:cxn>
            </a:cxnLst>
            <a:rect l="T9" t="T10" r="T11" b="T12"/>
            <a:pathLst>
              <a:path w="1104" h="320">
                <a:moveTo>
                  <a:pt x="0" y="320"/>
                </a:moveTo>
                <a:lnTo>
                  <a:pt x="568" y="200"/>
                </a:lnTo>
                <a:lnTo>
                  <a:pt x="1104"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46442" name="Group 11"/>
          <p:cNvGrpSpPr>
            <a:grpSpLocks/>
          </p:cNvGrpSpPr>
          <p:nvPr/>
        </p:nvGrpSpPr>
        <p:grpSpPr bwMode="auto">
          <a:xfrm>
            <a:off x="1100138" y="2389188"/>
            <a:ext cx="1128712" cy="781050"/>
            <a:chOff x="1680" y="240"/>
            <a:chExt cx="2529" cy="1270"/>
          </a:xfrm>
        </p:grpSpPr>
        <p:sp>
          <p:nvSpPr>
            <p:cNvPr id="146999" name="Oval 12"/>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0" name="Oval 13"/>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1" name="Oval 14"/>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2" name="Oval 15"/>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3" name="Oval 16"/>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4" name="Oval 17"/>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5" name="Oval 18"/>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6" name="Oval 19"/>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7007" name="Oval 20"/>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46443" name="Group 21"/>
          <p:cNvGrpSpPr>
            <a:grpSpLocks/>
          </p:cNvGrpSpPr>
          <p:nvPr/>
        </p:nvGrpSpPr>
        <p:grpSpPr bwMode="auto">
          <a:xfrm>
            <a:off x="3005138" y="2389188"/>
            <a:ext cx="1128712" cy="781050"/>
            <a:chOff x="1680" y="240"/>
            <a:chExt cx="2529" cy="1270"/>
          </a:xfrm>
        </p:grpSpPr>
        <p:sp>
          <p:nvSpPr>
            <p:cNvPr id="146990" name="Oval 22"/>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1" name="Oval 23"/>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2" name="Oval 24"/>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3" name="Oval 25"/>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4" name="Oval 26"/>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5" name="Oval 27"/>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6" name="Oval 28"/>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7" name="Oval 29"/>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98" name="Oval 30"/>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sp>
        <p:nvSpPr>
          <p:cNvPr id="146444" name="Text Box 31"/>
          <p:cNvSpPr txBox="1">
            <a:spLocks noChangeArrowheads="1"/>
          </p:cNvSpPr>
          <p:nvPr/>
        </p:nvSpPr>
        <p:spPr bwMode="auto">
          <a:xfrm>
            <a:off x="3195638" y="25781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局域网</a:t>
            </a:r>
          </a:p>
        </p:txBody>
      </p:sp>
      <p:pic>
        <p:nvPicPr>
          <p:cNvPr id="146445"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7913" y="2420938"/>
            <a:ext cx="441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6446"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2938" y="2617788"/>
            <a:ext cx="441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46447"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6738" y="2681288"/>
            <a:ext cx="533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8"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4138" y="2468563"/>
            <a:ext cx="441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146449" name="Group 36"/>
          <p:cNvGrpSpPr>
            <a:grpSpLocks/>
          </p:cNvGrpSpPr>
          <p:nvPr/>
        </p:nvGrpSpPr>
        <p:grpSpPr bwMode="auto">
          <a:xfrm>
            <a:off x="5138738" y="2389188"/>
            <a:ext cx="1128712" cy="781050"/>
            <a:chOff x="1680" y="240"/>
            <a:chExt cx="2529" cy="1270"/>
          </a:xfrm>
        </p:grpSpPr>
        <p:sp>
          <p:nvSpPr>
            <p:cNvPr id="146981" name="Oval 37"/>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2" name="Oval 38"/>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3" name="Oval 39"/>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4" name="Oval 40"/>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5" name="Oval 41"/>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6" name="Oval 42"/>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7" name="Oval 43"/>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8" name="Oval 44"/>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989" name="Oval 45"/>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sp>
        <p:nvSpPr>
          <p:cNvPr id="146450" name="Text Box 46"/>
          <p:cNvSpPr txBox="1">
            <a:spLocks noChangeArrowheads="1"/>
          </p:cNvSpPr>
          <p:nvPr/>
        </p:nvSpPr>
        <p:spPr bwMode="auto">
          <a:xfrm>
            <a:off x="5303838" y="25781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广域网</a:t>
            </a:r>
          </a:p>
        </p:txBody>
      </p:sp>
      <p:sp>
        <p:nvSpPr>
          <p:cNvPr id="146451" name="Text Box 47"/>
          <p:cNvSpPr txBox="1">
            <a:spLocks noChangeArrowheads="1"/>
          </p:cNvSpPr>
          <p:nvPr/>
        </p:nvSpPr>
        <p:spPr bwMode="auto">
          <a:xfrm>
            <a:off x="288925" y="2243138"/>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HOST</a:t>
            </a:r>
            <a:r>
              <a:rPr kumimoji="1" lang="en-US" altLang="zh-CN" sz="1400">
                <a:solidFill>
                  <a:srgbClr val="333399"/>
                </a:solidFill>
                <a:latin typeface="Arial" charset="0"/>
                <a:ea typeface="黑体" pitchFamily="49" charset="-122"/>
              </a:rPr>
              <a:t> </a:t>
            </a: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1</a:t>
            </a:r>
          </a:p>
        </p:txBody>
      </p:sp>
      <p:sp>
        <p:nvSpPr>
          <p:cNvPr id="146452" name="Text Box 48"/>
          <p:cNvSpPr txBox="1">
            <a:spLocks noChangeArrowheads="1"/>
          </p:cNvSpPr>
          <p:nvPr/>
        </p:nvSpPr>
        <p:spPr bwMode="auto">
          <a:xfrm>
            <a:off x="7994650" y="236220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HOST</a:t>
            </a:r>
            <a:r>
              <a:rPr kumimoji="1" lang="en-US" altLang="zh-CN" sz="1400" b="1">
                <a:solidFill>
                  <a:srgbClr val="333399"/>
                </a:solidFill>
                <a:latin typeface="Arial" charset="0"/>
                <a:ea typeface="黑体" pitchFamily="49" charset="-122"/>
              </a:rPr>
              <a:t> </a:t>
            </a: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2</a:t>
            </a:r>
          </a:p>
        </p:txBody>
      </p:sp>
      <p:sp>
        <p:nvSpPr>
          <p:cNvPr id="146453" name="Text Box 49"/>
          <p:cNvSpPr txBox="1">
            <a:spLocks noChangeArrowheads="1"/>
          </p:cNvSpPr>
          <p:nvPr/>
        </p:nvSpPr>
        <p:spPr bwMode="auto">
          <a:xfrm>
            <a:off x="2017713" y="2058988"/>
            <a:ext cx="1004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Router</a:t>
            </a:r>
            <a:r>
              <a:rPr kumimoji="1" lang="en-US" altLang="zh-CN" sz="1800" b="1" baseline="-25000">
                <a:solidFill>
                  <a:srgbClr val="333399"/>
                </a:solidFill>
                <a:latin typeface="Arial" charset="0"/>
                <a:ea typeface="黑体" pitchFamily="49" charset="-122"/>
              </a:rPr>
              <a:t>1</a:t>
            </a:r>
          </a:p>
        </p:txBody>
      </p:sp>
      <p:sp>
        <p:nvSpPr>
          <p:cNvPr id="146454" name="Text Box 50"/>
          <p:cNvSpPr txBox="1">
            <a:spLocks noChangeArrowheads="1"/>
          </p:cNvSpPr>
          <p:nvPr/>
        </p:nvSpPr>
        <p:spPr bwMode="auto">
          <a:xfrm>
            <a:off x="4176713" y="2184400"/>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400" b="1">
                <a:solidFill>
                  <a:srgbClr val="333399"/>
                </a:solidFill>
                <a:latin typeface="Times New Roman" pitchFamily="18" charset="0"/>
              </a:rPr>
              <a:t>Router2</a:t>
            </a:r>
          </a:p>
        </p:txBody>
      </p:sp>
      <p:sp>
        <p:nvSpPr>
          <p:cNvPr id="146455" name="Text Box 51"/>
          <p:cNvSpPr txBox="1">
            <a:spLocks noChangeArrowheads="1"/>
          </p:cNvSpPr>
          <p:nvPr/>
        </p:nvSpPr>
        <p:spPr bwMode="auto">
          <a:xfrm>
            <a:off x="6121400" y="2044700"/>
            <a:ext cx="1347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400" b="1">
                <a:solidFill>
                  <a:srgbClr val="333399"/>
                </a:solidFill>
                <a:latin typeface="Times New Roman" pitchFamily="18" charset="0"/>
              </a:rPr>
              <a:t>Router</a:t>
            </a: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3</a:t>
            </a:r>
          </a:p>
        </p:txBody>
      </p:sp>
      <p:sp>
        <p:nvSpPr>
          <p:cNvPr id="146456" name="Text Box 52"/>
          <p:cNvSpPr txBox="1">
            <a:spLocks noChangeArrowheads="1"/>
          </p:cNvSpPr>
          <p:nvPr/>
        </p:nvSpPr>
        <p:spPr bwMode="auto">
          <a:xfrm>
            <a:off x="1252538" y="25908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电话网</a:t>
            </a:r>
          </a:p>
        </p:txBody>
      </p:sp>
      <p:grpSp>
        <p:nvGrpSpPr>
          <p:cNvPr id="146457" name="Group 53"/>
          <p:cNvGrpSpPr>
            <a:grpSpLocks/>
          </p:cNvGrpSpPr>
          <p:nvPr/>
        </p:nvGrpSpPr>
        <p:grpSpPr bwMode="auto">
          <a:xfrm>
            <a:off x="338138" y="2617788"/>
            <a:ext cx="665162" cy="546100"/>
            <a:chOff x="624" y="2968"/>
            <a:chExt cx="1331" cy="920"/>
          </a:xfrm>
        </p:grpSpPr>
        <p:sp>
          <p:nvSpPr>
            <p:cNvPr id="146529" name="Freeform 54"/>
            <p:cNvSpPr>
              <a:spLocks/>
            </p:cNvSpPr>
            <p:nvPr/>
          </p:nvSpPr>
          <p:spPr bwMode="auto">
            <a:xfrm>
              <a:off x="1238" y="2968"/>
              <a:ext cx="713" cy="770"/>
            </a:xfrm>
            <a:custGeom>
              <a:avLst/>
              <a:gdLst>
                <a:gd name="T0" fmla="*/ 1 w 1426"/>
                <a:gd name="T1" fmla="*/ 0 h 2309"/>
                <a:gd name="T2" fmla="*/ 1 w 1426"/>
                <a:gd name="T3" fmla="*/ 0 h 2309"/>
                <a:gd name="T4" fmla="*/ 0 w 1426"/>
                <a:gd name="T5" fmla="*/ 0 h 2309"/>
                <a:gd name="T6" fmla="*/ 1 w 1426"/>
                <a:gd name="T7" fmla="*/ 0 h 2309"/>
                <a:gd name="T8" fmla="*/ 1 w 1426"/>
                <a:gd name="T9" fmla="*/ 0 h 2309"/>
                <a:gd name="T10" fmla="*/ 1 w 1426"/>
                <a:gd name="T11" fmla="*/ 0 h 2309"/>
                <a:gd name="T12" fmla="*/ 1 w 1426"/>
                <a:gd name="T13" fmla="*/ 0 h 2309"/>
                <a:gd name="T14" fmla="*/ 1 w 1426"/>
                <a:gd name="T15" fmla="*/ 0 h 2309"/>
                <a:gd name="T16" fmla="*/ 1 w 1426"/>
                <a:gd name="T17" fmla="*/ 0 h 2309"/>
                <a:gd name="T18" fmla="*/ 1 w 1426"/>
                <a:gd name="T19" fmla="*/ 0 h 2309"/>
                <a:gd name="T20" fmla="*/ 1 w 1426"/>
                <a:gd name="T21" fmla="*/ 0 h 2309"/>
                <a:gd name="T22" fmla="*/ 1 w 1426"/>
                <a:gd name="T23" fmla="*/ 0 h 2309"/>
                <a:gd name="T24" fmla="*/ 1 w 1426"/>
                <a:gd name="T25" fmla="*/ 0 h 2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26"/>
                <a:gd name="T40" fmla="*/ 0 h 2309"/>
                <a:gd name="T41" fmla="*/ 1426 w 1426"/>
                <a:gd name="T42" fmla="*/ 2309 h 23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0" name="Freeform 55"/>
            <p:cNvSpPr>
              <a:spLocks/>
            </p:cNvSpPr>
            <p:nvPr/>
          </p:nvSpPr>
          <p:spPr bwMode="auto">
            <a:xfrm>
              <a:off x="1668" y="3087"/>
              <a:ext cx="286" cy="660"/>
            </a:xfrm>
            <a:custGeom>
              <a:avLst/>
              <a:gdLst>
                <a:gd name="T0" fmla="*/ 0 w 573"/>
                <a:gd name="T1" fmla="*/ 0 h 1980"/>
                <a:gd name="T2" fmla="*/ 0 w 573"/>
                <a:gd name="T3" fmla="*/ 0 h 1980"/>
                <a:gd name="T4" fmla="*/ 0 w 573"/>
                <a:gd name="T5" fmla="*/ 0 h 1980"/>
                <a:gd name="T6" fmla="*/ 0 w 573"/>
                <a:gd name="T7" fmla="*/ 0 h 1980"/>
                <a:gd name="T8" fmla="*/ 0 w 573"/>
                <a:gd name="T9" fmla="*/ 0 h 1980"/>
                <a:gd name="T10" fmla="*/ 0 w 573"/>
                <a:gd name="T11" fmla="*/ 0 h 1980"/>
                <a:gd name="T12" fmla="*/ 0 w 573"/>
                <a:gd name="T13" fmla="*/ 0 h 1980"/>
                <a:gd name="T14" fmla="*/ 0 w 573"/>
                <a:gd name="T15" fmla="*/ 0 h 1980"/>
                <a:gd name="T16" fmla="*/ 0 w 573"/>
                <a:gd name="T17" fmla="*/ 0 h 1980"/>
                <a:gd name="T18" fmla="*/ 0 w 573"/>
                <a:gd name="T19" fmla="*/ 0 h 1980"/>
                <a:gd name="T20" fmla="*/ 0 w 573"/>
                <a:gd name="T21" fmla="*/ 0 h 1980"/>
                <a:gd name="T22" fmla="*/ 0 w 573"/>
                <a:gd name="T23" fmla="*/ 0 h 1980"/>
                <a:gd name="T24" fmla="*/ 0 w 573"/>
                <a:gd name="T25" fmla="*/ 0 h 1980"/>
                <a:gd name="T26" fmla="*/ 0 w 573"/>
                <a:gd name="T27" fmla="*/ 0 h 1980"/>
                <a:gd name="T28" fmla="*/ 0 w 573"/>
                <a:gd name="T29" fmla="*/ 0 h 1980"/>
                <a:gd name="T30" fmla="*/ 0 w 573"/>
                <a:gd name="T31" fmla="*/ 0 h 19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3"/>
                <a:gd name="T49" fmla="*/ 0 h 1980"/>
                <a:gd name="T50" fmla="*/ 573 w 573"/>
                <a:gd name="T51" fmla="*/ 1980 h 19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round/>
              <a:headEnd/>
              <a:tailEnd/>
            </a:ln>
          </p:spPr>
          <p:txBody>
            <a:bodyPr/>
            <a:lstStyle/>
            <a:p>
              <a:endParaRPr lang="zh-CN" altLang="en-US"/>
            </a:p>
          </p:txBody>
        </p:sp>
        <p:sp>
          <p:nvSpPr>
            <p:cNvPr id="146531" name="Freeform 56"/>
            <p:cNvSpPr>
              <a:spLocks/>
            </p:cNvSpPr>
            <p:nvPr/>
          </p:nvSpPr>
          <p:spPr bwMode="auto">
            <a:xfrm>
              <a:off x="1432" y="2970"/>
              <a:ext cx="523" cy="147"/>
            </a:xfrm>
            <a:custGeom>
              <a:avLst/>
              <a:gdLst>
                <a:gd name="T0" fmla="*/ 0 w 1045"/>
                <a:gd name="T1" fmla="*/ 0 h 441"/>
                <a:gd name="T2" fmla="*/ 1 w 1045"/>
                <a:gd name="T3" fmla="*/ 0 h 441"/>
                <a:gd name="T4" fmla="*/ 1 w 1045"/>
                <a:gd name="T5" fmla="*/ 0 h 441"/>
                <a:gd name="T6" fmla="*/ 1 w 1045"/>
                <a:gd name="T7" fmla="*/ 0 h 441"/>
                <a:gd name="T8" fmla="*/ 1 w 1045"/>
                <a:gd name="T9" fmla="*/ 0 h 441"/>
                <a:gd name="T10" fmla="*/ 1 w 1045"/>
                <a:gd name="T11" fmla="*/ 0 h 441"/>
                <a:gd name="T12" fmla="*/ 0 w 1045"/>
                <a:gd name="T13" fmla="*/ 0 h 441"/>
                <a:gd name="T14" fmla="*/ 0 60000 65536"/>
                <a:gd name="T15" fmla="*/ 0 60000 65536"/>
                <a:gd name="T16" fmla="*/ 0 60000 65536"/>
                <a:gd name="T17" fmla="*/ 0 60000 65536"/>
                <a:gd name="T18" fmla="*/ 0 60000 65536"/>
                <a:gd name="T19" fmla="*/ 0 60000 65536"/>
                <a:gd name="T20" fmla="*/ 0 60000 65536"/>
                <a:gd name="T21" fmla="*/ 0 w 1045"/>
                <a:gd name="T22" fmla="*/ 0 h 441"/>
                <a:gd name="T23" fmla="*/ 1045 w 1045"/>
                <a:gd name="T24" fmla="*/ 441 h 4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round/>
              <a:headEnd/>
              <a:tailEnd/>
            </a:ln>
          </p:spPr>
          <p:txBody>
            <a:bodyPr/>
            <a:lstStyle/>
            <a:p>
              <a:endParaRPr lang="zh-CN" altLang="en-US"/>
            </a:p>
          </p:txBody>
        </p:sp>
        <p:sp>
          <p:nvSpPr>
            <p:cNvPr id="146532" name="Freeform 57"/>
            <p:cNvSpPr>
              <a:spLocks/>
            </p:cNvSpPr>
            <p:nvPr/>
          </p:nvSpPr>
          <p:spPr bwMode="auto">
            <a:xfrm>
              <a:off x="1315" y="3056"/>
              <a:ext cx="478" cy="573"/>
            </a:xfrm>
            <a:custGeom>
              <a:avLst/>
              <a:gdLst>
                <a:gd name="T0" fmla="*/ 1 w 955"/>
                <a:gd name="T1" fmla="*/ 0 h 1719"/>
                <a:gd name="T2" fmla="*/ 0 w 955"/>
                <a:gd name="T3" fmla="*/ 0 h 1719"/>
                <a:gd name="T4" fmla="*/ 1 w 955"/>
                <a:gd name="T5" fmla="*/ 0 h 1719"/>
                <a:gd name="T6" fmla="*/ 1 w 955"/>
                <a:gd name="T7" fmla="*/ 0 h 1719"/>
                <a:gd name="T8" fmla="*/ 1 w 955"/>
                <a:gd name="T9" fmla="*/ 0 h 1719"/>
                <a:gd name="T10" fmla="*/ 0 60000 65536"/>
                <a:gd name="T11" fmla="*/ 0 60000 65536"/>
                <a:gd name="T12" fmla="*/ 0 60000 65536"/>
                <a:gd name="T13" fmla="*/ 0 60000 65536"/>
                <a:gd name="T14" fmla="*/ 0 60000 65536"/>
                <a:gd name="T15" fmla="*/ 0 w 955"/>
                <a:gd name="T16" fmla="*/ 0 h 1719"/>
                <a:gd name="T17" fmla="*/ 955 w 955"/>
                <a:gd name="T18" fmla="*/ 1719 h 1719"/>
              </a:gdLst>
              <a:ahLst/>
              <a:cxnLst>
                <a:cxn ang="T10">
                  <a:pos x="T0" y="T1"/>
                </a:cxn>
                <a:cxn ang="T11">
                  <a:pos x="T2" y="T3"/>
                </a:cxn>
                <a:cxn ang="T12">
                  <a:pos x="T4" y="T5"/>
                </a:cxn>
                <a:cxn ang="T13">
                  <a:pos x="T6" y="T7"/>
                </a:cxn>
                <a:cxn ang="T14">
                  <a:pos x="T8" y="T9"/>
                </a:cxn>
              </a:cxnLst>
              <a:rect l="T15" t="T16" r="T17" b="T18"/>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round/>
              <a:headEnd/>
              <a:tailEnd/>
            </a:ln>
          </p:spPr>
          <p:txBody>
            <a:bodyPr/>
            <a:lstStyle/>
            <a:p>
              <a:endParaRPr lang="zh-CN" altLang="en-US"/>
            </a:p>
          </p:txBody>
        </p:sp>
        <p:sp>
          <p:nvSpPr>
            <p:cNvPr id="146533" name="Freeform 58"/>
            <p:cNvSpPr>
              <a:spLocks/>
            </p:cNvSpPr>
            <p:nvPr/>
          </p:nvSpPr>
          <p:spPr bwMode="auto">
            <a:xfrm>
              <a:off x="1337" y="3076"/>
              <a:ext cx="431" cy="529"/>
            </a:xfrm>
            <a:custGeom>
              <a:avLst/>
              <a:gdLst>
                <a:gd name="T0" fmla="*/ 1 w 862"/>
                <a:gd name="T1" fmla="*/ 0 h 1587"/>
                <a:gd name="T2" fmla="*/ 0 w 862"/>
                <a:gd name="T3" fmla="*/ 0 h 1587"/>
                <a:gd name="T4" fmla="*/ 1 w 862"/>
                <a:gd name="T5" fmla="*/ 0 h 1587"/>
                <a:gd name="T6" fmla="*/ 1 w 862"/>
                <a:gd name="T7" fmla="*/ 0 h 1587"/>
                <a:gd name="T8" fmla="*/ 1 w 862"/>
                <a:gd name="T9" fmla="*/ 0 h 1587"/>
                <a:gd name="T10" fmla="*/ 0 60000 65536"/>
                <a:gd name="T11" fmla="*/ 0 60000 65536"/>
                <a:gd name="T12" fmla="*/ 0 60000 65536"/>
                <a:gd name="T13" fmla="*/ 0 60000 65536"/>
                <a:gd name="T14" fmla="*/ 0 60000 65536"/>
                <a:gd name="T15" fmla="*/ 0 w 862"/>
                <a:gd name="T16" fmla="*/ 0 h 1587"/>
                <a:gd name="T17" fmla="*/ 862 w 862"/>
                <a:gd name="T18" fmla="*/ 1587 h 1587"/>
              </a:gdLst>
              <a:ahLst/>
              <a:cxnLst>
                <a:cxn ang="T10">
                  <a:pos x="T0" y="T1"/>
                </a:cxn>
                <a:cxn ang="T11">
                  <a:pos x="T2" y="T3"/>
                </a:cxn>
                <a:cxn ang="T12">
                  <a:pos x="T4" y="T5"/>
                </a:cxn>
                <a:cxn ang="T13">
                  <a:pos x="T6" y="T7"/>
                </a:cxn>
                <a:cxn ang="T14">
                  <a:pos x="T8" y="T9"/>
                </a:cxn>
              </a:cxnLst>
              <a:rect l="T15" t="T16" r="T17" b="T18"/>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round/>
              <a:headEnd/>
              <a:tailEnd/>
            </a:ln>
          </p:spPr>
          <p:txBody>
            <a:bodyPr/>
            <a:lstStyle/>
            <a:p>
              <a:endParaRPr lang="zh-CN" altLang="en-US"/>
            </a:p>
          </p:txBody>
        </p:sp>
        <p:sp>
          <p:nvSpPr>
            <p:cNvPr id="146534" name="Freeform 59"/>
            <p:cNvSpPr>
              <a:spLocks/>
            </p:cNvSpPr>
            <p:nvPr/>
          </p:nvSpPr>
          <p:spPr bwMode="auto">
            <a:xfrm>
              <a:off x="1233" y="2968"/>
              <a:ext cx="203" cy="494"/>
            </a:xfrm>
            <a:custGeom>
              <a:avLst/>
              <a:gdLst>
                <a:gd name="T0" fmla="*/ 0 w 408"/>
                <a:gd name="T1" fmla="*/ 0 h 1480"/>
                <a:gd name="T2" fmla="*/ 0 w 408"/>
                <a:gd name="T3" fmla="*/ 0 h 1480"/>
                <a:gd name="T4" fmla="*/ 0 w 408"/>
                <a:gd name="T5" fmla="*/ 0 h 1480"/>
                <a:gd name="T6" fmla="*/ 0 w 408"/>
                <a:gd name="T7" fmla="*/ 0 h 1480"/>
                <a:gd name="T8" fmla="*/ 0 w 408"/>
                <a:gd name="T9" fmla="*/ 0 h 1480"/>
                <a:gd name="T10" fmla="*/ 0 w 408"/>
                <a:gd name="T11" fmla="*/ 0 h 1480"/>
                <a:gd name="T12" fmla="*/ 0 w 408"/>
                <a:gd name="T13" fmla="*/ 0 h 1480"/>
                <a:gd name="T14" fmla="*/ 0 w 408"/>
                <a:gd name="T15" fmla="*/ 0 h 1480"/>
                <a:gd name="T16" fmla="*/ 0 w 408"/>
                <a:gd name="T17" fmla="*/ 0 h 1480"/>
                <a:gd name="T18" fmla="*/ 0 w 408"/>
                <a:gd name="T19" fmla="*/ 0 h 1480"/>
                <a:gd name="T20" fmla="*/ 0 w 408"/>
                <a:gd name="T21" fmla="*/ 0 h 1480"/>
                <a:gd name="T22" fmla="*/ 0 w 408"/>
                <a:gd name="T23" fmla="*/ 0 h 1480"/>
                <a:gd name="T24" fmla="*/ 0 w 408"/>
                <a:gd name="T25" fmla="*/ 0 h 1480"/>
                <a:gd name="T26" fmla="*/ 0 w 408"/>
                <a:gd name="T27" fmla="*/ 0 h 1480"/>
                <a:gd name="T28" fmla="*/ 0 w 408"/>
                <a:gd name="T29" fmla="*/ 0 h 1480"/>
                <a:gd name="T30" fmla="*/ 0 w 408"/>
                <a:gd name="T31" fmla="*/ 0 h 14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8"/>
                <a:gd name="T49" fmla="*/ 0 h 1480"/>
                <a:gd name="T50" fmla="*/ 408 w 408"/>
                <a:gd name="T51" fmla="*/ 1480 h 14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5" name="Freeform 60"/>
            <p:cNvSpPr>
              <a:spLocks/>
            </p:cNvSpPr>
            <p:nvPr/>
          </p:nvSpPr>
          <p:spPr bwMode="auto">
            <a:xfrm>
              <a:off x="1204" y="3479"/>
              <a:ext cx="532" cy="321"/>
            </a:xfrm>
            <a:custGeom>
              <a:avLst/>
              <a:gdLst>
                <a:gd name="T0" fmla="*/ 0 w 1065"/>
                <a:gd name="T1" fmla="*/ 0 h 963"/>
                <a:gd name="T2" fmla="*/ 0 w 1065"/>
                <a:gd name="T3" fmla="*/ 0 h 963"/>
                <a:gd name="T4" fmla="*/ 0 w 1065"/>
                <a:gd name="T5" fmla="*/ 0 h 963"/>
                <a:gd name="T6" fmla="*/ 0 w 1065"/>
                <a:gd name="T7" fmla="*/ 0 h 963"/>
                <a:gd name="T8" fmla="*/ 0 w 1065"/>
                <a:gd name="T9" fmla="*/ 0 h 963"/>
                <a:gd name="T10" fmla="*/ 0 w 1065"/>
                <a:gd name="T11" fmla="*/ 0 h 963"/>
                <a:gd name="T12" fmla="*/ 0 w 1065"/>
                <a:gd name="T13" fmla="*/ 0 h 963"/>
                <a:gd name="T14" fmla="*/ 0 w 1065"/>
                <a:gd name="T15" fmla="*/ 0 h 963"/>
                <a:gd name="T16" fmla="*/ 0 w 1065"/>
                <a:gd name="T17" fmla="*/ 0 h 963"/>
                <a:gd name="T18" fmla="*/ 0 w 1065"/>
                <a:gd name="T19" fmla="*/ 0 h 9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5"/>
                <a:gd name="T31" fmla="*/ 0 h 963"/>
                <a:gd name="T32" fmla="*/ 1065 w 1065"/>
                <a:gd name="T33" fmla="*/ 963 h 9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6" name="Freeform 61"/>
            <p:cNvSpPr>
              <a:spLocks/>
            </p:cNvSpPr>
            <p:nvPr/>
          </p:nvSpPr>
          <p:spPr bwMode="auto">
            <a:xfrm>
              <a:off x="642" y="3519"/>
              <a:ext cx="985" cy="288"/>
            </a:xfrm>
            <a:custGeom>
              <a:avLst/>
              <a:gdLst>
                <a:gd name="T0" fmla="*/ 0 w 1969"/>
                <a:gd name="T1" fmla="*/ 0 h 862"/>
                <a:gd name="T2" fmla="*/ 1 w 1969"/>
                <a:gd name="T3" fmla="*/ 0 h 862"/>
                <a:gd name="T4" fmla="*/ 1 w 1969"/>
                <a:gd name="T5" fmla="*/ 0 h 862"/>
                <a:gd name="T6" fmla="*/ 1 w 1969"/>
                <a:gd name="T7" fmla="*/ 0 h 862"/>
                <a:gd name="T8" fmla="*/ 0 w 1969"/>
                <a:gd name="T9" fmla="*/ 0 h 862"/>
                <a:gd name="T10" fmla="*/ 0 60000 65536"/>
                <a:gd name="T11" fmla="*/ 0 60000 65536"/>
                <a:gd name="T12" fmla="*/ 0 60000 65536"/>
                <a:gd name="T13" fmla="*/ 0 60000 65536"/>
                <a:gd name="T14" fmla="*/ 0 60000 65536"/>
                <a:gd name="T15" fmla="*/ 0 w 1969"/>
                <a:gd name="T16" fmla="*/ 0 h 862"/>
                <a:gd name="T17" fmla="*/ 1969 w 1969"/>
                <a:gd name="T18" fmla="*/ 862 h 862"/>
              </a:gdLst>
              <a:ahLst/>
              <a:cxnLst>
                <a:cxn ang="T10">
                  <a:pos x="T0" y="T1"/>
                </a:cxn>
                <a:cxn ang="T11">
                  <a:pos x="T2" y="T3"/>
                </a:cxn>
                <a:cxn ang="T12">
                  <a:pos x="T4" y="T5"/>
                </a:cxn>
                <a:cxn ang="T13">
                  <a:pos x="T6" y="T7"/>
                </a:cxn>
                <a:cxn ang="T14">
                  <a:pos x="T8" y="T9"/>
                </a:cxn>
              </a:cxnLst>
              <a:rect l="T15" t="T16" r="T17" b="T18"/>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7" name="Freeform 62"/>
            <p:cNvSpPr>
              <a:spLocks/>
            </p:cNvSpPr>
            <p:nvPr/>
          </p:nvSpPr>
          <p:spPr bwMode="auto">
            <a:xfrm>
              <a:off x="852" y="3789"/>
              <a:ext cx="889" cy="99"/>
            </a:xfrm>
            <a:custGeom>
              <a:avLst/>
              <a:gdLst>
                <a:gd name="T0" fmla="*/ 1 w 1777"/>
                <a:gd name="T1" fmla="*/ 0 h 297"/>
                <a:gd name="T2" fmla="*/ 0 w 1777"/>
                <a:gd name="T3" fmla="*/ 0 h 297"/>
                <a:gd name="T4" fmla="*/ 1 w 1777"/>
                <a:gd name="T5" fmla="*/ 0 h 297"/>
                <a:gd name="T6" fmla="*/ 1 w 1777"/>
                <a:gd name="T7" fmla="*/ 0 h 297"/>
                <a:gd name="T8" fmla="*/ 1 w 1777"/>
                <a:gd name="T9" fmla="*/ 0 h 297"/>
                <a:gd name="T10" fmla="*/ 1 w 1777"/>
                <a:gd name="T11" fmla="*/ 0 h 297"/>
                <a:gd name="T12" fmla="*/ 1 w 1777"/>
                <a:gd name="T13" fmla="*/ 0 h 297"/>
                <a:gd name="T14" fmla="*/ 0 60000 65536"/>
                <a:gd name="T15" fmla="*/ 0 60000 65536"/>
                <a:gd name="T16" fmla="*/ 0 60000 65536"/>
                <a:gd name="T17" fmla="*/ 0 60000 65536"/>
                <a:gd name="T18" fmla="*/ 0 60000 65536"/>
                <a:gd name="T19" fmla="*/ 0 60000 65536"/>
                <a:gd name="T20" fmla="*/ 0 60000 65536"/>
                <a:gd name="T21" fmla="*/ 0 w 1777"/>
                <a:gd name="T22" fmla="*/ 0 h 297"/>
                <a:gd name="T23" fmla="*/ 1777 w 1777"/>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8" name="Freeform 63"/>
            <p:cNvSpPr>
              <a:spLocks/>
            </p:cNvSpPr>
            <p:nvPr/>
          </p:nvSpPr>
          <p:spPr bwMode="auto">
            <a:xfrm>
              <a:off x="624" y="3519"/>
              <a:ext cx="256" cy="369"/>
            </a:xfrm>
            <a:custGeom>
              <a:avLst/>
              <a:gdLst>
                <a:gd name="T0" fmla="*/ 0 w 513"/>
                <a:gd name="T1" fmla="*/ 0 h 1106"/>
                <a:gd name="T2" fmla="*/ 0 w 513"/>
                <a:gd name="T3" fmla="*/ 0 h 1106"/>
                <a:gd name="T4" fmla="*/ 0 w 513"/>
                <a:gd name="T5" fmla="*/ 0 h 1106"/>
                <a:gd name="T6" fmla="*/ 0 w 513"/>
                <a:gd name="T7" fmla="*/ 0 h 1106"/>
                <a:gd name="T8" fmla="*/ 0 w 513"/>
                <a:gd name="T9" fmla="*/ 0 h 1106"/>
                <a:gd name="T10" fmla="*/ 0 60000 65536"/>
                <a:gd name="T11" fmla="*/ 0 60000 65536"/>
                <a:gd name="T12" fmla="*/ 0 60000 65536"/>
                <a:gd name="T13" fmla="*/ 0 60000 65536"/>
                <a:gd name="T14" fmla="*/ 0 60000 65536"/>
                <a:gd name="T15" fmla="*/ 0 w 513"/>
                <a:gd name="T16" fmla="*/ 0 h 1106"/>
                <a:gd name="T17" fmla="*/ 513 w 513"/>
                <a:gd name="T18" fmla="*/ 1106 h 1106"/>
              </a:gdLst>
              <a:ahLst/>
              <a:cxnLst>
                <a:cxn ang="T10">
                  <a:pos x="T0" y="T1"/>
                </a:cxn>
                <a:cxn ang="T11">
                  <a:pos x="T2" y="T3"/>
                </a:cxn>
                <a:cxn ang="T12">
                  <a:pos x="T4" y="T5"/>
                </a:cxn>
                <a:cxn ang="T13">
                  <a:pos x="T6" y="T7"/>
                </a:cxn>
                <a:cxn ang="T14">
                  <a:pos x="T8" y="T9"/>
                </a:cxn>
              </a:cxnLst>
              <a:rect l="T15" t="T16" r="T17" b="T18"/>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39" name="Freeform 64"/>
            <p:cNvSpPr>
              <a:spLocks/>
            </p:cNvSpPr>
            <p:nvPr/>
          </p:nvSpPr>
          <p:spPr bwMode="auto">
            <a:xfrm>
              <a:off x="1206" y="3791"/>
              <a:ext cx="132" cy="8"/>
            </a:xfrm>
            <a:custGeom>
              <a:avLst/>
              <a:gdLst>
                <a:gd name="T0" fmla="*/ 1 w 262"/>
                <a:gd name="T1" fmla="*/ 0 h 25"/>
                <a:gd name="T2" fmla="*/ 0 w 262"/>
                <a:gd name="T3" fmla="*/ 0 h 25"/>
                <a:gd name="T4" fmla="*/ 1 w 262"/>
                <a:gd name="T5" fmla="*/ 0 h 25"/>
                <a:gd name="T6" fmla="*/ 1 w 262"/>
                <a:gd name="T7" fmla="*/ 0 h 25"/>
                <a:gd name="T8" fmla="*/ 1 w 262"/>
                <a:gd name="T9" fmla="*/ 0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40" name="Freeform 65"/>
            <p:cNvSpPr>
              <a:spLocks/>
            </p:cNvSpPr>
            <p:nvPr/>
          </p:nvSpPr>
          <p:spPr bwMode="auto">
            <a:xfrm>
              <a:off x="927" y="3521"/>
              <a:ext cx="281" cy="279"/>
            </a:xfrm>
            <a:custGeom>
              <a:avLst/>
              <a:gdLst>
                <a:gd name="T0" fmla="*/ 1 w 561"/>
                <a:gd name="T1" fmla="*/ 0 h 836"/>
                <a:gd name="T2" fmla="*/ 0 w 561"/>
                <a:gd name="T3" fmla="*/ 0 h 836"/>
                <a:gd name="T4" fmla="*/ 1 w 561"/>
                <a:gd name="T5" fmla="*/ 0 h 836"/>
                <a:gd name="T6" fmla="*/ 1 w 561"/>
                <a:gd name="T7" fmla="*/ 0 h 836"/>
                <a:gd name="T8" fmla="*/ 0 60000 65536"/>
                <a:gd name="T9" fmla="*/ 0 60000 65536"/>
                <a:gd name="T10" fmla="*/ 0 60000 65536"/>
                <a:gd name="T11" fmla="*/ 0 60000 65536"/>
                <a:gd name="T12" fmla="*/ 0 w 561"/>
                <a:gd name="T13" fmla="*/ 0 h 836"/>
                <a:gd name="T14" fmla="*/ 561 w 561"/>
                <a:gd name="T15" fmla="*/ 836 h 836"/>
              </a:gdLst>
              <a:ahLst/>
              <a:cxnLst>
                <a:cxn ang="T8">
                  <a:pos x="T0" y="T1"/>
                </a:cxn>
                <a:cxn ang="T9">
                  <a:pos x="T2" y="T3"/>
                </a:cxn>
                <a:cxn ang="T10">
                  <a:pos x="T4" y="T5"/>
                </a:cxn>
                <a:cxn ang="T11">
                  <a:pos x="T6" y="T7"/>
                </a:cxn>
              </a:cxnLst>
              <a:rect l="T12" t="T13" r="T14" b="T15"/>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41" name="Group 66"/>
            <p:cNvGrpSpPr>
              <a:grpSpLocks/>
            </p:cNvGrpSpPr>
            <p:nvPr/>
          </p:nvGrpSpPr>
          <p:grpSpPr bwMode="auto">
            <a:xfrm>
              <a:off x="700" y="3526"/>
              <a:ext cx="515" cy="270"/>
              <a:chOff x="700" y="3526"/>
              <a:chExt cx="515" cy="270"/>
            </a:xfrm>
          </p:grpSpPr>
          <p:grpSp>
            <p:nvGrpSpPr>
              <p:cNvPr id="146567" name="Group 67"/>
              <p:cNvGrpSpPr>
                <a:grpSpLocks/>
              </p:cNvGrpSpPr>
              <p:nvPr/>
            </p:nvGrpSpPr>
            <p:grpSpPr bwMode="auto">
              <a:xfrm>
                <a:off x="737" y="3534"/>
                <a:ext cx="49" cy="23"/>
                <a:chOff x="737" y="3534"/>
                <a:chExt cx="49" cy="23"/>
              </a:xfrm>
            </p:grpSpPr>
            <p:sp>
              <p:nvSpPr>
                <p:cNvPr id="146978" name="Freeform 68"/>
                <p:cNvSpPr>
                  <a:spLocks/>
                </p:cNvSpPr>
                <p:nvPr/>
              </p:nvSpPr>
              <p:spPr bwMode="auto">
                <a:xfrm>
                  <a:off x="737" y="3534"/>
                  <a:ext cx="11" cy="23"/>
                </a:xfrm>
                <a:custGeom>
                  <a:avLst/>
                  <a:gdLst>
                    <a:gd name="T0" fmla="*/ 1 w 22"/>
                    <a:gd name="T1" fmla="*/ 0 h 67"/>
                    <a:gd name="T2" fmla="*/ 0 w 22"/>
                    <a:gd name="T3" fmla="*/ 0 h 67"/>
                    <a:gd name="T4" fmla="*/ 1 w 22"/>
                    <a:gd name="T5" fmla="*/ 0 h 67"/>
                    <a:gd name="T6" fmla="*/ 1 w 22"/>
                    <a:gd name="T7" fmla="*/ 0 h 67"/>
                    <a:gd name="T8" fmla="*/ 1 w 22"/>
                    <a:gd name="T9" fmla="*/ 0 h 67"/>
                    <a:gd name="T10" fmla="*/ 0 60000 65536"/>
                    <a:gd name="T11" fmla="*/ 0 60000 65536"/>
                    <a:gd name="T12" fmla="*/ 0 60000 65536"/>
                    <a:gd name="T13" fmla="*/ 0 60000 65536"/>
                    <a:gd name="T14" fmla="*/ 0 60000 65536"/>
                    <a:gd name="T15" fmla="*/ 0 w 22"/>
                    <a:gd name="T16" fmla="*/ 0 h 67"/>
                    <a:gd name="T17" fmla="*/ 22 w 22"/>
                    <a:gd name="T18" fmla="*/ 67 h 67"/>
                  </a:gdLst>
                  <a:ahLst/>
                  <a:cxnLst>
                    <a:cxn ang="T10">
                      <a:pos x="T0" y="T1"/>
                    </a:cxn>
                    <a:cxn ang="T11">
                      <a:pos x="T2" y="T3"/>
                    </a:cxn>
                    <a:cxn ang="T12">
                      <a:pos x="T4" y="T5"/>
                    </a:cxn>
                    <a:cxn ang="T13">
                      <a:pos x="T6" y="T7"/>
                    </a:cxn>
                    <a:cxn ang="T14">
                      <a:pos x="T8" y="T9"/>
                    </a:cxn>
                  </a:cxnLst>
                  <a:rect l="T15" t="T16" r="T17" b="T18"/>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9" name="Freeform 69"/>
                <p:cNvSpPr>
                  <a:spLocks/>
                </p:cNvSpPr>
                <p:nvPr/>
              </p:nvSpPr>
              <p:spPr bwMode="auto">
                <a:xfrm>
                  <a:off x="742" y="3535"/>
                  <a:ext cx="36" cy="9"/>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80" name="Freeform 70"/>
                <p:cNvSpPr>
                  <a:spLocks/>
                </p:cNvSpPr>
                <p:nvPr/>
              </p:nvSpPr>
              <p:spPr bwMode="auto">
                <a:xfrm>
                  <a:off x="744" y="3545"/>
                  <a:ext cx="42"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68" name="Group 71"/>
              <p:cNvGrpSpPr>
                <a:grpSpLocks/>
              </p:cNvGrpSpPr>
              <p:nvPr/>
            </p:nvGrpSpPr>
            <p:grpSpPr bwMode="auto">
              <a:xfrm>
                <a:off x="748" y="3547"/>
                <a:ext cx="50" cy="23"/>
                <a:chOff x="748" y="3547"/>
                <a:chExt cx="50" cy="23"/>
              </a:xfrm>
            </p:grpSpPr>
            <p:sp>
              <p:nvSpPr>
                <p:cNvPr id="146975" name="Freeform 72"/>
                <p:cNvSpPr>
                  <a:spLocks/>
                </p:cNvSpPr>
                <p:nvPr/>
              </p:nvSpPr>
              <p:spPr bwMode="auto">
                <a:xfrm>
                  <a:off x="748"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6" name="Freeform 73"/>
                <p:cNvSpPr>
                  <a:spLocks/>
                </p:cNvSpPr>
                <p:nvPr/>
              </p:nvSpPr>
              <p:spPr bwMode="auto">
                <a:xfrm>
                  <a:off x="753" y="3548"/>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7" name="Freeform 74"/>
                <p:cNvSpPr>
                  <a:spLocks/>
                </p:cNvSpPr>
                <p:nvPr/>
              </p:nvSpPr>
              <p:spPr bwMode="auto">
                <a:xfrm>
                  <a:off x="757" y="3558"/>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569" name="Freeform 75"/>
              <p:cNvSpPr>
                <a:spLocks/>
              </p:cNvSpPr>
              <p:nvPr/>
            </p:nvSpPr>
            <p:spPr bwMode="auto">
              <a:xfrm>
                <a:off x="952" y="3538"/>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0" name="Freeform 76"/>
              <p:cNvSpPr>
                <a:spLocks/>
              </p:cNvSpPr>
              <p:nvPr/>
            </p:nvSpPr>
            <p:spPr bwMode="auto">
              <a:xfrm>
                <a:off x="861" y="3535"/>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1" name="Freeform 77"/>
              <p:cNvSpPr>
                <a:spLocks/>
              </p:cNvSpPr>
              <p:nvPr/>
            </p:nvSpPr>
            <p:spPr bwMode="auto">
              <a:xfrm>
                <a:off x="867" y="3535"/>
                <a:ext cx="34" cy="10"/>
              </a:xfrm>
              <a:custGeom>
                <a:avLst/>
                <a:gdLst>
                  <a:gd name="T0" fmla="*/ 0 w 70"/>
                  <a:gd name="T1" fmla="*/ 0 h 30"/>
                  <a:gd name="T2" fmla="*/ 0 w 70"/>
                  <a:gd name="T3" fmla="*/ 0 h 30"/>
                  <a:gd name="T4" fmla="*/ 0 w 70"/>
                  <a:gd name="T5" fmla="*/ 0 h 30"/>
                  <a:gd name="T6" fmla="*/ 0 w 70"/>
                  <a:gd name="T7" fmla="*/ 0 h 30"/>
                  <a:gd name="T8" fmla="*/ 0 w 70"/>
                  <a:gd name="T9" fmla="*/ 0 h 30"/>
                  <a:gd name="T10" fmla="*/ 0 w 70"/>
                  <a:gd name="T11" fmla="*/ 0 h 30"/>
                  <a:gd name="T12" fmla="*/ 0 w 70"/>
                  <a:gd name="T13" fmla="*/ 0 h 30"/>
                  <a:gd name="T14" fmla="*/ 0 w 70"/>
                  <a:gd name="T15" fmla="*/ 0 h 30"/>
                  <a:gd name="T16" fmla="*/ 0 w 70"/>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30"/>
                  <a:gd name="T29" fmla="*/ 70 w 7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72" name="Freeform 78"/>
              <p:cNvSpPr>
                <a:spLocks/>
              </p:cNvSpPr>
              <p:nvPr/>
            </p:nvSpPr>
            <p:spPr bwMode="auto">
              <a:xfrm>
                <a:off x="868" y="354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73" name="Group 79"/>
              <p:cNvGrpSpPr>
                <a:grpSpLocks/>
              </p:cNvGrpSpPr>
              <p:nvPr/>
            </p:nvGrpSpPr>
            <p:grpSpPr bwMode="auto">
              <a:xfrm>
                <a:off x="872" y="3547"/>
                <a:ext cx="50" cy="23"/>
                <a:chOff x="872" y="3547"/>
                <a:chExt cx="50" cy="23"/>
              </a:xfrm>
            </p:grpSpPr>
            <p:sp>
              <p:nvSpPr>
                <p:cNvPr id="146972" name="Freeform 80"/>
                <p:cNvSpPr>
                  <a:spLocks/>
                </p:cNvSpPr>
                <p:nvPr/>
              </p:nvSpPr>
              <p:spPr bwMode="auto">
                <a:xfrm>
                  <a:off x="872"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3" name="Freeform 81"/>
                <p:cNvSpPr>
                  <a:spLocks/>
                </p:cNvSpPr>
                <p:nvPr/>
              </p:nvSpPr>
              <p:spPr bwMode="auto">
                <a:xfrm>
                  <a:off x="878" y="3547"/>
                  <a:ext cx="36" cy="10"/>
                </a:xfrm>
                <a:custGeom>
                  <a:avLst/>
                  <a:gdLst>
                    <a:gd name="T0" fmla="*/ 0 w 73"/>
                    <a:gd name="T1" fmla="*/ 0 h 30"/>
                    <a:gd name="T2" fmla="*/ 0 w 73"/>
                    <a:gd name="T3" fmla="*/ 0 h 30"/>
                    <a:gd name="T4" fmla="*/ 0 w 73"/>
                    <a:gd name="T5" fmla="*/ 0 h 30"/>
                    <a:gd name="T6" fmla="*/ 0 w 73"/>
                    <a:gd name="T7" fmla="*/ 0 h 30"/>
                    <a:gd name="T8" fmla="*/ 0 w 73"/>
                    <a:gd name="T9" fmla="*/ 0 h 30"/>
                    <a:gd name="T10" fmla="*/ 0 w 73"/>
                    <a:gd name="T11" fmla="*/ 0 h 30"/>
                    <a:gd name="T12" fmla="*/ 0 w 73"/>
                    <a:gd name="T13" fmla="*/ 0 h 30"/>
                    <a:gd name="T14" fmla="*/ 0 w 73"/>
                    <a:gd name="T15" fmla="*/ 0 h 30"/>
                    <a:gd name="T16" fmla="*/ 0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4" name="Freeform 82"/>
                <p:cNvSpPr>
                  <a:spLocks/>
                </p:cNvSpPr>
                <p:nvPr/>
              </p:nvSpPr>
              <p:spPr bwMode="auto">
                <a:xfrm>
                  <a:off x="880" y="3558"/>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4" name="Group 83"/>
              <p:cNvGrpSpPr>
                <a:grpSpLocks/>
              </p:cNvGrpSpPr>
              <p:nvPr/>
            </p:nvGrpSpPr>
            <p:grpSpPr bwMode="auto">
              <a:xfrm>
                <a:off x="885" y="3559"/>
                <a:ext cx="50" cy="23"/>
                <a:chOff x="885" y="3559"/>
                <a:chExt cx="50" cy="23"/>
              </a:xfrm>
            </p:grpSpPr>
            <p:sp>
              <p:nvSpPr>
                <p:cNvPr id="146969" name="Freeform 84"/>
                <p:cNvSpPr>
                  <a:spLocks/>
                </p:cNvSpPr>
                <p:nvPr/>
              </p:nvSpPr>
              <p:spPr bwMode="auto">
                <a:xfrm>
                  <a:off x="885" y="3559"/>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0" name="Freeform 85"/>
                <p:cNvSpPr>
                  <a:spLocks/>
                </p:cNvSpPr>
                <p:nvPr/>
              </p:nvSpPr>
              <p:spPr bwMode="auto">
                <a:xfrm>
                  <a:off x="890" y="3560"/>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71" name="Freeform 86"/>
                <p:cNvSpPr>
                  <a:spLocks/>
                </p:cNvSpPr>
                <p:nvPr/>
              </p:nvSpPr>
              <p:spPr bwMode="auto">
                <a:xfrm>
                  <a:off x="893" y="357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5" name="Group 87"/>
              <p:cNvGrpSpPr>
                <a:grpSpLocks/>
              </p:cNvGrpSpPr>
              <p:nvPr/>
            </p:nvGrpSpPr>
            <p:grpSpPr bwMode="auto">
              <a:xfrm>
                <a:off x="898" y="3571"/>
                <a:ext cx="49" cy="23"/>
                <a:chOff x="898" y="3571"/>
                <a:chExt cx="49" cy="23"/>
              </a:xfrm>
            </p:grpSpPr>
            <p:sp>
              <p:nvSpPr>
                <p:cNvPr id="146966" name="Freeform 88"/>
                <p:cNvSpPr>
                  <a:spLocks/>
                </p:cNvSpPr>
                <p:nvPr/>
              </p:nvSpPr>
              <p:spPr bwMode="auto">
                <a:xfrm>
                  <a:off x="898" y="3571"/>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7" name="Freeform 89"/>
                <p:cNvSpPr>
                  <a:spLocks/>
                </p:cNvSpPr>
                <p:nvPr/>
              </p:nvSpPr>
              <p:spPr bwMode="auto">
                <a:xfrm>
                  <a:off x="903" y="3572"/>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8" name="Freeform 90"/>
                <p:cNvSpPr>
                  <a:spLocks/>
                </p:cNvSpPr>
                <p:nvPr/>
              </p:nvSpPr>
              <p:spPr bwMode="auto">
                <a:xfrm>
                  <a:off x="907" y="3582"/>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6" name="Group 91"/>
              <p:cNvGrpSpPr>
                <a:grpSpLocks/>
              </p:cNvGrpSpPr>
              <p:nvPr/>
            </p:nvGrpSpPr>
            <p:grpSpPr bwMode="auto">
              <a:xfrm>
                <a:off x="911" y="3585"/>
                <a:ext cx="49" cy="23"/>
                <a:chOff x="911" y="3585"/>
                <a:chExt cx="49" cy="23"/>
              </a:xfrm>
            </p:grpSpPr>
            <p:sp>
              <p:nvSpPr>
                <p:cNvPr id="146963" name="Freeform 92"/>
                <p:cNvSpPr>
                  <a:spLocks/>
                </p:cNvSpPr>
                <p:nvPr/>
              </p:nvSpPr>
              <p:spPr bwMode="auto">
                <a:xfrm>
                  <a:off x="911" y="3585"/>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4" name="Freeform 93"/>
                <p:cNvSpPr>
                  <a:spLocks/>
                </p:cNvSpPr>
                <p:nvPr/>
              </p:nvSpPr>
              <p:spPr bwMode="auto">
                <a:xfrm>
                  <a:off x="915" y="3585"/>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5" name="Freeform 94"/>
                <p:cNvSpPr>
                  <a:spLocks/>
                </p:cNvSpPr>
                <p:nvPr/>
              </p:nvSpPr>
              <p:spPr bwMode="auto">
                <a:xfrm>
                  <a:off x="919" y="359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77" name="Group 95"/>
              <p:cNvGrpSpPr>
                <a:grpSpLocks/>
              </p:cNvGrpSpPr>
              <p:nvPr/>
            </p:nvGrpSpPr>
            <p:grpSpPr bwMode="auto">
              <a:xfrm>
                <a:off x="923" y="3600"/>
                <a:ext cx="99" cy="73"/>
                <a:chOff x="923" y="3600"/>
                <a:chExt cx="99" cy="73"/>
              </a:xfrm>
            </p:grpSpPr>
            <p:grpSp>
              <p:nvGrpSpPr>
                <p:cNvPr id="146943" name="Group 96"/>
                <p:cNvGrpSpPr>
                  <a:grpSpLocks/>
                </p:cNvGrpSpPr>
                <p:nvPr/>
              </p:nvGrpSpPr>
              <p:grpSpPr bwMode="auto">
                <a:xfrm>
                  <a:off x="923" y="3600"/>
                  <a:ext cx="49" cy="23"/>
                  <a:chOff x="923" y="3600"/>
                  <a:chExt cx="49" cy="23"/>
                </a:xfrm>
              </p:grpSpPr>
              <p:sp>
                <p:nvSpPr>
                  <p:cNvPr id="146960" name="Freeform 97"/>
                  <p:cNvSpPr>
                    <a:spLocks/>
                  </p:cNvSpPr>
                  <p:nvPr/>
                </p:nvSpPr>
                <p:spPr bwMode="auto">
                  <a:xfrm>
                    <a:off x="923" y="3600"/>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1" name="Freeform 98"/>
                  <p:cNvSpPr>
                    <a:spLocks/>
                  </p:cNvSpPr>
                  <p:nvPr/>
                </p:nvSpPr>
                <p:spPr bwMode="auto">
                  <a:xfrm>
                    <a:off x="928" y="3600"/>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62" name="Freeform 99"/>
                  <p:cNvSpPr>
                    <a:spLocks/>
                  </p:cNvSpPr>
                  <p:nvPr/>
                </p:nvSpPr>
                <p:spPr bwMode="auto">
                  <a:xfrm>
                    <a:off x="930" y="3610"/>
                    <a:ext cx="42" cy="13"/>
                  </a:xfrm>
                  <a:custGeom>
                    <a:avLst/>
                    <a:gdLst>
                      <a:gd name="T0" fmla="*/ 0 w 82"/>
                      <a:gd name="T1" fmla="*/ 0 h 37"/>
                      <a:gd name="T2" fmla="*/ 1 w 82"/>
                      <a:gd name="T3" fmla="*/ 0 h 37"/>
                      <a:gd name="T4" fmla="*/ 1 w 82"/>
                      <a:gd name="T5" fmla="*/ 0 h 37"/>
                      <a:gd name="T6" fmla="*/ 1 w 82"/>
                      <a:gd name="T7" fmla="*/ 0 h 37"/>
                      <a:gd name="T8" fmla="*/ 1 w 82"/>
                      <a:gd name="T9" fmla="*/ 0 h 37"/>
                      <a:gd name="T10" fmla="*/ 1 w 82"/>
                      <a:gd name="T11" fmla="*/ 0 h 37"/>
                      <a:gd name="T12" fmla="*/ 0 w 82"/>
                      <a:gd name="T13" fmla="*/ 0 h 37"/>
                      <a:gd name="T14" fmla="*/ 0 60000 65536"/>
                      <a:gd name="T15" fmla="*/ 0 60000 65536"/>
                      <a:gd name="T16" fmla="*/ 0 60000 65536"/>
                      <a:gd name="T17" fmla="*/ 0 60000 65536"/>
                      <a:gd name="T18" fmla="*/ 0 60000 65536"/>
                      <a:gd name="T19" fmla="*/ 0 60000 65536"/>
                      <a:gd name="T20" fmla="*/ 0 60000 65536"/>
                      <a:gd name="T21" fmla="*/ 0 w 82"/>
                      <a:gd name="T22" fmla="*/ 0 h 37"/>
                      <a:gd name="T23" fmla="*/ 82 w 82"/>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4" name="Group 100"/>
                <p:cNvGrpSpPr>
                  <a:grpSpLocks/>
                </p:cNvGrpSpPr>
                <p:nvPr/>
              </p:nvGrpSpPr>
              <p:grpSpPr bwMode="auto">
                <a:xfrm>
                  <a:off x="935" y="3612"/>
                  <a:ext cx="48" cy="23"/>
                  <a:chOff x="935" y="3612"/>
                  <a:chExt cx="48" cy="23"/>
                </a:xfrm>
              </p:grpSpPr>
              <p:sp>
                <p:nvSpPr>
                  <p:cNvPr id="146957" name="Freeform 101"/>
                  <p:cNvSpPr>
                    <a:spLocks/>
                  </p:cNvSpPr>
                  <p:nvPr/>
                </p:nvSpPr>
                <p:spPr bwMode="auto">
                  <a:xfrm>
                    <a:off x="935"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8" name="Freeform 102"/>
                  <p:cNvSpPr>
                    <a:spLocks/>
                  </p:cNvSpPr>
                  <p:nvPr/>
                </p:nvSpPr>
                <p:spPr bwMode="auto">
                  <a:xfrm>
                    <a:off x="939" y="3612"/>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9" name="Freeform 103"/>
                  <p:cNvSpPr>
                    <a:spLocks/>
                  </p:cNvSpPr>
                  <p:nvPr/>
                </p:nvSpPr>
                <p:spPr bwMode="auto">
                  <a:xfrm>
                    <a:off x="943"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5" name="Group 104"/>
                <p:cNvGrpSpPr>
                  <a:grpSpLocks/>
                </p:cNvGrpSpPr>
                <p:nvPr/>
              </p:nvGrpSpPr>
              <p:grpSpPr bwMode="auto">
                <a:xfrm>
                  <a:off x="947" y="3625"/>
                  <a:ext cx="50" cy="22"/>
                  <a:chOff x="947" y="3625"/>
                  <a:chExt cx="50" cy="22"/>
                </a:xfrm>
              </p:grpSpPr>
              <p:sp>
                <p:nvSpPr>
                  <p:cNvPr id="146954" name="Freeform 105"/>
                  <p:cNvSpPr>
                    <a:spLocks/>
                  </p:cNvSpPr>
                  <p:nvPr/>
                </p:nvSpPr>
                <p:spPr bwMode="auto">
                  <a:xfrm>
                    <a:off x="947" y="3625"/>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5" name="Freeform 106"/>
                  <p:cNvSpPr>
                    <a:spLocks/>
                  </p:cNvSpPr>
                  <p:nvPr/>
                </p:nvSpPr>
                <p:spPr bwMode="auto">
                  <a:xfrm>
                    <a:off x="953" y="3625"/>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6" name="Freeform 107"/>
                  <p:cNvSpPr>
                    <a:spLocks/>
                  </p:cNvSpPr>
                  <p:nvPr/>
                </p:nvSpPr>
                <p:spPr bwMode="auto">
                  <a:xfrm>
                    <a:off x="955" y="363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6" name="Group 108"/>
                <p:cNvGrpSpPr>
                  <a:grpSpLocks/>
                </p:cNvGrpSpPr>
                <p:nvPr/>
              </p:nvGrpSpPr>
              <p:grpSpPr bwMode="auto">
                <a:xfrm>
                  <a:off x="960" y="3637"/>
                  <a:ext cx="50" cy="23"/>
                  <a:chOff x="960" y="3637"/>
                  <a:chExt cx="50" cy="23"/>
                </a:xfrm>
              </p:grpSpPr>
              <p:sp>
                <p:nvSpPr>
                  <p:cNvPr id="146951" name="Freeform 109"/>
                  <p:cNvSpPr>
                    <a:spLocks/>
                  </p:cNvSpPr>
                  <p:nvPr/>
                </p:nvSpPr>
                <p:spPr bwMode="auto">
                  <a:xfrm>
                    <a:off x="960" y="363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2" name="Freeform 110"/>
                  <p:cNvSpPr>
                    <a:spLocks/>
                  </p:cNvSpPr>
                  <p:nvPr/>
                </p:nvSpPr>
                <p:spPr bwMode="auto">
                  <a:xfrm>
                    <a:off x="965" y="3638"/>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3" name="Freeform 111"/>
                  <p:cNvSpPr>
                    <a:spLocks/>
                  </p:cNvSpPr>
                  <p:nvPr/>
                </p:nvSpPr>
                <p:spPr bwMode="auto">
                  <a:xfrm>
                    <a:off x="968" y="3648"/>
                    <a:ext cx="42" cy="12"/>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47" name="Group 112"/>
                <p:cNvGrpSpPr>
                  <a:grpSpLocks/>
                </p:cNvGrpSpPr>
                <p:nvPr/>
              </p:nvGrpSpPr>
              <p:grpSpPr bwMode="auto">
                <a:xfrm>
                  <a:off x="973" y="3650"/>
                  <a:ext cx="49" cy="23"/>
                  <a:chOff x="973" y="3650"/>
                  <a:chExt cx="49" cy="23"/>
                </a:xfrm>
              </p:grpSpPr>
              <p:sp>
                <p:nvSpPr>
                  <p:cNvPr id="146948" name="Freeform 113"/>
                  <p:cNvSpPr>
                    <a:spLocks/>
                  </p:cNvSpPr>
                  <p:nvPr/>
                </p:nvSpPr>
                <p:spPr bwMode="auto">
                  <a:xfrm>
                    <a:off x="973" y="3650"/>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9" name="Freeform 114"/>
                  <p:cNvSpPr>
                    <a:spLocks/>
                  </p:cNvSpPr>
                  <p:nvPr/>
                </p:nvSpPr>
                <p:spPr bwMode="auto">
                  <a:xfrm>
                    <a:off x="978"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50" name="Freeform 115"/>
                  <p:cNvSpPr>
                    <a:spLocks/>
                  </p:cNvSpPr>
                  <p:nvPr/>
                </p:nvSpPr>
                <p:spPr bwMode="auto">
                  <a:xfrm>
                    <a:off x="982" y="3661"/>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78" name="Group 116"/>
              <p:cNvGrpSpPr>
                <a:grpSpLocks/>
              </p:cNvGrpSpPr>
              <p:nvPr/>
            </p:nvGrpSpPr>
            <p:grpSpPr bwMode="auto">
              <a:xfrm>
                <a:off x="985" y="3665"/>
                <a:ext cx="100" cy="73"/>
                <a:chOff x="985" y="3665"/>
                <a:chExt cx="100" cy="73"/>
              </a:xfrm>
            </p:grpSpPr>
            <p:grpSp>
              <p:nvGrpSpPr>
                <p:cNvPr id="146923" name="Group 117"/>
                <p:cNvGrpSpPr>
                  <a:grpSpLocks/>
                </p:cNvGrpSpPr>
                <p:nvPr/>
              </p:nvGrpSpPr>
              <p:grpSpPr bwMode="auto">
                <a:xfrm>
                  <a:off x="985" y="3665"/>
                  <a:ext cx="50" cy="23"/>
                  <a:chOff x="985" y="3665"/>
                  <a:chExt cx="50" cy="23"/>
                </a:xfrm>
              </p:grpSpPr>
              <p:sp>
                <p:nvSpPr>
                  <p:cNvPr id="146940" name="Freeform 118"/>
                  <p:cNvSpPr>
                    <a:spLocks/>
                  </p:cNvSpPr>
                  <p:nvPr/>
                </p:nvSpPr>
                <p:spPr bwMode="auto">
                  <a:xfrm>
                    <a:off x="985" y="366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1" name="Freeform 119"/>
                  <p:cNvSpPr>
                    <a:spLocks/>
                  </p:cNvSpPr>
                  <p:nvPr/>
                </p:nvSpPr>
                <p:spPr bwMode="auto">
                  <a:xfrm>
                    <a:off x="989" y="3665"/>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42" name="Freeform 120"/>
                  <p:cNvSpPr>
                    <a:spLocks/>
                  </p:cNvSpPr>
                  <p:nvPr/>
                </p:nvSpPr>
                <p:spPr bwMode="auto">
                  <a:xfrm>
                    <a:off x="993"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4" name="Group 121"/>
                <p:cNvGrpSpPr>
                  <a:grpSpLocks/>
                </p:cNvGrpSpPr>
                <p:nvPr/>
              </p:nvGrpSpPr>
              <p:grpSpPr bwMode="auto">
                <a:xfrm>
                  <a:off x="997" y="3677"/>
                  <a:ext cx="49" cy="23"/>
                  <a:chOff x="997" y="3677"/>
                  <a:chExt cx="49" cy="23"/>
                </a:xfrm>
              </p:grpSpPr>
              <p:sp>
                <p:nvSpPr>
                  <p:cNvPr id="146937" name="Freeform 122"/>
                  <p:cNvSpPr>
                    <a:spLocks/>
                  </p:cNvSpPr>
                  <p:nvPr/>
                </p:nvSpPr>
                <p:spPr bwMode="auto">
                  <a:xfrm>
                    <a:off x="997" y="367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8" name="Freeform 123"/>
                  <p:cNvSpPr>
                    <a:spLocks/>
                  </p:cNvSpPr>
                  <p:nvPr/>
                </p:nvSpPr>
                <p:spPr bwMode="auto">
                  <a:xfrm>
                    <a:off x="1002" y="367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9" name="Freeform 124"/>
                  <p:cNvSpPr>
                    <a:spLocks/>
                  </p:cNvSpPr>
                  <p:nvPr/>
                </p:nvSpPr>
                <p:spPr bwMode="auto">
                  <a:xfrm>
                    <a:off x="1005" y="3688"/>
                    <a:ext cx="41" cy="12"/>
                  </a:xfrm>
                  <a:custGeom>
                    <a:avLst/>
                    <a:gdLst>
                      <a:gd name="T0" fmla="*/ 0 w 83"/>
                      <a:gd name="T1" fmla="*/ 0 h 37"/>
                      <a:gd name="T2" fmla="*/ 0 w 83"/>
                      <a:gd name="T3" fmla="*/ 0 h 37"/>
                      <a:gd name="T4" fmla="*/ 0 w 83"/>
                      <a:gd name="T5" fmla="*/ 0 h 37"/>
                      <a:gd name="T6" fmla="*/ 0 w 83"/>
                      <a:gd name="T7" fmla="*/ 0 h 37"/>
                      <a:gd name="T8" fmla="*/ 0 w 83"/>
                      <a:gd name="T9" fmla="*/ 0 h 37"/>
                      <a:gd name="T10" fmla="*/ 0 w 83"/>
                      <a:gd name="T11" fmla="*/ 0 h 37"/>
                      <a:gd name="T12" fmla="*/ 0 w 83"/>
                      <a:gd name="T13" fmla="*/ 0 h 37"/>
                      <a:gd name="T14" fmla="*/ 0 60000 65536"/>
                      <a:gd name="T15" fmla="*/ 0 60000 65536"/>
                      <a:gd name="T16" fmla="*/ 0 60000 65536"/>
                      <a:gd name="T17" fmla="*/ 0 60000 65536"/>
                      <a:gd name="T18" fmla="*/ 0 60000 65536"/>
                      <a:gd name="T19" fmla="*/ 0 60000 65536"/>
                      <a:gd name="T20" fmla="*/ 0 60000 65536"/>
                      <a:gd name="T21" fmla="*/ 0 w 83"/>
                      <a:gd name="T22" fmla="*/ 0 h 37"/>
                      <a:gd name="T23" fmla="*/ 83 w 8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5" name="Group 125"/>
                <p:cNvGrpSpPr>
                  <a:grpSpLocks/>
                </p:cNvGrpSpPr>
                <p:nvPr/>
              </p:nvGrpSpPr>
              <p:grpSpPr bwMode="auto">
                <a:xfrm>
                  <a:off x="1010" y="3690"/>
                  <a:ext cx="48" cy="23"/>
                  <a:chOff x="1010" y="3690"/>
                  <a:chExt cx="48" cy="23"/>
                </a:xfrm>
              </p:grpSpPr>
              <p:sp>
                <p:nvSpPr>
                  <p:cNvPr id="146934" name="Freeform 126"/>
                  <p:cNvSpPr>
                    <a:spLocks/>
                  </p:cNvSpPr>
                  <p:nvPr/>
                </p:nvSpPr>
                <p:spPr bwMode="auto">
                  <a:xfrm>
                    <a:off x="1010" y="3690"/>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5" name="Freeform 127"/>
                  <p:cNvSpPr>
                    <a:spLocks/>
                  </p:cNvSpPr>
                  <p:nvPr/>
                </p:nvSpPr>
                <p:spPr bwMode="auto">
                  <a:xfrm>
                    <a:off x="1014" y="369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6" name="Freeform 128"/>
                  <p:cNvSpPr>
                    <a:spLocks/>
                  </p:cNvSpPr>
                  <p:nvPr/>
                </p:nvSpPr>
                <p:spPr bwMode="auto">
                  <a:xfrm>
                    <a:off x="1018" y="3701"/>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6" name="Group 129"/>
                <p:cNvGrpSpPr>
                  <a:grpSpLocks/>
                </p:cNvGrpSpPr>
                <p:nvPr/>
              </p:nvGrpSpPr>
              <p:grpSpPr bwMode="auto">
                <a:xfrm>
                  <a:off x="1023" y="3703"/>
                  <a:ext cx="49" cy="22"/>
                  <a:chOff x="1023" y="3703"/>
                  <a:chExt cx="49" cy="22"/>
                </a:xfrm>
              </p:grpSpPr>
              <p:sp>
                <p:nvSpPr>
                  <p:cNvPr id="146931" name="Freeform 130"/>
                  <p:cNvSpPr>
                    <a:spLocks/>
                  </p:cNvSpPr>
                  <p:nvPr/>
                </p:nvSpPr>
                <p:spPr bwMode="auto">
                  <a:xfrm>
                    <a:off x="1023" y="3703"/>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2" name="Freeform 131"/>
                  <p:cNvSpPr>
                    <a:spLocks/>
                  </p:cNvSpPr>
                  <p:nvPr/>
                </p:nvSpPr>
                <p:spPr bwMode="auto">
                  <a:xfrm>
                    <a:off x="1028" y="3703"/>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3" name="Freeform 132"/>
                  <p:cNvSpPr>
                    <a:spLocks/>
                  </p:cNvSpPr>
                  <p:nvPr/>
                </p:nvSpPr>
                <p:spPr bwMode="auto">
                  <a:xfrm>
                    <a:off x="1030" y="371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927" name="Group 133"/>
                <p:cNvGrpSpPr>
                  <a:grpSpLocks/>
                </p:cNvGrpSpPr>
                <p:nvPr/>
              </p:nvGrpSpPr>
              <p:grpSpPr bwMode="auto">
                <a:xfrm>
                  <a:off x="1036" y="3716"/>
                  <a:ext cx="49" cy="22"/>
                  <a:chOff x="1036" y="3716"/>
                  <a:chExt cx="49" cy="22"/>
                </a:xfrm>
              </p:grpSpPr>
              <p:sp>
                <p:nvSpPr>
                  <p:cNvPr id="146928" name="Freeform 134"/>
                  <p:cNvSpPr>
                    <a:spLocks/>
                  </p:cNvSpPr>
                  <p:nvPr/>
                </p:nvSpPr>
                <p:spPr bwMode="auto">
                  <a:xfrm>
                    <a:off x="1036" y="3716"/>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9" name="Freeform 135"/>
                  <p:cNvSpPr>
                    <a:spLocks/>
                  </p:cNvSpPr>
                  <p:nvPr/>
                </p:nvSpPr>
                <p:spPr bwMode="auto">
                  <a:xfrm>
                    <a:off x="1040" y="371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30" name="Freeform 136"/>
                  <p:cNvSpPr>
                    <a:spLocks/>
                  </p:cNvSpPr>
                  <p:nvPr/>
                </p:nvSpPr>
                <p:spPr bwMode="auto">
                  <a:xfrm>
                    <a:off x="1043" y="3726"/>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79" name="Group 137"/>
              <p:cNvGrpSpPr>
                <a:grpSpLocks/>
              </p:cNvGrpSpPr>
              <p:nvPr/>
            </p:nvGrpSpPr>
            <p:grpSpPr bwMode="auto">
              <a:xfrm>
                <a:off x="1046" y="3727"/>
                <a:ext cx="49" cy="23"/>
                <a:chOff x="1046" y="3727"/>
                <a:chExt cx="49" cy="23"/>
              </a:xfrm>
            </p:grpSpPr>
            <p:sp>
              <p:nvSpPr>
                <p:cNvPr id="146920" name="Freeform 138"/>
                <p:cNvSpPr>
                  <a:spLocks/>
                </p:cNvSpPr>
                <p:nvPr/>
              </p:nvSpPr>
              <p:spPr bwMode="auto">
                <a:xfrm>
                  <a:off x="1046" y="372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1" name="Freeform 139"/>
                <p:cNvSpPr>
                  <a:spLocks/>
                </p:cNvSpPr>
                <p:nvPr/>
              </p:nvSpPr>
              <p:spPr bwMode="auto">
                <a:xfrm>
                  <a:off x="1051" y="3727"/>
                  <a:ext cx="36" cy="11"/>
                </a:xfrm>
                <a:custGeom>
                  <a:avLst/>
                  <a:gdLst>
                    <a:gd name="T0" fmla="*/ 0 w 73"/>
                    <a:gd name="T1" fmla="*/ 0 h 31"/>
                    <a:gd name="T2" fmla="*/ 0 w 73"/>
                    <a:gd name="T3" fmla="*/ 0 h 31"/>
                    <a:gd name="T4" fmla="*/ 0 w 73"/>
                    <a:gd name="T5" fmla="*/ 0 h 31"/>
                    <a:gd name="T6" fmla="*/ 0 w 73"/>
                    <a:gd name="T7" fmla="*/ 0 h 31"/>
                    <a:gd name="T8" fmla="*/ 0 w 73"/>
                    <a:gd name="T9" fmla="*/ 0 h 31"/>
                    <a:gd name="T10" fmla="*/ 0 w 73"/>
                    <a:gd name="T11" fmla="*/ 0 h 31"/>
                    <a:gd name="T12" fmla="*/ 0 w 73"/>
                    <a:gd name="T13" fmla="*/ 0 h 31"/>
                    <a:gd name="T14" fmla="*/ 0 w 73"/>
                    <a:gd name="T15" fmla="*/ 0 h 31"/>
                    <a:gd name="T16" fmla="*/ 0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22" name="Freeform 140"/>
                <p:cNvSpPr>
                  <a:spLocks/>
                </p:cNvSpPr>
                <p:nvPr/>
              </p:nvSpPr>
              <p:spPr bwMode="auto">
                <a:xfrm>
                  <a:off x="1054" y="3738"/>
                  <a:ext cx="41"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0" name="Group 141"/>
              <p:cNvGrpSpPr>
                <a:grpSpLocks/>
              </p:cNvGrpSpPr>
              <p:nvPr/>
            </p:nvGrpSpPr>
            <p:grpSpPr bwMode="auto">
              <a:xfrm>
                <a:off x="1058" y="3739"/>
                <a:ext cx="50" cy="23"/>
                <a:chOff x="1058" y="3739"/>
                <a:chExt cx="50" cy="23"/>
              </a:xfrm>
            </p:grpSpPr>
            <p:sp>
              <p:nvSpPr>
                <p:cNvPr id="146917" name="Freeform 142"/>
                <p:cNvSpPr>
                  <a:spLocks/>
                </p:cNvSpPr>
                <p:nvPr/>
              </p:nvSpPr>
              <p:spPr bwMode="auto">
                <a:xfrm>
                  <a:off x="1058" y="3739"/>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8" name="Freeform 143"/>
                <p:cNvSpPr>
                  <a:spLocks/>
                </p:cNvSpPr>
                <p:nvPr/>
              </p:nvSpPr>
              <p:spPr bwMode="auto">
                <a:xfrm>
                  <a:off x="1063" y="3740"/>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9" name="Freeform 144"/>
                <p:cNvSpPr>
                  <a:spLocks/>
                </p:cNvSpPr>
                <p:nvPr/>
              </p:nvSpPr>
              <p:spPr bwMode="auto">
                <a:xfrm>
                  <a:off x="1067" y="3750"/>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1" name="Group 145"/>
              <p:cNvGrpSpPr>
                <a:grpSpLocks/>
              </p:cNvGrpSpPr>
              <p:nvPr/>
            </p:nvGrpSpPr>
            <p:grpSpPr bwMode="auto">
              <a:xfrm>
                <a:off x="1072" y="3753"/>
                <a:ext cx="48" cy="22"/>
                <a:chOff x="1072" y="3753"/>
                <a:chExt cx="48" cy="22"/>
              </a:xfrm>
            </p:grpSpPr>
            <p:sp>
              <p:nvSpPr>
                <p:cNvPr id="146914" name="Freeform 146"/>
                <p:cNvSpPr>
                  <a:spLocks/>
                </p:cNvSpPr>
                <p:nvPr/>
              </p:nvSpPr>
              <p:spPr bwMode="auto">
                <a:xfrm>
                  <a:off x="1072" y="3753"/>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5" name="Freeform 147"/>
                <p:cNvSpPr>
                  <a:spLocks/>
                </p:cNvSpPr>
                <p:nvPr/>
              </p:nvSpPr>
              <p:spPr bwMode="auto">
                <a:xfrm>
                  <a:off x="1076" y="3753"/>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6" name="Freeform 148"/>
                <p:cNvSpPr>
                  <a:spLocks/>
                </p:cNvSpPr>
                <p:nvPr/>
              </p:nvSpPr>
              <p:spPr bwMode="auto">
                <a:xfrm>
                  <a:off x="1079" y="376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582" name="Freeform 149"/>
              <p:cNvSpPr>
                <a:spLocks/>
              </p:cNvSpPr>
              <p:nvPr/>
            </p:nvSpPr>
            <p:spPr bwMode="auto">
              <a:xfrm>
                <a:off x="820" y="3535"/>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83" name="Freeform 150"/>
              <p:cNvSpPr>
                <a:spLocks/>
              </p:cNvSpPr>
              <p:nvPr/>
            </p:nvSpPr>
            <p:spPr bwMode="auto">
              <a:xfrm>
                <a:off x="825" y="3535"/>
                <a:ext cx="36" cy="9"/>
              </a:xfrm>
              <a:custGeom>
                <a:avLst/>
                <a:gdLst>
                  <a:gd name="T0" fmla="*/ 0 w 71"/>
                  <a:gd name="T1" fmla="*/ 0 h 27"/>
                  <a:gd name="T2" fmla="*/ 1 w 71"/>
                  <a:gd name="T3" fmla="*/ 0 h 27"/>
                  <a:gd name="T4" fmla="*/ 1 w 71"/>
                  <a:gd name="T5" fmla="*/ 0 h 27"/>
                  <a:gd name="T6" fmla="*/ 1 w 71"/>
                  <a:gd name="T7" fmla="*/ 0 h 27"/>
                  <a:gd name="T8" fmla="*/ 1 w 71"/>
                  <a:gd name="T9" fmla="*/ 0 h 27"/>
                  <a:gd name="T10" fmla="*/ 1 w 71"/>
                  <a:gd name="T11" fmla="*/ 0 h 27"/>
                  <a:gd name="T12" fmla="*/ 1 w 71"/>
                  <a:gd name="T13" fmla="*/ 0 h 27"/>
                  <a:gd name="T14" fmla="*/ 0 w 71"/>
                  <a:gd name="T15" fmla="*/ 0 h 27"/>
                  <a:gd name="T16" fmla="*/ 0 w 71"/>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7"/>
                  <a:gd name="T29" fmla="*/ 71 w 71"/>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84" name="Freeform 151"/>
              <p:cNvSpPr>
                <a:spLocks/>
              </p:cNvSpPr>
              <p:nvPr/>
            </p:nvSpPr>
            <p:spPr bwMode="auto">
              <a:xfrm>
                <a:off x="828" y="354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85" name="Group 152"/>
              <p:cNvGrpSpPr>
                <a:grpSpLocks/>
              </p:cNvGrpSpPr>
              <p:nvPr/>
            </p:nvGrpSpPr>
            <p:grpSpPr bwMode="auto">
              <a:xfrm>
                <a:off x="832" y="3547"/>
                <a:ext cx="49" cy="23"/>
                <a:chOff x="832" y="3547"/>
                <a:chExt cx="49" cy="23"/>
              </a:xfrm>
            </p:grpSpPr>
            <p:sp>
              <p:nvSpPr>
                <p:cNvPr id="146911" name="Freeform 153"/>
                <p:cNvSpPr>
                  <a:spLocks/>
                </p:cNvSpPr>
                <p:nvPr/>
              </p:nvSpPr>
              <p:spPr bwMode="auto">
                <a:xfrm>
                  <a:off x="832" y="354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2" name="Freeform 154"/>
                <p:cNvSpPr>
                  <a:spLocks/>
                </p:cNvSpPr>
                <p:nvPr/>
              </p:nvSpPr>
              <p:spPr bwMode="auto">
                <a:xfrm>
                  <a:off x="837" y="3548"/>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3" name="Freeform 155"/>
                <p:cNvSpPr>
                  <a:spLocks/>
                </p:cNvSpPr>
                <p:nvPr/>
              </p:nvSpPr>
              <p:spPr bwMode="auto">
                <a:xfrm>
                  <a:off x="840" y="355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6" name="Group 156"/>
              <p:cNvGrpSpPr>
                <a:grpSpLocks/>
              </p:cNvGrpSpPr>
              <p:nvPr/>
            </p:nvGrpSpPr>
            <p:grpSpPr bwMode="auto">
              <a:xfrm>
                <a:off x="844" y="3560"/>
                <a:ext cx="49" cy="22"/>
                <a:chOff x="844" y="3560"/>
                <a:chExt cx="49" cy="22"/>
              </a:xfrm>
            </p:grpSpPr>
            <p:sp>
              <p:nvSpPr>
                <p:cNvPr id="146908" name="Freeform 157"/>
                <p:cNvSpPr>
                  <a:spLocks/>
                </p:cNvSpPr>
                <p:nvPr/>
              </p:nvSpPr>
              <p:spPr bwMode="auto">
                <a:xfrm>
                  <a:off x="844" y="3560"/>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9" name="Freeform 158"/>
                <p:cNvSpPr>
                  <a:spLocks/>
                </p:cNvSpPr>
                <p:nvPr/>
              </p:nvSpPr>
              <p:spPr bwMode="auto">
                <a:xfrm>
                  <a:off x="849" y="3560"/>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10" name="Freeform 159"/>
                <p:cNvSpPr>
                  <a:spLocks/>
                </p:cNvSpPr>
                <p:nvPr/>
              </p:nvSpPr>
              <p:spPr bwMode="auto">
                <a:xfrm>
                  <a:off x="853" y="3571"/>
                  <a:ext cx="40" cy="11"/>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7" name="Group 160"/>
              <p:cNvGrpSpPr>
                <a:grpSpLocks/>
              </p:cNvGrpSpPr>
              <p:nvPr/>
            </p:nvGrpSpPr>
            <p:grpSpPr bwMode="auto">
              <a:xfrm>
                <a:off x="857" y="3572"/>
                <a:ext cx="50" cy="23"/>
                <a:chOff x="857" y="3572"/>
                <a:chExt cx="50" cy="23"/>
              </a:xfrm>
            </p:grpSpPr>
            <p:sp>
              <p:nvSpPr>
                <p:cNvPr id="146905" name="Freeform 161"/>
                <p:cNvSpPr>
                  <a:spLocks/>
                </p:cNvSpPr>
                <p:nvPr/>
              </p:nvSpPr>
              <p:spPr bwMode="auto">
                <a:xfrm>
                  <a:off x="857" y="3572"/>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6" name="Freeform 162"/>
                <p:cNvSpPr>
                  <a:spLocks/>
                </p:cNvSpPr>
                <p:nvPr/>
              </p:nvSpPr>
              <p:spPr bwMode="auto">
                <a:xfrm>
                  <a:off x="862" y="3573"/>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7" name="Freeform 163"/>
                <p:cNvSpPr>
                  <a:spLocks/>
                </p:cNvSpPr>
                <p:nvPr/>
              </p:nvSpPr>
              <p:spPr bwMode="auto">
                <a:xfrm>
                  <a:off x="865" y="358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8" name="Group 164"/>
              <p:cNvGrpSpPr>
                <a:grpSpLocks/>
              </p:cNvGrpSpPr>
              <p:nvPr/>
            </p:nvGrpSpPr>
            <p:grpSpPr bwMode="auto">
              <a:xfrm>
                <a:off x="870" y="3585"/>
                <a:ext cx="48" cy="23"/>
                <a:chOff x="870" y="3585"/>
                <a:chExt cx="48" cy="23"/>
              </a:xfrm>
            </p:grpSpPr>
            <p:sp>
              <p:nvSpPr>
                <p:cNvPr id="146902" name="Freeform 165"/>
                <p:cNvSpPr>
                  <a:spLocks/>
                </p:cNvSpPr>
                <p:nvPr/>
              </p:nvSpPr>
              <p:spPr bwMode="auto">
                <a:xfrm>
                  <a:off x="870" y="358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3" name="Freeform 166"/>
                <p:cNvSpPr>
                  <a:spLocks/>
                </p:cNvSpPr>
                <p:nvPr/>
              </p:nvSpPr>
              <p:spPr bwMode="auto">
                <a:xfrm>
                  <a:off x="874" y="3586"/>
                  <a:ext cx="38" cy="10"/>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4" name="Freeform 167"/>
                <p:cNvSpPr>
                  <a:spLocks/>
                </p:cNvSpPr>
                <p:nvPr/>
              </p:nvSpPr>
              <p:spPr bwMode="auto">
                <a:xfrm>
                  <a:off x="878"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89" name="Group 168"/>
              <p:cNvGrpSpPr>
                <a:grpSpLocks/>
              </p:cNvGrpSpPr>
              <p:nvPr/>
            </p:nvGrpSpPr>
            <p:grpSpPr bwMode="auto">
              <a:xfrm>
                <a:off x="882" y="3600"/>
                <a:ext cx="100" cy="73"/>
                <a:chOff x="882" y="3600"/>
                <a:chExt cx="100" cy="73"/>
              </a:xfrm>
            </p:grpSpPr>
            <p:grpSp>
              <p:nvGrpSpPr>
                <p:cNvPr id="146882" name="Group 169"/>
                <p:cNvGrpSpPr>
                  <a:grpSpLocks/>
                </p:cNvGrpSpPr>
                <p:nvPr/>
              </p:nvGrpSpPr>
              <p:grpSpPr bwMode="auto">
                <a:xfrm>
                  <a:off x="882" y="3600"/>
                  <a:ext cx="49" cy="23"/>
                  <a:chOff x="882" y="3600"/>
                  <a:chExt cx="49" cy="23"/>
                </a:xfrm>
              </p:grpSpPr>
              <p:sp>
                <p:nvSpPr>
                  <p:cNvPr id="146899" name="Freeform 170"/>
                  <p:cNvSpPr>
                    <a:spLocks/>
                  </p:cNvSpPr>
                  <p:nvPr/>
                </p:nvSpPr>
                <p:spPr bwMode="auto">
                  <a:xfrm>
                    <a:off x="882" y="3600"/>
                    <a:ext cx="12" cy="23"/>
                  </a:xfrm>
                  <a:custGeom>
                    <a:avLst/>
                    <a:gdLst>
                      <a:gd name="T0" fmla="*/ 1 w 23"/>
                      <a:gd name="T1" fmla="*/ 0 h 70"/>
                      <a:gd name="T2" fmla="*/ 0 w 23"/>
                      <a:gd name="T3" fmla="*/ 0 h 70"/>
                      <a:gd name="T4" fmla="*/ 1 w 23"/>
                      <a:gd name="T5" fmla="*/ 0 h 70"/>
                      <a:gd name="T6" fmla="*/ 1 w 23"/>
                      <a:gd name="T7" fmla="*/ 0 h 70"/>
                      <a:gd name="T8" fmla="*/ 1 w 23"/>
                      <a:gd name="T9" fmla="*/ 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0" name="Freeform 171"/>
                  <p:cNvSpPr>
                    <a:spLocks/>
                  </p:cNvSpPr>
                  <p:nvPr/>
                </p:nvSpPr>
                <p:spPr bwMode="auto">
                  <a:xfrm>
                    <a:off x="887" y="3600"/>
                    <a:ext cx="37" cy="11"/>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901" name="Freeform 172"/>
                  <p:cNvSpPr>
                    <a:spLocks/>
                  </p:cNvSpPr>
                  <p:nvPr/>
                </p:nvSpPr>
                <p:spPr bwMode="auto">
                  <a:xfrm>
                    <a:off x="890" y="3611"/>
                    <a:ext cx="41" cy="12"/>
                  </a:xfrm>
                  <a:custGeom>
                    <a:avLst/>
                    <a:gdLst>
                      <a:gd name="T0" fmla="*/ 0 w 83"/>
                      <a:gd name="T1" fmla="*/ 0 h 38"/>
                      <a:gd name="T2" fmla="*/ 0 w 83"/>
                      <a:gd name="T3" fmla="*/ 0 h 38"/>
                      <a:gd name="T4" fmla="*/ 0 w 83"/>
                      <a:gd name="T5" fmla="*/ 0 h 38"/>
                      <a:gd name="T6" fmla="*/ 0 w 83"/>
                      <a:gd name="T7" fmla="*/ 0 h 38"/>
                      <a:gd name="T8" fmla="*/ 0 w 83"/>
                      <a:gd name="T9" fmla="*/ 0 h 38"/>
                      <a:gd name="T10" fmla="*/ 0 w 83"/>
                      <a:gd name="T11" fmla="*/ 0 h 38"/>
                      <a:gd name="T12" fmla="*/ 0 w 83"/>
                      <a:gd name="T13" fmla="*/ 0 h 38"/>
                      <a:gd name="T14" fmla="*/ 0 60000 65536"/>
                      <a:gd name="T15" fmla="*/ 0 60000 65536"/>
                      <a:gd name="T16" fmla="*/ 0 60000 65536"/>
                      <a:gd name="T17" fmla="*/ 0 60000 65536"/>
                      <a:gd name="T18" fmla="*/ 0 60000 65536"/>
                      <a:gd name="T19" fmla="*/ 0 60000 65536"/>
                      <a:gd name="T20" fmla="*/ 0 60000 65536"/>
                      <a:gd name="T21" fmla="*/ 0 w 83"/>
                      <a:gd name="T22" fmla="*/ 0 h 38"/>
                      <a:gd name="T23" fmla="*/ 83 w 8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3" name="Group 173"/>
                <p:cNvGrpSpPr>
                  <a:grpSpLocks/>
                </p:cNvGrpSpPr>
                <p:nvPr/>
              </p:nvGrpSpPr>
              <p:grpSpPr bwMode="auto">
                <a:xfrm>
                  <a:off x="894" y="3612"/>
                  <a:ext cx="49" cy="23"/>
                  <a:chOff x="894" y="3612"/>
                  <a:chExt cx="49" cy="23"/>
                </a:xfrm>
              </p:grpSpPr>
              <p:sp>
                <p:nvSpPr>
                  <p:cNvPr id="146896" name="Freeform 174"/>
                  <p:cNvSpPr>
                    <a:spLocks/>
                  </p:cNvSpPr>
                  <p:nvPr/>
                </p:nvSpPr>
                <p:spPr bwMode="auto">
                  <a:xfrm>
                    <a:off x="894" y="3612"/>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7" name="Freeform 175"/>
                  <p:cNvSpPr>
                    <a:spLocks/>
                  </p:cNvSpPr>
                  <p:nvPr/>
                </p:nvSpPr>
                <p:spPr bwMode="auto">
                  <a:xfrm>
                    <a:off x="899" y="3613"/>
                    <a:ext cx="37" cy="10"/>
                  </a:xfrm>
                  <a:custGeom>
                    <a:avLst/>
                    <a:gdLst>
                      <a:gd name="T0" fmla="*/ 0 w 75"/>
                      <a:gd name="T1" fmla="*/ 0 h 32"/>
                      <a:gd name="T2" fmla="*/ 0 w 75"/>
                      <a:gd name="T3" fmla="*/ 0 h 32"/>
                      <a:gd name="T4" fmla="*/ 0 w 75"/>
                      <a:gd name="T5" fmla="*/ 0 h 32"/>
                      <a:gd name="T6" fmla="*/ 0 w 75"/>
                      <a:gd name="T7" fmla="*/ 0 h 32"/>
                      <a:gd name="T8" fmla="*/ 0 w 75"/>
                      <a:gd name="T9" fmla="*/ 0 h 32"/>
                      <a:gd name="T10" fmla="*/ 0 w 75"/>
                      <a:gd name="T11" fmla="*/ 0 h 32"/>
                      <a:gd name="T12" fmla="*/ 0 w 75"/>
                      <a:gd name="T13" fmla="*/ 0 h 32"/>
                      <a:gd name="T14" fmla="*/ 0 w 75"/>
                      <a:gd name="T15" fmla="*/ 0 h 32"/>
                      <a:gd name="T16" fmla="*/ 0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8" name="Freeform 176"/>
                  <p:cNvSpPr>
                    <a:spLocks/>
                  </p:cNvSpPr>
                  <p:nvPr/>
                </p:nvSpPr>
                <p:spPr bwMode="auto">
                  <a:xfrm>
                    <a:off x="902" y="362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4" name="Group 177"/>
                <p:cNvGrpSpPr>
                  <a:grpSpLocks/>
                </p:cNvGrpSpPr>
                <p:nvPr/>
              </p:nvGrpSpPr>
              <p:grpSpPr bwMode="auto">
                <a:xfrm>
                  <a:off x="907" y="3625"/>
                  <a:ext cx="49" cy="23"/>
                  <a:chOff x="907" y="3625"/>
                  <a:chExt cx="49" cy="23"/>
                </a:xfrm>
              </p:grpSpPr>
              <p:sp>
                <p:nvSpPr>
                  <p:cNvPr id="146893" name="Freeform 178"/>
                  <p:cNvSpPr>
                    <a:spLocks/>
                  </p:cNvSpPr>
                  <p:nvPr/>
                </p:nvSpPr>
                <p:spPr bwMode="auto">
                  <a:xfrm>
                    <a:off x="907" y="3625"/>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4" name="Freeform 179"/>
                  <p:cNvSpPr>
                    <a:spLocks/>
                  </p:cNvSpPr>
                  <p:nvPr/>
                </p:nvSpPr>
                <p:spPr bwMode="auto">
                  <a:xfrm>
                    <a:off x="912" y="3626"/>
                    <a:ext cx="36" cy="9"/>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5" name="Freeform 180"/>
                  <p:cNvSpPr>
                    <a:spLocks/>
                  </p:cNvSpPr>
                  <p:nvPr/>
                </p:nvSpPr>
                <p:spPr bwMode="auto">
                  <a:xfrm>
                    <a:off x="914" y="363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5" name="Group 181"/>
                <p:cNvGrpSpPr>
                  <a:grpSpLocks/>
                </p:cNvGrpSpPr>
                <p:nvPr/>
              </p:nvGrpSpPr>
              <p:grpSpPr bwMode="auto">
                <a:xfrm>
                  <a:off x="919" y="3638"/>
                  <a:ext cx="49" cy="22"/>
                  <a:chOff x="919" y="3638"/>
                  <a:chExt cx="49" cy="22"/>
                </a:xfrm>
              </p:grpSpPr>
              <p:sp>
                <p:nvSpPr>
                  <p:cNvPr id="146890" name="Freeform 182"/>
                  <p:cNvSpPr>
                    <a:spLocks/>
                  </p:cNvSpPr>
                  <p:nvPr/>
                </p:nvSpPr>
                <p:spPr bwMode="auto">
                  <a:xfrm>
                    <a:off x="919" y="3638"/>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1" name="Freeform 183"/>
                  <p:cNvSpPr>
                    <a:spLocks/>
                  </p:cNvSpPr>
                  <p:nvPr/>
                </p:nvSpPr>
                <p:spPr bwMode="auto">
                  <a:xfrm>
                    <a:off x="924" y="363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92" name="Freeform 184"/>
                  <p:cNvSpPr>
                    <a:spLocks/>
                  </p:cNvSpPr>
                  <p:nvPr/>
                </p:nvSpPr>
                <p:spPr bwMode="auto">
                  <a:xfrm>
                    <a:off x="928" y="364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86" name="Group 185"/>
                <p:cNvGrpSpPr>
                  <a:grpSpLocks/>
                </p:cNvGrpSpPr>
                <p:nvPr/>
              </p:nvGrpSpPr>
              <p:grpSpPr bwMode="auto">
                <a:xfrm>
                  <a:off x="932" y="3651"/>
                  <a:ext cx="50" cy="22"/>
                  <a:chOff x="932" y="3651"/>
                  <a:chExt cx="50" cy="22"/>
                </a:xfrm>
              </p:grpSpPr>
              <p:sp>
                <p:nvSpPr>
                  <p:cNvPr id="146887" name="Freeform 186"/>
                  <p:cNvSpPr>
                    <a:spLocks/>
                  </p:cNvSpPr>
                  <p:nvPr/>
                </p:nvSpPr>
                <p:spPr bwMode="auto">
                  <a:xfrm>
                    <a:off x="932" y="36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8" name="Freeform 187"/>
                  <p:cNvSpPr>
                    <a:spLocks/>
                  </p:cNvSpPr>
                  <p:nvPr/>
                </p:nvSpPr>
                <p:spPr bwMode="auto">
                  <a:xfrm>
                    <a:off x="937" y="3651"/>
                    <a:ext cx="37"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9" name="Freeform 188"/>
                  <p:cNvSpPr>
                    <a:spLocks/>
                  </p:cNvSpPr>
                  <p:nvPr/>
                </p:nvSpPr>
                <p:spPr bwMode="auto">
                  <a:xfrm>
                    <a:off x="940" y="3662"/>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90" name="Group 189"/>
              <p:cNvGrpSpPr>
                <a:grpSpLocks/>
              </p:cNvGrpSpPr>
              <p:nvPr/>
            </p:nvGrpSpPr>
            <p:grpSpPr bwMode="auto">
              <a:xfrm>
                <a:off x="944" y="3665"/>
                <a:ext cx="99" cy="74"/>
                <a:chOff x="944" y="3665"/>
                <a:chExt cx="99" cy="74"/>
              </a:xfrm>
            </p:grpSpPr>
            <p:grpSp>
              <p:nvGrpSpPr>
                <p:cNvPr id="146862" name="Group 190"/>
                <p:cNvGrpSpPr>
                  <a:grpSpLocks/>
                </p:cNvGrpSpPr>
                <p:nvPr/>
              </p:nvGrpSpPr>
              <p:grpSpPr bwMode="auto">
                <a:xfrm>
                  <a:off x="944" y="3665"/>
                  <a:ext cx="49" cy="23"/>
                  <a:chOff x="944" y="3665"/>
                  <a:chExt cx="49" cy="23"/>
                </a:xfrm>
              </p:grpSpPr>
              <p:sp>
                <p:nvSpPr>
                  <p:cNvPr id="146879" name="Freeform 191"/>
                  <p:cNvSpPr>
                    <a:spLocks/>
                  </p:cNvSpPr>
                  <p:nvPr/>
                </p:nvSpPr>
                <p:spPr bwMode="auto">
                  <a:xfrm>
                    <a:off x="944" y="3665"/>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0" name="Freeform 192"/>
                  <p:cNvSpPr>
                    <a:spLocks/>
                  </p:cNvSpPr>
                  <p:nvPr/>
                </p:nvSpPr>
                <p:spPr bwMode="auto">
                  <a:xfrm>
                    <a:off x="949" y="3666"/>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81" name="Freeform 193"/>
                  <p:cNvSpPr>
                    <a:spLocks/>
                  </p:cNvSpPr>
                  <p:nvPr/>
                </p:nvSpPr>
                <p:spPr bwMode="auto">
                  <a:xfrm>
                    <a:off x="953" y="367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3" name="Group 194"/>
                <p:cNvGrpSpPr>
                  <a:grpSpLocks/>
                </p:cNvGrpSpPr>
                <p:nvPr/>
              </p:nvGrpSpPr>
              <p:grpSpPr bwMode="auto">
                <a:xfrm>
                  <a:off x="957" y="3678"/>
                  <a:ext cx="48" cy="23"/>
                  <a:chOff x="957" y="3678"/>
                  <a:chExt cx="48" cy="23"/>
                </a:xfrm>
              </p:grpSpPr>
              <p:sp>
                <p:nvSpPr>
                  <p:cNvPr id="146876" name="Freeform 195"/>
                  <p:cNvSpPr>
                    <a:spLocks/>
                  </p:cNvSpPr>
                  <p:nvPr/>
                </p:nvSpPr>
                <p:spPr bwMode="auto">
                  <a:xfrm>
                    <a:off x="957" y="3678"/>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7" name="Freeform 196"/>
                  <p:cNvSpPr>
                    <a:spLocks/>
                  </p:cNvSpPr>
                  <p:nvPr/>
                </p:nvSpPr>
                <p:spPr bwMode="auto">
                  <a:xfrm>
                    <a:off x="961" y="3678"/>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8" name="Freeform 197"/>
                  <p:cNvSpPr>
                    <a:spLocks/>
                  </p:cNvSpPr>
                  <p:nvPr/>
                </p:nvSpPr>
                <p:spPr bwMode="auto">
                  <a:xfrm>
                    <a:off x="964" y="3688"/>
                    <a:ext cx="41"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4" name="Group 198"/>
                <p:cNvGrpSpPr>
                  <a:grpSpLocks/>
                </p:cNvGrpSpPr>
                <p:nvPr/>
              </p:nvGrpSpPr>
              <p:grpSpPr bwMode="auto">
                <a:xfrm>
                  <a:off x="969" y="3690"/>
                  <a:ext cx="49" cy="23"/>
                  <a:chOff x="969" y="3690"/>
                  <a:chExt cx="49" cy="23"/>
                </a:xfrm>
              </p:grpSpPr>
              <p:sp>
                <p:nvSpPr>
                  <p:cNvPr id="146873" name="Freeform 199"/>
                  <p:cNvSpPr>
                    <a:spLocks/>
                  </p:cNvSpPr>
                  <p:nvPr/>
                </p:nvSpPr>
                <p:spPr bwMode="auto">
                  <a:xfrm>
                    <a:off x="969" y="369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4" name="Freeform 200"/>
                  <p:cNvSpPr>
                    <a:spLocks/>
                  </p:cNvSpPr>
                  <p:nvPr/>
                </p:nvSpPr>
                <p:spPr bwMode="auto">
                  <a:xfrm>
                    <a:off x="974" y="3691"/>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5" name="Freeform 201"/>
                  <p:cNvSpPr>
                    <a:spLocks/>
                  </p:cNvSpPr>
                  <p:nvPr/>
                </p:nvSpPr>
                <p:spPr bwMode="auto">
                  <a:xfrm>
                    <a:off x="977" y="370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5" name="Group 202"/>
                <p:cNvGrpSpPr>
                  <a:grpSpLocks/>
                </p:cNvGrpSpPr>
                <p:nvPr/>
              </p:nvGrpSpPr>
              <p:grpSpPr bwMode="auto">
                <a:xfrm>
                  <a:off x="982" y="3703"/>
                  <a:ext cx="49" cy="23"/>
                  <a:chOff x="982" y="3703"/>
                  <a:chExt cx="49" cy="23"/>
                </a:xfrm>
              </p:grpSpPr>
              <p:sp>
                <p:nvSpPr>
                  <p:cNvPr id="146870" name="Freeform 203"/>
                  <p:cNvSpPr>
                    <a:spLocks/>
                  </p:cNvSpPr>
                  <p:nvPr/>
                </p:nvSpPr>
                <p:spPr bwMode="auto">
                  <a:xfrm>
                    <a:off x="982"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1" name="Freeform 204"/>
                  <p:cNvSpPr>
                    <a:spLocks/>
                  </p:cNvSpPr>
                  <p:nvPr/>
                </p:nvSpPr>
                <p:spPr bwMode="auto">
                  <a:xfrm>
                    <a:off x="987" y="3703"/>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72" name="Freeform 205"/>
                  <p:cNvSpPr>
                    <a:spLocks/>
                  </p:cNvSpPr>
                  <p:nvPr/>
                </p:nvSpPr>
                <p:spPr bwMode="auto">
                  <a:xfrm>
                    <a:off x="989" y="3714"/>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66" name="Group 206"/>
                <p:cNvGrpSpPr>
                  <a:grpSpLocks/>
                </p:cNvGrpSpPr>
                <p:nvPr/>
              </p:nvGrpSpPr>
              <p:grpSpPr bwMode="auto">
                <a:xfrm>
                  <a:off x="995" y="3716"/>
                  <a:ext cx="48" cy="23"/>
                  <a:chOff x="995" y="3716"/>
                  <a:chExt cx="48" cy="23"/>
                </a:xfrm>
              </p:grpSpPr>
              <p:sp>
                <p:nvSpPr>
                  <p:cNvPr id="146867" name="Freeform 207"/>
                  <p:cNvSpPr>
                    <a:spLocks/>
                  </p:cNvSpPr>
                  <p:nvPr/>
                </p:nvSpPr>
                <p:spPr bwMode="auto">
                  <a:xfrm>
                    <a:off x="995" y="3716"/>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8" name="Freeform 208"/>
                  <p:cNvSpPr>
                    <a:spLocks/>
                  </p:cNvSpPr>
                  <p:nvPr/>
                </p:nvSpPr>
                <p:spPr bwMode="auto">
                  <a:xfrm>
                    <a:off x="999" y="3717"/>
                    <a:ext cx="38"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9" name="Freeform 209"/>
                  <p:cNvSpPr>
                    <a:spLocks/>
                  </p:cNvSpPr>
                  <p:nvPr/>
                </p:nvSpPr>
                <p:spPr bwMode="auto">
                  <a:xfrm>
                    <a:off x="1003" y="3727"/>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591" name="Group 210"/>
              <p:cNvGrpSpPr>
                <a:grpSpLocks/>
              </p:cNvGrpSpPr>
              <p:nvPr/>
            </p:nvGrpSpPr>
            <p:grpSpPr bwMode="auto">
              <a:xfrm>
                <a:off x="1005" y="3727"/>
                <a:ext cx="49" cy="23"/>
                <a:chOff x="1005" y="3727"/>
                <a:chExt cx="49" cy="23"/>
              </a:xfrm>
            </p:grpSpPr>
            <p:sp>
              <p:nvSpPr>
                <p:cNvPr id="146859" name="Freeform 211"/>
                <p:cNvSpPr>
                  <a:spLocks/>
                </p:cNvSpPr>
                <p:nvPr/>
              </p:nvSpPr>
              <p:spPr bwMode="auto">
                <a:xfrm>
                  <a:off x="1005" y="372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0" name="Freeform 212"/>
                <p:cNvSpPr>
                  <a:spLocks/>
                </p:cNvSpPr>
                <p:nvPr/>
              </p:nvSpPr>
              <p:spPr bwMode="auto">
                <a:xfrm>
                  <a:off x="1010"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61" name="Freeform 213"/>
                <p:cNvSpPr>
                  <a:spLocks/>
                </p:cNvSpPr>
                <p:nvPr/>
              </p:nvSpPr>
              <p:spPr bwMode="auto">
                <a:xfrm>
                  <a:off x="1013"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2" name="Group 214"/>
              <p:cNvGrpSpPr>
                <a:grpSpLocks/>
              </p:cNvGrpSpPr>
              <p:nvPr/>
            </p:nvGrpSpPr>
            <p:grpSpPr bwMode="auto">
              <a:xfrm>
                <a:off x="1018" y="3740"/>
                <a:ext cx="49" cy="22"/>
                <a:chOff x="1018" y="3740"/>
                <a:chExt cx="49" cy="22"/>
              </a:xfrm>
            </p:grpSpPr>
            <p:sp>
              <p:nvSpPr>
                <p:cNvPr id="146856" name="Freeform 215"/>
                <p:cNvSpPr>
                  <a:spLocks/>
                </p:cNvSpPr>
                <p:nvPr/>
              </p:nvSpPr>
              <p:spPr bwMode="auto">
                <a:xfrm>
                  <a:off x="1018" y="374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7" name="Freeform 216"/>
                <p:cNvSpPr>
                  <a:spLocks/>
                </p:cNvSpPr>
                <p:nvPr/>
              </p:nvSpPr>
              <p:spPr bwMode="auto">
                <a:xfrm>
                  <a:off x="1022" y="3740"/>
                  <a:ext cx="38"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8" name="Freeform 217"/>
                <p:cNvSpPr>
                  <a:spLocks/>
                </p:cNvSpPr>
                <p:nvPr/>
              </p:nvSpPr>
              <p:spPr bwMode="auto">
                <a:xfrm>
                  <a:off x="1026" y="3750"/>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3" name="Group 218"/>
              <p:cNvGrpSpPr>
                <a:grpSpLocks/>
              </p:cNvGrpSpPr>
              <p:nvPr/>
            </p:nvGrpSpPr>
            <p:grpSpPr bwMode="auto">
              <a:xfrm>
                <a:off x="1030" y="3753"/>
                <a:ext cx="49" cy="23"/>
                <a:chOff x="1030" y="3753"/>
                <a:chExt cx="49" cy="23"/>
              </a:xfrm>
            </p:grpSpPr>
            <p:sp>
              <p:nvSpPr>
                <p:cNvPr id="146853" name="Freeform 219"/>
                <p:cNvSpPr>
                  <a:spLocks/>
                </p:cNvSpPr>
                <p:nvPr/>
              </p:nvSpPr>
              <p:spPr bwMode="auto">
                <a:xfrm>
                  <a:off x="1030" y="375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4" name="Freeform 220"/>
                <p:cNvSpPr>
                  <a:spLocks/>
                </p:cNvSpPr>
                <p:nvPr/>
              </p:nvSpPr>
              <p:spPr bwMode="auto">
                <a:xfrm>
                  <a:off x="1035" y="3753"/>
                  <a:ext cx="37" cy="11"/>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5" name="Freeform 221"/>
                <p:cNvSpPr>
                  <a:spLocks/>
                </p:cNvSpPr>
                <p:nvPr/>
              </p:nvSpPr>
              <p:spPr bwMode="auto">
                <a:xfrm>
                  <a:off x="1039" y="3764"/>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594" name="Freeform 222"/>
              <p:cNvSpPr>
                <a:spLocks/>
              </p:cNvSpPr>
              <p:nvPr/>
            </p:nvSpPr>
            <p:spPr bwMode="auto">
              <a:xfrm>
                <a:off x="778" y="353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95" name="Freeform 223"/>
              <p:cNvSpPr>
                <a:spLocks/>
              </p:cNvSpPr>
              <p:nvPr/>
            </p:nvSpPr>
            <p:spPr bwMode="auto">
              <a:xfrm>
                <a:off x="783" y="3535"/>
                <a:ext cx="36" cy="11"/>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96" name="Freeform 224"/>
              <p:cNvSpPr>
                <a:spLocks/>
              </p:cNvSpPr>
              <p:nvPr/>
            </p:nvSpPr>
            <p:spPr bwMode="auto">
              <a:xfrm>
                <a:off x="786" y="3546"/>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597" name="Group 225"/>
              <p:cNvGrpSpPr>
                <a:grpSpLocks/>
              </p:cNvGrpSpPr>
              <p:nvPr/>
            </p:nvGrpSpPr>
            <p:grpSpPr bwMode="auto">
              <a:xfrm>
                <a:off x="790" y="3547"/>
                <a:ext cx="49" cy="23"/>
                <a:chOff x="790" y="3547"/>
                <a:chExt cx="49" cy="23"/>
              </a:xfrm>
            </p:grpSpPr>
            <p:sp>
              <p:nvSpPr>
                <p:cNvPr id="146850" name="Freeform 226"/>
                <p:cNvSpPr>
                  <a:spLocks/>
                </p:cNvSpPr>
                <p:nvPr/>
              </p:nvSpPr>
              <p:spPr bwMode="auto">
                <a:xfrm>
                  <a:off x="790" y="3547"/>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1" name="Freeform 227"/>
                <p:cNvSpPr>
                  <a:spLocks/>
                </p:cNvSpPr>
                <p:nvPr/>
              </p:nvSpPr>
              <p:spPr bwMode="auto">
                <a:xfrm>
                  <a:off x="795" y="3548"/>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52" name="Freeform 228"/>
                <p:cNvSpPr>
                  <a:spLocks/>
                </p:cNvSpPr>
                <p:nvPr/>
              </p:nvSpPr>
              <p:spPr bwMode="auto">
                <a:xfrm>
                  <a:off x="798" y="355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8" name="Group 229"/>
              <p:cNvGrpSpPr>
                <a:grpSpLocks/>
              </p:cNvGrpSpPr>
              <p:nvPr/>
            </p:nvGrpSpPr>
            <p:grpSpPr bwMode="auto">
              <a:xfrm>
                <a:off x="803" y="3560"/>
                <a:ext cx="49" cy="22"/>
                <a:chOff x="803" y="3560"/>
                <a:chExt cx="49" cy="22"/>
              </a:xfrm>
            </p:grpSpPr>
            <p:sp>
              <p:nvSpPr>
                <p:cNvPr id="146847" name="Freeform 230"/>
                <p:cNvSpPr>
                  <a:spLocks/>
                </p:cNvSpPr>
                <p:nvPr/>
              </p:nvSpPr>
              <p:spPr bwMode="auto">
                <a:xfrm>
                  <a:off x="803" y="3560"/>
                  <a:ext cx="12" cy="22"/>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8" name="Freeform 231"/>
                <p:cNvSpPr>
                  <a:spLocks/>
                </p:cNvSpPr>
                <p:nvPr/>
              </p:nvSpPr>
              <p:spPr bwMode="auto">
                <a:xfrm>
                  <a:off x="808" y="356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9" name="Freeform 232"/>
                <p:cNvSpPr>
                  <a:spLocks/>
                </p:cNvSpPr>
                <p:nvPr/>
              </p:nvSpPr>
              <p:spPr bwMode="auto">
                <a:xfrm>
                  <a:off x="811" y="3571"/>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99" name="Group 233"/>
              <p:cNvGrpSpPr>
                <a:grpSpLocks/>
              </p:cNvGrpSpPr>
              <p:nvPr/>
            </p:nvGrpSpPr>
            <p:grpSpPr bwMode="auto">
              <a:xfrm>
                <a:off x="815" y="3572"/>
                <a:ext cx="50" cy="23"/>
                <a:chOff x="815" y="3572"/>
                <a:chExt cx="50" cy="23"/>
              </a:xfrm>
            </p:grpSpPr>
            <p:sp>
              <p:nvSpPr>
                <p:cNvPr id="146844" name="Freeform 234"/>
                <p:cNvSpPr>
                  <a:spLocks/>
                </p:cNvSpPr>
                <p:nvPr/>
              </p:nvSpPr>
              <p:spPr bwMode="auto">
                <a:xfrm>
                  <a:off x="815" y="3572"/>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5" name="Freeform 235"/>
                <p:cNvSpPr>
                  <a:spLocks/>
                </p:cNvSpPr>
                <p:nvPr/>
              </p:nvSpPr>
              <p:spPr bwMode="auto">
                <a:xfrm>
                  <a:off x="820" y="3573"/>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6" name="Freeform 236"/>
                <p:cNvSpPr>
                  <a:spLocks/>
                </p:cNvSpPr>
                <p:nvPr/>
              </p:nvSpPr>
              <p:spPr bwMode="auto">
                <a:xfrm>
                  <a:off x="824" y="3583"/>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0" name="Group 237"/>
              <p:cNvGrpSpPr>
                <a:grpSpLocks/>
              </p:cNvGrpSpPr>
              <p:nvPr/>
            </p:nvGrpSpPr>
            <p:grpSpPr bwMode="auto">
              <a:xfrm>
                <a:off x="828" y="3585"/>
                <a:ext cx="49" cy="23"/>
                <a:chOff x="828" y="3585"/>
                <a:chExt cx="49" cy="23"/>
              </a:xfrm>
            </p:grpSpPr>
            <p:sp>
              <p:nvSpPr>
                <p:cNvPr id="146841" name="Freeform 238"/>
                <p:cNvSpPr>
                  <a:spLocks/>
                </p:cNvSpPr>
                <p:nvPr/>
              </p:nvSpPr>
              <p:spPr bwMode="auto">
                <a:xfrm>
                  <a:off x="828" y="358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2" name="Freeform 239"/>
                <p:cNvSpPr>
                  <a:spLocks/>
                </p:cNvSpPr>
                <p:nvPr/>
              </p:nvSpPr>
              <p:spPr bwMode="auto">
                <a:xfrm>
                  <a:off x="833" y="358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3" name="Freeform 240"/>
                <p:cNvSpPr>
                  <a:spLocks/>
                </p:cNvSpPr>
                <p:nvPr/>
              </p:nvSpPr>
              <p:spPr bwMode="auto">
                <a:xfrm>
                  <a:off x="837"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1" name="Group 241"/>
              <p:cNvGrpSpPr>
                <a:grpSpLocks/>
              </p:cNvGrpSpPr>
              <p:nvPr/>
            </p:nvGrpSpPr>
            <p:grpSpPr bwMode="auto">
              <a:xfrm>
                <a:off x="840" y="3600"/>
                <a:ext cx="100" cy="73"/>
                <a:chOff x="840" y="3600"/>
                <a:chExt cx="100" cy="73"/>
              </a:xfrm>
            </p:grpSpPr>
            <p:grpSp>
              <p:nvGrpSpPr>
                <p:cNvPr id="146821" name="Group 242"/>
                <p:cNvGrpSpPr>
                  <a:grpSpLocks/>
                </p:cNvGrpSpPr>
                <p:nvPr/>
              </p:nvGrpSpPr>
              <p:grpSpPr bwMode="auto">
                <a:xfrm>
                  <a:off x="840" y="3600"/>
                  <a:ext cx="49" cy="23"/>
                  <a:chOff x="840" y="3600"/>
                  <a:chExt cx="49" cy="23"/>
                </a:xfrm>
              </p:grpSpPr>
              <p:sp>
                <p:nvSpPr>
                  <p:cNvPr id="146838" name="Freeform 243"/>
                  <p:cNvSpPr>
                    <a:spLocks/>
                  </p:cNvSpPr>
                  <p:nvPr/>
                </p:nvSpPr>
                <p:spPr bwMode="auto">
                  <a:xfrm>
                    <a:off x="840" y="360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9" name="Freeform 244"/>
                  <p:cNvSpPr>
                    <a:spLocks/>
                  </p:cNvSpPr>
                  <p:nvPr/>
                </p:nvSpPr>
                <p:spPr bwMode="auto">
                  <a:xfrm>
                    <a:off x="845" y="3600"/>
                    <a:ext cx="37" cy="11"/>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40" name="Freeform 245"/>
                  <p:cNvSpPr>
                    <a:spLocks/>
                  </p:cNvSpPr>
                  <p:nvPr/>
                </p:nvSpPr>
                <p:spPr bwMode="auto">
                  <a:xfrm>
                    <a:off x="848" y="3611"/>
                    <a:ext cx="41" cy="12"/>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2" name="Group 246"/>
                <p:cNvGrpSpPr>
                  <a:grpSpLocks/>
                </p:cNvGrpSpPr>
                <p:nvPr/>
              </p:nvGrpSpPr>
              <p:grpSpPr bwMode="auto">
                <a:xfrm>
                  <a:off x="853" y="3612"/>
                  <a:ext cx="48" cy="23"/>
                  <a:chOff x="853" y="3612"/>
                  <a:chExt cx="48" cy="23"/>
                </a:xfrm>
              </p:grpSpPr>
              <p:sp>
                <p:nvSpPr>
                  <p:cNvPr id="146835" name="Freeform 247"/>
                  <p:cNvSpPr>
                    <a:spLocks/>
                  </p:cNvSpPr>
                  <p:nvPr/>
                </p:nvSpPr>
                <p:spPr bwMode="auto">
                  <a:xfrm>
                    <a:off x="853"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6" name="Freeform 248"/>
                  <p:cNvSpPr>
                    <a:spLocks/>
                  </p:cNvSpPr>
                  <p:nvPr/>
                </p:nvSpPr>
                <p:spPr bwMode="auto">
                  <a:xfrm>
                    <a:off x="857" y="3613"/>
                    <a:ext cx="37" cy="10"/>
                  </a:xfrm>
                  <a:custGeom>
                    <a:avLst/>
                    <a:gdLst>
                      <a:gd name="T0" fmla="*/ 1 w 73"/>
                      <a:gd name="T1" fmla="*/ 0 h 32"/>
                      <a:gd name="T2" fmla="*/ 1 w 73"/>
                      <a:gd name="T3" fmla="*/ 0 h 32"/>
                      <a:gd name="T4" fmla="*/ 1 w 73"/>
                      <a:gd name="T5" fmla="*/ 0 h 32"/>
                      <a:gd name="T6" fmla="*/ 1 w 73"/>
                      <a:gd name="T7" fmla="*/ 0 h 32"/>
                      <a:gd name="T8" fmla="*/ 1 w 73"/>
                      <a:gd name="T9" fmla="*/ 0 h 32"/>
                      <a:gd name="T10" fmla="*/ 1 w 73"/>
                      <a:gd name="T11" fmla="*/ 0 h 32"/>
                      <a:gd name="T12" fmla="*/ 1 w 73"/>
                      <a:gd name="T13" fmla="*/ 0 h 32"/>
                      <a:gd name="T14" fmla="*/ 0 w 73"/>
                      <a:gd name="T15" fmla="*/ 0 h 32"/>
                      <a:gd name="T16" fmla="*/ 1 w 73"/>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2"/>
                      <a:gd name="T29" fmla="*/ 73 w 73"/>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7" name="Freeform 249"/>
                  <p:cNvSpPr>
                    <a:spLocks/>
                  </p:cNvSpPr>
                  <p:nvPr/>
                </p:nvSpPr>
                <p:spPr bwMode="auto">
                  <a:xfrm>
                    <a:off x="860" y="362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3" name="Group 250"/>
                <p:cNvGrpSpPr>
                  <a:grpSpLocks/>
                </p:cNvGrpSpPr>
                <p:nvPr/>
              </p:nvGrpSpPr>
              <p:grpSpPr bwMode="auto">
                <a:xfrm>
                  <a:off x="865" y="3625"/>
                  <a:ext cx="49" cy="23"/>
                  <a:chOff x="865" y="3625"/>
                  <a:chExt cx="49" cy="23"/>
                </a:xfrm>
              </p:grpSpPr>
              <p:sp>
                <p:nvSpPr>
                  <p:cNvPr id="146832" name="Freeform 251"/>
                  <p:cNvSpPr>
                    <a:spLocks/>
                  </p:cNvSpPr>
                  <p:nvPr/>
                </p:nvSpPr>
                <p:spPr bwMode="auto">
                  <a:xfrm>
                    <a:off x="865" y="362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3" name="Freeform 252"/>
                  <p:cNvSpPr>
                    <a:spLocks/>
                  </p:cNvSpPr>
                  <p:nvPr/>
                </p:nvSpPr>
                <p:spPr bwMode="auto">
                  <a:xfrm>
                    <a:off x="870"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4" name="Freeform 253"/>
                  <p:cNvSpPr>
                    <a:spLocks/>
                  </p:cNvSpPr>
                  <p:nvPr/>
                </p:nvSpPr>
                <p:spPr bwMode="auto">
                  <a:xfrm>
                    <a:off x="873" y="363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4" name="Group 254"/>
                <p:cNvGrpSpPr>
                  <a:grpSpLocks/>
                </p:cNvGrpSpPr>
                <p:nvPr/>
              </p:nvGrpSpPr>
              <p:grpSpPr bwMode="auto">
                <a:xfrm>
                  <a:off x="878" y="3638"/>
                  <a:ext cx="49" cy="22"/>
                  <a:chOff x="878" y="3638"/>
                  <a:chExt cx="49" cy="22"/>
                </a:xfrm>
              </p:grpSpPr>
              <p:sp>
                <p:nvSpPr>
                  <p:cNvPr id="146829" name="Freeform 255"/>
                  <p:cNvSpPr>
                    <a:spLocks/>
                  </p:cNvSpPr>
                  <p:nvPr/>
                </p:nvSpPr>
                <p:spPr bwMode="auto">
                  <a:xfrm>
                    <a:off x="878"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0" name="Freeform 256"/>
                  <p:cNvSpPr>
                    <a:spLocks/>
                  </p:cNvSpPr>
                  <p:nvPr/>
                </p:nvSpPr>
                <p:spPr bwMode="auto">
                  <a:xfrm>
                    <a:off x="883"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31" name="Freeform 257"/>
                  <p:cNvSpPr>
                    <a:spLocks/>
                  </p:cNvSpPr>
                  <p:nvPr/>
                </p:nvSpPr>
                <p:spPr bwMode="auto">
                  <a:xfrm>
                    <a:off x="886" y="364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25" name="Group 258"/>
                <p:cNvGrpSpPr>
                  <a:grpSpLocks/>
                </p:cNvGrpSpPr>
                <p:nvPr/>
              </p:nvGrpSpPr>
              <p:grpSpPr bwMode="auto">
                <a:xfrm>
                  <a:off x="890" y="3651"/>
                  <a:ext cx="50" cy="22"/>
                  <a:chOff x="890" y="3651"/>
                  <a:chExt cx="50" cy="22"/>
                </a:xfrm>
              </p:grpSpPr>
              <p:sp>
                <p:nvSpPr>
                  <p:cNvPr id="146826" name="Freeform 259"/>
                  <p:cNvSpPr>
                    <a:spLocks/>
                  </p:cNvSpPr>
                  <p:nvPr/>
                </p:nvSpPr>
                <p:spPr bwMode="auto">
                  <a:xfrm>
                    <a:off x="890" y="3651"/>
                    <a:ext cx="13" cy="22"/>
                  </a:xfrm>
                  <a:custGeom>
                    <a:avLst/>
                    <a:gdLst>
                      <a:gd name="T0" fmla="*/ 1 w 25"/>
                      <a:gd name="T1" fmla="*/ 0 h 67"/>
                      <a:gd name="T2" fmla="*/ 0 w 25"/>
                      <a:gd name="T3" fmla="*/ 0 h 67"/>
                      <a:gd name="T4" fmla="*/ 1 w 25"/>
                      <a:gd name="T5" fmla="*/ 0 h 67"/>
                      <a:gd name="T6" fmla="*/ 1 w 25"/>
                      <a:gd name="T7" fmla="*/ 0 h 67"/>
                      <a:gd name="T8" fmla="*/ 1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7" name="Freeform 260"/>
                  <p:cNvSpPr>
                    <a:spLocks/>
                  </p:cNvSpPr>
                  <p:nvPr/>
                </p:nvSpPr>
                <p:spPr bwMode="auto">
                  <a:xfrm>
                    <a:off x="895" y="3651"/>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8" name="Freeform 261"/>
                  <p:cNvSpPr>
                    <a:spLocks/>
                  </p:cNvSpPr>
                  <p:nvPr/>
                </p:nvSpPr>
                <p:spPr bwMode="auto">
                  <a:xfrm>
                    <a:off x="899" y="3662"/>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02" name="Group 262"/>
              <p:cNvGrpSpPr>
                <a:grpSpLocks/>
              </p:cNvGrpSpPr>
              <p:nvPr/>
            </p:nvGrpSpPr>
            <p:grpSpPr bwMode="auto">
              <a:xfrm>
                <a:off x="903" y="3665"/>
                <a:ext cx="99" cy="74"/>
                <a:chOff x="903" y="3665"/>
                <a:chExt cx="99" cy="74"/>
              </a:xfrm>
            </p:grpSpPr>
            <p:grpSp>
              <p:nvGrpSpPr>
                <p:cNvPr id="146801" name="Group 263"/>
                <p:cNvGrpSpPr>
                  <a:grpSpLocks/>
                </p:cNvGrpSpPr>
                <p:nvPr/>
              </p:nvGrpSpPr>
              <p:grpSpPr bwMode="auto">
                <a:xfrm>
                  <a:off x="903" y="3665"/>
                  <a:ext cx="49" cy="23"/>
                  <a:chOff x="903" y="3665"/>
                  <a:chExt cx="49" cy="23"/>
                </a:xfrm>
              </p:grpSpPr>
              <p:sp>
                <p:nvSpPr>
                  <p:cNvPr id="146818" name="Freeform 264"/>
                  <p:cNvSpPr>
                    <a:spLocks/>
                  </p:cNvSpPr>
                  <p:nvPr/>
                </p:nvSpPr>
                <p:spPr bwMode="auto">
                  <a:xfrm>
                    <a:off x="903"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9" name="Freeform 265"/>
                  <p:cNvSpPr>
                    <a:spLocks/>
                  </p:cNvSpPr>
                  <p:nvPr/>
                </p:nvSpPr>
                <p:spPr bwMode="auto">
                  <a:xfrm>
                    <a:off x="907" y="3666"/>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20" name="Freeform 266"/>
                  <p:cNvSpPr>
                    <a:spLocks/>
                  </p:cNvSpPr>
                  <p:nvPr/>
                </p:nvSpPr>
                <p:spPr bwMode="auto">
                  <a:xfrm>
                    <a:off x="911" y="367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2" name="Group 267"/>
                <p:cNvGrpSpPr>
                  <a:grpSpLocks/>
                </p:cNvGrpSpPr>
                <p:nvPr/>
              </p:nvGrpSpPr>
              <p:grpSpPr bwMode="auto">
                <a:xfrm>
                  <a:off x="914" y="3678"/>
                  <a:ext cx="49" cy="23"/>
                  <a:chOff x="914" y="3678"/>
                  <a:chExt cx="49" cy="23"/>
                </a:xfrm>
              </p:grpSpPr>
              <p:sp>
                <p:nvSpPr>
                  <p:cNvPr id="146815" name="Freeform 268"/>
                  <p:cNvSpPr>
                    <a:spLocks/>
                  </p:cNvSpPr>
                  <p:nvPr/>
                </p:nvSpPr>
                <p:spPr bwMode="auto">
                  <a:xfrm>
                    <a:off x="914"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6" name="Freeform 269"/>
                  <p:cNvSpPr>
                    <a:spLocks/>
                  </p:cNvSpPr>
                  <p:nvPr/>
                </p:nvSpPr>
                <p:spPr bwMode="auto">
                  <a:xfrm>
                    <a:off x="919" y="3678"/>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7" name="Freeform 270"/>
                  <p:cNvSpPr>
                    <a:spLocks/>
                  </p:cNvSpPr>
                  <p:nvPr/>
                </p:nvSpPr>
                <p:spPr bwMode="auto">
                  <a:xfrm>
                    <a:off x="922" y="3688"/>
                    <a:ext cx="41" cy="13"/>
                  </a:xfrm>
                  <a:custGeom>
                    <a:avLst/>
                    <a:gdLst>
                      <a:gd name="T0" fmla="*/ 0 w 81"/>
                      <a:gd name="T1" fmla="*/ 0 h 38"/>
                      <a:gd name="T2" fmla="*/ 1 w 81"/>
                      <a:gd name="T3" fmla="*/ 0 h 38"/>
                      <a:gd name="T4" fmla="*/ 1 w 81"/>
                      <a:gd name="T5" fmla="*/ 0 h 38"/>
                      <a:gd name="T6" fmla="*/ 1 w 81"/>
                      <a:gd name="T7" fmla="*/ 0 h 38"/>
                      <a:gd name="T8" fmla="*/ 1 w 81"/>
                      <a:gd name="T9" fmla="*/ 0 h 38"/>
                      <a:gd name="T10" fmla="*/ 1 w 81"/>
                      <a:gd name="T11" fmla="*/ 0 h 38"/>
                      <a:gd name="T12" fmla="*/ 0 w 81"/>
                      <a:gd name="T13" fmla="*/ 0 h 38"/>
                      <a:gd name="T14" fmla="*/ 0 60000 65536"/>
                      <a:gd name="T15" fmla="*/ 0 60000 65536"/>
                      <a:gd name="T16" fmla="*/ 0 60000 65536"/>
                      <a:gd name="T17" fmla="*/ 0 60000 65536"/>
                      <a:gd name="T18" fmla="*/ 0 60000 65536"/>
                      <a:gd name="T19" fmla="*/ 0 60000 65536"/>
                      <a:gd name="T20" fmla="*/ 0 60000 65536"/>
                      <a:gd name="T21" fmla="*/ 0 w 81"/>
                      <a:gd name="T22" fmla="*/ 0 h 38"/>
                      <a:gd name="T23" fmla="*/ 81 w 81"/>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3" name="Group 271"/>
                <p:cNvGrpSpPr>
                  <a:grpSpLocks/>
                </p:cNvGrpSpPr>
                <p:nvPr/>
              </p:nvGrpSpPr>
              <p:grpSpPr bwMode="auto">
                <a:xfrm>
                  <a:off x="928" y="3690"/>
                  <a:ext cx="48" cy="23"/>
                  <a:chOff x="928" y="3690"/>
                  <a:chExt cx="48" cy="23"/>
                </a:xfrm>
              </p:grpSpPr>
              <p:sp>
                <p:nvSpPr>
                  <p:cNvPr id="146812" name="Freeform 272"/>
                  <p:cNvSpPr>
                    <a:spLocks/>
                  </p:cNvSpPr>
                  <p:nvPr/>
                </p:nvSpPr>
                <p:spPr bwMode="auto">
                  <a:xfrm>
                    <a:off x="928" y="369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3" name="Freeform 273"/>
                  <p:cNvSpPr>
                    <a:spLocks/>
                  </p:cNvSpPr>
                  <p:nvPr/>
                </p:nvSpPr>
                <p:spPr bwMode="auto">
                  <a:xfrm>
                    <a:off x="932"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4" name="Freeform 274"/>
                  <p:cNvSpPr>
                    <a:spLocks/>
                  </p:cNvSpPr>
                  <p:nvPr/>
                </p:nvSpPr>
                <p:spPr bwMode="auto">
                  <a:xfrm>
                    <a:off x="935" y="3701"/>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4" name="Group 275"/>
                <p:cNvGrpSpPr>
                  <a:grpSpLocks/>
                </p:cNvGrpSpPr>
                <p:nvPr/>
              </p:nvGrpSpPr>
              <p:grpSpPr bwMode="auto">
                <a:xfrm>
                  <a:off x="940" y="3703"/>
                  <a:ext cx="49" cy="23"/>
                  <a:chOff x="940" y="3703"/>
                  <a:chExt cx="49" cy="23"/>
                </a:xfrm>
              </p:grpSpPr>
              <p:sp>
                <p:nvSpPr>
                  <p:cNvPr id="146809" name="Freeform 276"/>
                  <p:cNvSpPr>
                    <a:spLocks/>
                  </p:cNvSpPr>
                  <p:nvPr/>
                </p:nvSpPr>
                <p:spPr bwMode="auto">
                  <a:xfrm>
                    <a:off x="940"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0" name="Freeform 277"/>
                  <p:cNvSpPr>
                    <a:spLocks/>
                  </p:cNvSpPr>
                  <p:nvPr/>
                </p:nvSpPr>
                <p:spPr bwMode="auto">
                  <a:xfrm>
                    <a:off x="945" y="3703"/>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11" name="Freeform 278"/>
                  <p:cNvSpPr>
                    <a:spLocks/>
                  </p:cNvSpPr>
                  <p:nvPr/>
                </p:nvSpPr>
                <p:spPr bwMode="auto">
                  <a:xfrm>
                    <a:off x="948" y="3714"/>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805" name="Group 279"/>
                <p:cNvGrpSpPr>
                  <a:grpSpLocks/>
                </p:cNvGrpSpPr>
                <p:nvPr/>
              </p:nvGrpSpPr>
              <p:grpSpPr bwMode="auto">
                <a:xfrm>
                  <a:off x="953" y="3716"/>
                  <a:ext cx="49" cy="23"/>
                  <a:chOff x="953" y="3716"/>
                  <a:chExt cx="49" cy="23"/>
                </a:xfrm>
              </p:grpSpPr>
              <p:sp>
                <p:nvSpPr>
                  <p:cNvPr id="146806" name="Freeform 280"/>
                  <p:cNvSpPr>
                    <a:spLocks/>
                  </p:cNvSpPr>
                  <p:nvPr/>
                </p:nvSpPr>
                <p:spPr bwMode="auto">
                  <a:xfrm>
                    <a:off x="953" y="3716"/>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7" name="Freeform 281"/>
                  <p:cNvSpPr>
                    <a:spLocks/>
                  </p:cNvSpPr>
                  <p:nvPr/>
                </p:nvSpPr>
                <p:spPr bwMode="auto">
                  <a:xfrm>
                    <a:off x="958" y="3717"/>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8" name="Freeform 282"/>
                  <p:cNvSpPr>
                    <a:spLocks/>
                  </p:cNvSpPr>
                  <p:nvPr/>
                </p:nvSpPr>
                <p:spPr bwMode="auto">
                  <a:xfrm>
                    <a:off x="961" y="372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03" name="Group 283"/>
              <p:cNvGrpSpPr>
                <a:grpSpLocks/>
              </p:cNvGrpSpPr>
              <p:nvPr/>
            </p:nvGrpSpPr>
            <p:grpSpPr bwMode="auto">
              <a:xfrm>
                <a:off x="963" y="3727"/>
                <a:ext cx="49" cy="23"/>
                <a:chOff x="963" y="3727"/>
                <a:chExt cx="49" cy="23"/>
              </a:xfrm>
            </p:grpSpPr>
            <p:sp>
              <p:nvSpPr>
                <p:cNvPr id="146798" name="Freeform 284"/>
                <p:cNvSpPr>
                  <a:spLocks/>
                </p:cNvSpPr>
                <p:nvPr/>
              </p:nvSpPr>
              <p:spPr bwMode="auto">
                <a:xfrm>
                  <a:off x="963" y="372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9" name="Freeform 285"/>
                <p:cNvSpPr>
                  <a:spLocks/>
                </p:cNvSpPr>
                <p:nvPr/>
              </p:nvSpPr>
              <p:spPr bwMode="auto">
                <a:xfrm>
                  <a:off x="968"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800" name="Freeform 286"/>
                <p:cNvSpPr>
                  <a:spLocks/>
                </p:cNvSpPr>
                <p:nvPr/>
              </p:nvSpPr>
              <p:spPr bwMode="auto">
                <a:xfrm>
                  <a:off x="972" y="373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4" name="Group 287"/>
              <p:cNvGrpSpPr>
                <a:grpSpLocks/>
              </p:cNvGrpSpPr>
              <p:nvPr/>
            </p:nvGrpSpPr>
            <p:grpSpPr bwMode="auto">
              <a:xfrm>
                <a:off x="976" y="3740"/>
                <a:ext cx="50" cy="22"/>
                <a:chOff x="976" y="3740"/>
                <a:chExt cx="50" cy="22"/>
              </a:xfrm>
            </p:grpSpPr>
            <p:sp>
              <p:nvSpPr>
                <p:cNvPr id="146795" name="Freeform 288"/>
                <p:cNvSpPr>
                  <a:spLocks/>
                </p:cNvSpPr>
                <p:nvPr/>
              </p:nvSpPr>
              <p:spPr bwMode="auto">
                <a:xfrm>
                  <a:off x="976" y="3740"/>
                  <a:ext cx="12" cy="22"/>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6" name="Freeform 289"/>
                <p:cNvSpPr>
                  <a:spLocks/>
                </p:cNvSpPr>
                <p:nvPr/>
              </p:nvSpPr>
              <p:spPr bwMode="auto">
                <a:xfrm>
                  <a:off x="980" y="374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7" name="Freeform 290"/>
                <p:cNvSpPr>
                  <a:spLocks/>
                </p:cNvSpPr>
                <p:nvPr/>
              </p:nvSpPr>
              <p:spPr bwMode="auto">
                <a:xfrm>
                  <a:off x="984" y="375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5" name="Group 291"/>
              <p:cNvGrpSpPr>
                <a:grpSpLocks/>
              </p:cNvGrpSpPr>
              <p:nvPr/>
            </p:nvGrpSpPr>
            <p:grpSpPr bwMode="auto">
              <a:xfrm>
                <a:off x="761" y="3560"/>
                <a:ext cx="50" cy="22"/>
                <a:chOff x="761" y="3560"/>
                <a:chExt cx="50" cy="22"/>
              </a:xfrm>
            </p:grpSpPr>
            <p:sp>
              <p:nvSpPr>
                <p:cNvPr id="146792" name="Freeform 292"/>
                <p:cNvSpPr>
                  <a:spLocks/>
                </p:cNvSpPr>
                <p:nvPr/>
              </p:nvSpPr>
              <p:spPr bwMode="auto">
                <a:xfrm>
                  <a:off x="761" y="356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3" name="Freeform 293"/>
                <p:cNvSpPr>
                  <a:spLocks/>
                </p:cNvSpPr>
                <p:nvPr/>
              </p:nvSpPr>
              <p:spPr bwMode="auto">
                <a:xfrm>
                  <a:off x="767" y="3560"/>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4" name="Freeform 294"/>
                <p:cNvSpPr>
                  <a:spLocks/>
                </p:cNvSpPr>
                <p:nvPr/>
              </p:nvSpPr>
              <p:spPr bwMode="auto">
                <a:xfrm>
                  <a:off x="769" y="3571"/>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6" name="Group 295"/>
              <p:cNvGrpSpPr>
                <a:grpSpLocks/>
              </p:cNvGrpSpPr>
              <p:nvPr/>
            </p:nvGrpSpPr>
            <p:grpSpPr bwMode="auto">
              <a:xfrm>
                <a:off x="774" y="3572"/>
                <a:ext cx="49" cy="23"/>
                <a:chOff x="774" y="3572"/>
                <a:chExt cx="49" cy="23"/>
              </a:xfrm>
            </p:grpSpPr>
            <p:sp>
              <p:nvSpPr>
                <p:cNvPr id="146789" name="Freeform 296"/>
                <p:cNvSpPr>
                  <a:spLocks/>
                </p:cNvSpPr>
                <p:nvPr/>
              </p:nvSpPr>
              <p:spPr bwMode="auto">
                <a:xfrm>
                  <a:off x="774" y="3572"/>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0" name="Freeform 297"/>
                <p:cNvSpPr>
                  <a:spLocks/>
                </p:cNvSpPr>
                <p:nvPr/>
              </p:nvSpPr>
              <p:spPr bwMode="auto">
                <a:xfrm>
                  <a:off x="778" y="3573"/>
                  <a:ext cx="38" cy="9"/>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91" name="Freeform 298"/>
                <p:cNvSpPr>
                  <a:spLocks/>
                </p:cNvSpPr>
                <p:nvPr/>
              </p:nvSpPr>
              <p:spPr bwMode="auto">
                <a:xfrm>
                  <a:off x="782" y="358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7" name="Group 299"/>
              <p:cNvGrpSpPr>
                <a:grpSpLocks/>
              </p:cNvGrpSpPr>
              <p:nvPr/>
            </p:nvGrpSpPr>
            <p:grpSpPr bwMode="auto">
              <a:xfrm>
                <a:off x="787" y="3585"/>
                <a:ext cx="49" cy="23"/>
                <a:chOff x="787" y="3585"/>
                <a:chExt cx="49" cy="23"/>
              </a:xfrm>
            </p:grpSpPr>
            <p:sp>
              <p:nvSpPr>
                <p:cNvPr id="146786" name="Freeform 300"/>
                <p:cNvSpPr>
                  <a:spLocks/>
                </p:cNvSpPr>
                <p:nvPr/>
              </p:nvSpPr>
              <p:spPr bwMode="auto">
                <a:xfrm>
                  <a:off x="787" y="358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7" name="Freeform 301"/>
                <p:cNvSpPr>
                  <a:spLocks/>
                </p:cNvSpPr>
                <p:nvPr/>
              </p:nvSpPr>
              <p:spPr bwMode="auto">
                <a:xfrm>
                  <a:off x="792" y="3586"/>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8" name="Freeform 302"/>
                <p:cNvSpPr>
                  <a:spLocks/>
                </p:cNvSpPr>
                <p:nvPr/>
              </p:nvSpPr>
              <p:spPr bwMode="auto">
                <a:xfrm>
                  <a:off x="795" y="3596"/>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08" name="Group 303"/>
              <p:cNvGrpSpPr>
                <a:grpSpLocks/>
              </p:cNvGrpSpPr>
              <p:nvPr/>
            </p:nvGrpSpPr>
            <p:grpSpPr bwMode="auto">
              <a:xfrm>
                <a:off x="799" y="3600"/>
                <a:ext cx="99" cy="73"/>
                <a:chOff x="799" y="3600"/>
                <a:chExt cx="99" cy="73"/>
              </a:xfrm>
            </p:grpSpPr>
            <p:grpSp>
              <p:nvGrpSpPr>
                <p:cNvPr id="146766" name="Group 304"/>
                <p:cNvGrpSpPr>
                  <a:grpSpLocks/>
                </p:cNvGrpSpPr>
                <p:nvPr/>
              </p:nvGrpSpPr>
              <p:grpSpPr bwMode="auto">
                <a:xfrm>
                  <a:off x="799" y="3600"/>
                  <a:ext cx="48" cy="23"/>
                  <a:chOff x="799" y="3600"/>
                  <a:chExt cx="48" cy="23"/>
                </a:xfrm>
              </p:grpSpPr>
              <p:sp>
                <p:nvSpPr>
                  <p:cNvPr id="146783" name="Freeform 305"/>
                  <p:cNvSpPr>
                    <a:spLocks/>
                  </p:cNvSpPr>
                  <p:nvPr/>
                </p:nvSpPr>
                <p:spPr bwMode="auto">
                  <a:xfrm>
                    <a:off x="799" y="360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4" name="Freeform 306"/>
                  <p:cNvSpPr>
                    <a:spLocks/>
                  </p:cNvSpPr>
                  <p:nvPr/>
                </p:nvSpPr>
                <p:spPr bwMode="auto">
                  <a:xfrm>
                    <a:off x="803" y="3600"/>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5" name="Freeform 307"/>
                  <p:cNvSpPr>
                    <a:spLocks/>
                  </p:cNvSpPr>
                  <p:nvPr/>
                </p:nvSpPr>
                <p:spPr bwMode="auto">
                  <a:xfrm>
                    <a:off x="807" y="3611"/>
                    <a:ext cx="40" cy="12"/>
                  </a:xfrm>
                  <a:custGeom>
                    <a:avLst/>
                    <a:gdLst>
                      <a:gd name="T0" fmla="*/ 0 w 82"/>
                      <a:gd name="T1" fmla="*/ 0 h 38"/>
                      <a:gd name="T2" fmla="*/ 0 w 82"/>
                      <a:gd name="T3" fmla="*/ 0 h 38"/>
                      <a:gd name="T4" fmla="*/ 0 w 82"/>
                      <a:gd name="T5" fmla="*/ 0 h 38"/>
                      <a:gd name="T6" fmla="*/ 0 w 82"/>
                      <a:gd name="T7" fmla="*/ 0 h 38"/>
                      <a:gd name="T8" fmla="*/ 0 w 82"/>
                      <a:gd name="T9" fmla="*/ 0 h 38"/>
                      <a:gd name="T10" fmla="*/ 0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67" name="Group 308"/>
                <p:cNvGrpSpPr>
                  <a:grpSpLocks/>
                </p:cNvGrpSpPr>
                <p:nvPr/>
              </p:nvGrpSpPr>
              <p:grpSpPr bwMode="auto">
                <a:xfrm>
                  <a:off x="811" y="3612"/>
                  <a:ext cx="48" cy="23"/>
                  <a:chOff x="811" y="3612"/>
                  <a:chExt cx="48" cy="23"/>
                </a:xfrm>
              </p:grpSpPr>
              <p:sp>
                <p:nvSpPr>
                  <p:cNvPr id="146780" name="Freeform 309"/>
                  <p:cNvSpPr>
                    <a:spLocks/>
                  </p:cNvSpPr>
                  <p:nvPr/>
                </p:nvSpPr>
                <p:spPr bwMode="auto">
                  <a:xfrm>
                    <a:off x="811"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1" name="Freeform 310"/>
                  <p:cNvSpPr>
                    <a:spLocks/>
                  </p:cNvSpPr>
                  <p:nvPr/>
                </p:nvSpPr>
                <p:spPr bwMode="auto">
                  <a:xfrm>
                    <a:off x="815" y="3613"/>
                    <a:ext cx="38" cy="10"/>
                  </a:xfrm>
                  <a:custGeom>
                    <a:avLst/>
                    <a:gdLst>
                      <a:gd name="T0" fmla="*/ 1 w 75"/>
                      <a:gd name="T1" fmla="*/ 0 h 32"/>
                      <a:gd name="T2" fmla="*/ 1 w 75"/>
                      <a:gd name="T3" fmla="*/ 0 h 32"/>
                      <a:gd name="T4" fmla="*/ 1 w 75"/>
                      <a:gd name="T5" fmla="*/ 0 h 32"/>
                      <a:gd name="T6" fmla="*/ 1 w 75"/>
                      <a:gd name="T7" fmla="*/ 0 h 32"/>
                      <a:gd name="T8" fmla="*/ 1 w 75"/>
                      <a:gd name="T9" fmla="*/ 0 h 32"/>
                      <a:gd name="T10" fmla="*/ 1 w 75"/>
                      <a:gd name="T11" fmla="*/ 0 h 32"/>
                      <a:gd name="T12" fmla="*/ 1 w 75"/>
                      <a:gd name="T13" fmla="*/ 0 h 32"/>
                      <a:gd name="T14" fmla="*/ 0 w 75"/>
                      <a:gd name="T15" fmla="*/ 0 h 32"/>
                      <a:gd name="T16" fmla="*/ 1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82" name="Freeform 311"/>
                  <p:cNvSpPr>
                    <a:spLocks/>
                  </p:cNvSpPr>
                  <p:nvPr/>
                </p:nvSpPr>
                <p:spPr bwMode="auto">
                  <a:xfrm>
                    <a:off x="819"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68" name="Group 312"/>
                <p:cNvGrpSpPr>
                  <a:grpSpLocks/>
                </p:cNvGrpSpPr>
                <p:nvPr/>
              </p:nvGrpSpPr>
              <p:grpSpPr bwMode="auto">
                <a:xfrm>
                  <a:off x="823" y="3625"/>
                  <a:ext cx="49" cy="23"/>
                  <a:chOff x="823" y="3625"/>
                  <a:chExt cx="49" cy="23"/>
                </a:xfrm>
              </p:grpSpPr>
              <p:sp>
                <p:nvSpPr>
                  <p:cNvPr id="146777" name="Freeform 313"/>
                  <p:cNvSpPr>
                    <a:spLocks/>
                  </p:cNvSpPr>
                  <p:nvPr/>
                </p:nvSpPr>
                <p:spPr bwMode="auto">
                  <a:xfrm>
                    <a:off x="823" y="362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8" name="Freeform 314"/>
                  <p:cNvSpPr>
                    <a:spLocks/>
                  </p:cNvSpPr>
                  <p:nvPr/>
                </p:nvSpPr>
                <p:spPr bwMode="auto">
                  <a:xfrm>
                    <a:off x="828"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9" name="Freeform 315"/>
                  <p:cNvSpPr>
                    <a:spLocks/>
                  </p:cNvSpPr>
                  <p:nvPr/>
                </p:nvSpPr>
                <p:spPr bwMode="auto">
                  <a:xfrm>
                    <a:off x="832" y="363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69" name="Group 316"/>
                <p:cNvGrpSpPr>
                  <a:grpSpLocks/>
                </p:cNvGrpSpPr>
                <p:nvPr/>
              </p:nvGrpSpPr>
              <p:grpSpPr bwMode="auto">
                <a:xfrm>
                  <a:off x="836" y="3638"/>
                  <a:ext cx="50" cy="22"/>
                  <a:chOff x="836" y="3638"/>
                  <a:chExt cx="50" cy="22"/>
                </a:xfrm>
              </p:grpSpPr>
              <p:sp>
                <p:nvSpPr>
                  <p:cNvPr id="146774" name="Freeform 317"/>
                  <p:cNvSpPr>
                    <a:spLocks/>
                  </p:cNvSpPr>
                  <p:nvPr/>
                </p:nvSpPr>
                <p:spPr bwMode="auto">
                  <a:xfrm>
                    <a:off x="836"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5" name="Freeform 318"/>
                  <p:cNvSpPr>
                    <a:spLocks/>
                  </p:cNvSpPr>
                  <p:nvPr/>
                </p:nvSpPr>
                <p:spPr bwMode="auto">
                  <a:xfrm>
                    <a:off x="842"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6" name="Freeform 319"/>
                  <p:cNvSpPr>
                    <a:spLocks/>
                  </p:cNvSpPr>
                  <p:nvPr/>
                </p:nvSpPr>
                <p:spPr bwMode="auto">
                  <a:xfrm>
                    <a:off x="844" y="3648"/>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70" name="Group 320"/>
                <p:cNvGrpSpPr>
                  <a:grpSpLocks/>
                </p:cNvGrpSpPr>
                <p:nvPr/>
              </p:nvGrpSpPr>
              <p:grpSpPr bwMode="auto">
                <a:xfrm>
                  <a:off x="849" y="3651"/>
                  <a:ext cx="49" cy="22"/>
                  <a:chOff x="849" y="3651"/>
                  <a:chExt cx="49" cy="22"/>
                </a:xfrm>
              </p:grpSpPr>
              <p:sp>
                <p:nvSpPr>
                  <p:cNvPr id="146771" name="Freeform 321"/>
                  <p:cNvSpPr>
                    <a:spLocks/>
                  </p:cNvSpPr>
                  <p:nvPr/>
                </p:nvSpPr>
                <p:spPr bwMode="auto">
                  <a:xfrm>
                    <a:off x="849" y="3651"/>
                    <a:ext cx="12" cy="22"/>
                  </a:xfrm>
                  <a:custGeom>
                    <a:avLst/>
                    <a:gdLst>
                      <a:gd name="T0" fmla="*/ 0 w 25"/>
                      <a:gd name="T1" fmla="*/ 0 h 67"/>
                      <a:gd name="T2" fmla="*/ 0 w 25"/>
                      <a:gd name="T3" fmla="*/ 0 h 67"/>
                      <a:gd name="T4" fmla="*/ 0 w 25"/>
                      <a:gd name="T5" fmla="*/ 0 h 67"/>
                      <a:gd name="T6" fmla="*/ 0 w 25"/>
                      <a:gd name="T7" fmla="*/ 0 h 67"/>
                      <a:gd name="T8" fmla="*/ 0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2" name="Freeform 322"/>
                  <p:cNvSpPr>
                    <a:spLocks/>
                  </p:cNvSpPr>
                  <p:nvPr/>
                </p:nvSpPr>
                <p:spPr bwMode="auto">
                  <a:xfrm>
                    <a:off x="854"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73" name="Freeform 323"/>
                  <p:cNvSpPr>
                    <a:spLocks/>
                  </p:cNvSpPr>
                  <p:nvPr/>
                </p:nvSpPr>
                <p:spPr bwMode="auto">
                  <a:xfrm>
                    <a:off x="857" y="36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09" name="Group 324"/>
              <p:cNvGrpSpPr>
                <a:grpSpLocks/>
              </p:cNvGrpSpPr>
              <p:nvPr/>
            </p:nvGrpSpPr>
            <p:grpSpPr bwMode="auto">
              <a:xfrm>
                <a:off x="861" y="3665"/>
                <a:ext cx="99" cy="74"/>
                <a:chOff x="861" y="3665"/>
                <a:chExt cx="99" cy="74"/>
              </a:xfrm>
            </p:grpSpPr>
            <p:grpSp>
              <p:nvGrpSpPr>
                <p:cNvPr id="146746" name="Group 325"/>
                <p:cNvGrpSpPr>
                  <a:grpSpLocks/>
                </p:cNvGrpSpPr>
                <p:nvPr/>
              </p:nvGrpSpPr>
              <p:grpSpPr bwMode="auto">
                <a:xfrm>
                  <a:off x="861" y="3665"/>
                  <a:ext cx="50" cy="23"/>
                  <a:chOff x="861" y="3665"/>
                  <a:chExt cx="50" cy="23"/>
                </a:xfrm>
              </p:grpSpPr>
              <p:sp>
                <p:nvSpPr>
                  <p:cNvPr id="146763" name="Freeform 326"/>
                  <p:cNvSpPr>
                    <a:spLocks/>
                  </p:cNvSpPr>
                  <p:nvPr/>
                </p:nvSpPr>
                <p:spPr bwMode="auto">
                  <a:xfrm>
                    <a:off x="861"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4" name="Freeform 327"/>
                  <p:cNvSpPr>
                    <a:spLocks/>
                  </p:cNvSpPr>
                  <p:nvPr/>
                </p:nvSpPr>
                <p:spPr bwMode="auto">
                  <a:xfrm>
                    <a:off x="865" y="3666"/>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5" name="Freeform 328"/>
                  <p:cNvSpPr>
                    <a:spLocks/>
                  </p:cNvSpPr>
                  <p:nvPr/>
                </p:nvSpPr>
                <p:spPr bwMode="auto">
                  <a:xfrm>
                    <a:off x="869"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47" name="Group 329"/>
                <p:cNvGrpSpPr>
                  <a:grpSpLocks/>
                </p:cNvGrpSpPr>
                <p:nvPr/>
              </p:nvGrpSpPr>
              <p:grpSpPr bwMode="auto">
                <a:xfrm>
                  <a:off x="873" y="3678"/>
                  <a:ext cx="49" cy="23"/>
                  <a:chOff x="873" y="3678"/>
                  <a:chExt cx="49" cy="23"/>
                </a:xfrm>
              </p:grpSpPr>
              <p:sp>
                <p:nvSpPr>
                  <p:cNvPr id="146760" name="Freeform 330"/>
                  <p:cNvSpPr>
                    <a:spLocks/>
                  </p:cNvSpPr>
                  <p:nvPr/>
                </p:nvSpPr>
                <p:spPr bwMode="auto">
                  <a:xfrm>
                    <a:off x="873"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1" name="Freeform 331"/>
                  <p:cNvSpPr>
                    <a:spLocks/>
                  </p:cNvSpPr>
                  <p:nvPr/>
                </p:nvSpPr>
                <p:spPr bwMode="auto">
                  <a:xfrm>
                    <a:off x="878" y="3678"/>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62" name="Freeform 332"/>
                  <p:cNvSpPr>
                    <a:spLocks/>
                  </p:cNvSpPr>
                  <p:nvPr/>
                </p:nvSpPr>
                <p:spPr bwMode="auto">
                  <a:xfrm>
                    <a:off x="880" y="3688"/>
                    <a:ext cx="42"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48" name="Group 333"/>
                <p:cNvGrpSpPr>
                  <a:grpSpLocks/>
                </p:cNvGrpSpPr>
                <p:nvPr/>
              </p:nvGrpSpPr>
              <p:grpSpPr bwMode="auto">
                <a:xfrm>
                  <a:off x="886" y="3690"/>
                  <a:ext cx="49" cy="23"/>
                  <a:chOff x="886" y="3690"/>
                  <a:chExt cx="49" cy="23"/>
                </a:xfrm>
              </p:grpSpPr>
              <p:sp>
                <p:nvSpPr>
                  <p:cNvPr id="146757" name="Freeform 334"/>
                  <p:cNvSpPr>
                    <a:spLocks/>
                  </p:cNvSpPr>
                  <p:nvPr/>
                </p:nvSpPr>
                <p:spPr bwMode="auto">
                  <a:xfrm>
                    <a:off x="886" y="3690"/>
                    <a:ext cx="12" cy="23"/>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8" name="Freeform 335"/>
                  <p:cNvSpPr>
                    <a:spLocks/>
                  </p:cNvSpPr>
                  <p:nvPr/>
                </p:nvSpPr>
                <p:spPr bwMode="auto">
                  <a:xfrm>
                    <a:off x="890"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9" name="Freeform 336"/>
                  <p:cNvSpPr>
                    <a:spLocks/>
                  </p:cNvSpPr>
                  <p:nvPr/>
                </p:nvSpPr>
                <p:spPr bwMode="auto">
                  <a:xfrm>
                    <a:off x="893" y="3701"/>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49" name="Group 337"/>
                <p:cNvGrpSpPr>
                  <a:grpSpLocks/>
                </p:cNvGrpSpPr>
                <p:nvPr/>
              </p:nvGrpSpPr>
              <p:grpSpPr bwMode="auto">
                <a:xfrm>
                  <a:off x="899" y="3703"/>
                  <a:ext cx="48" cy="23"/>
                  <a:chOff x="899" y="3703"/>
                  <a:chExt cx="48" cy="23"/>
                </a:xfrm>
              </p:grpSpPr>
              <p:sp>
                <p:nvSpPr>
                  <p:cNvPr id="146754" name="Freeform 338"/>
                  <p:cNvSpPr>
                    <a:spLocks/>
                  </p:cNvSpPr>
                  <p:nvPr/>
                </p:nvSpPr>
                <p:spPr bwMode="auto">
                  <a:xfrm>
                    <a:off x="899" y="3703"/>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5" name="Freeform 339"/>
                  <p:cNvSpPr>
                    <a:spLocks/>
                  </p:cNvSpPr>
                  <p:nvPr/>
                </p:nvSpPr>
                <p:spPr bwMode="auto">
                  <a:xfrm>
                    <a:off x="903" y="3703"/>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6" name="Freeform 340"/>
                  <p:cNvSpPr>
                    <a:spLocks/>
                  </p:cNvSpPr>
                  <p:nvPr/>
                </p:nvSpPr>
                <p:spPr bwMode="auto">
                  <a:xfrm>
                    <a:off x="907" y="3714"/>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50" name="Group 341"/>
                <p:cNvGrpSpPr>
                  <a:grpSpLocks/>
                </p:cNvGrpSpPr>
                <p:nvPr/>
              </p:nvGrpSpPr>
              <p:grpSpPr bwMode="auto">
                <a:xfrm>
                  <a:off x="912" y="3716"/>
                  <a:ext cx="48" cy="23"/>
                  <a:chOff x="912" y="3716"/>
                  <a:chExt cx="48" cy="23"/>
                </a:xfrm>
              </p:grpSpPr>
              <p:sp>
                <p:nvSpPr>
                  <p:cNvPr id="146751" name="Freeform 342"/>
                  <p:cNvSpPr>
                    <a:spLocks/>
                  </p:cNvSpPr>
                  <p:nvPr/>
                </p:nvSpPr>
                <p:spPr bwMode="auto">
                  <a:xfrm>
                    <a:off x="912" y="3716"/>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2" name="Freeform 343"/>
                  <p:cNvSpPr>
                    <a:spLocks/>
                  </p:cNvSpPr>
                  <p:nvPr/>
                </p:nvSpPr>
                <p:spPr bwMode="auto">
                  <a:xfrm>
                    <a:off x="916" y="3717"/>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53" name="Freeform 344"/>
                  <p:cNvSpPr>
                    <a:spLocks/>
                  </p:cNvSpPr>
                  <p:nvPr/>
                </p:nvSpPr>
                <p:spPr bwMode="auto">
                  <a:xfrm>
                    <a:off x="919" y="3727"/>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10" name="Group 345"/>
              <p:cNvGrpSpPr>
                <a:grpSpLocks/>
              </p:cNvGrpSpPr>
              <p:nvPr/>
            </p:nvGrpSpPr>
            <p:grpSpPr bwMode="auto">
              <a:xfrm>
                <a:off x="922" y="3727"/>
                <a:ext cx="49" cy="23"/>
                <a:chOff x="922" y="3727"/>
                <a:chExt cx="49" cy="23"/>
              </a:xfrm>
            </p:grpSpPr>
            <p:sp>
              <p:nvSpPr>
                <p:cNvPr id="146743" name="Freeform 346"/>
                <p:cNvSpPr>
                  <a:spLocks/>
                </p:cNvSpPr>
                <p:nvPr/>
              </p:nvSpPr>
              <p:spPr bwMode="auto">
                <a:xfrm>
                  <a:off x="922" y="3727"/>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4" name="Freeform 347"/>
                <p:cNvSpPr>
                  <a:spLocks/>
                </p:cNvSpPr>
                <p:nvPr/>
              </p:nvSpPr>
              <p:spPr bwMode="auto">
                <a:xfrm>
                  <a:off x="927" y="3728"/>
                  <a:ext cx="36" cy="10"/>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5" name="Freeform 348"/>
                <p:cNvSpPr>
                  <a:spLocks/>
                </p:cNvSpPr>
                <p:nvPr/>
              </p:nvSpPr>
              <p:spPr bwMode="auto">
                <a:xfrm>
                  <a:off x="930"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1" name="Group 349"/>
              <p:cNvGrpSpPr>
                <a:grpSpLocks/>
              </p:cNvGrpSpPr>
              <p:nvPr/>
            </p:nvGrpSpPr>
            <p:grpSpPr bwMode="auto">
              <a:xfrm>
                <a:off x="895" y="3526"/>
                <a:ext cx="44" cy="23"/>
                <a:chOff x="895" y="3526"/>
                <a:chExt cx="44" cy="23"/>
              </a:xfrm>
            </p:grpSpPr>
            <p:sp>
              <p:nvSpPr>
                <p:cNvPr id="146740" name="Freeform 350"/>
                <p:cNvSpPr>
                  <a:spLocks/>
                </p:cNvSpPr>
                <p:nvPr/>
              </p:nvSpPr>
              <p:spPr bwMode="auto">
                <a:xfrm>
                  <a:off x="895" y="3526"/>
                  <a:ext cx="19" cy="23"/>
                </a:xfrm>
                <a:custGeom>
                  <a:avLst/>
                  <a:gdLst>
                    <a:gd name="T0" fmla="*/ 1 w 38"/>
                    <a:gd name="T1" fmla="*/ 0 h 69"/>
                    <a:gd name="T2" fmla="*/ 0 w 38"/>
                    <a:gd name="T3" fmla="*/ 0 h 69"/>
                    <a:gd name="T4" fmla="*/ 1 w 38"/>
                    <a:gd name="T5" fmla="*/ 0 h 69"/>
                    <a:gd name="T6" fmla="*/ 1 w 38"/>
                    <a:gd name="T7" fmla="*/ 0 h 69"/>
                    <a:gd name="T8" fmla="*/ 1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1" name="Freeform 351"/>
                <p:cNvSpPr>
                  <a:spLocks/>
                </p:cNvSpPr>
                <p:nvPr/>
              </p:nvSpPr>
              <p:spPr bwMode="auto">
                <a:xfrm>
                  <a:off x="901" y="3526"/>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42" name="Freeform 352"/>
                <p:cNvSpPr>
                  <a:spLocks/>
                </p:cNvSpPr>
                <p:nvPr/>
              </p:nvSpPr>
              <p:spPr bwMode="auto">
                <a:xfrm>
                  <a:off x="907" y="3538"/>
                  <a:ext cx="32" cy="11"/>
                </a:xfrm>
                <a:custGeom>
                  <a:avLst/>
                  <a:gdLst>
                    <a:gd name="T0" fmla="*/ 0 w 65"/>
                    <a:gd name="T1" fmla="*/ 0 h 31"/>
                    <a:gd name="T2" fmla="*/ 0 w 65"/>
                    <a:gd name="T3" fmla="*/ 0 h 31"/>
                    <a:gd name="T4" fmla="*/ 0 w 65"/>
                    <a:gd name="T5" fmla="*/ 0 h 31"/>
                    <a:gd name="T6" fmla="*/ 0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2" name="Group 353"/>
              <p:cNvGrpSpPr>
                <a:grpSpLocks/>
              </p:cNvGrpSpPr>
              <p:nvPr/>
            </p:nvGrpSpPr>
            <p:grpSpPr bwMode="auto">
              <a:xfrm>
                <a:off x="907" y="3540"/>
                <a:ext cx="45" cy="22"/>
                <a:chOff x="907" y="3540"/>
                <a:chExt cx="45" cy="22"/>
              </a:xfrm>
            </p:grpSpPr>
            <p:sp>
              <p:nvSpPr>
                <p:cNvPr id="146737" name="Freeform 354"/>
                <p:cNvSpPr>
                  <a:spLocks/>
                </p:cNvSpPr>
                <p:nvPr/>
              </p:nvSpPr>
              <p:spPr bwMode="auto">
                <a:xfrm>
                  <a:off x="907" y="3540"/>
                  <a:ext cx="20" cy="22"/>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8" name="Freeform 355"/>
                <p:cNvSpPr>
                  <a:spLocks/>
                </p:cNvSpPr>
                <p:nvPr/>
              </p:nvSpPr>
              <p:spPr bwMode="auto">
                <a:xfrm>
                  <a:off x="914" y="3540"/>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9" name="Freeform 356"/>
                <p:cNvSpPr>
                  <a:spLocks/>
                </p:cNvSpPr>
                <p:nvPr/>
              </p:nvSpPr>
              <p:spPr bwMode="auto">
                <a:xfrm>
                  <a:off x="919" y="3552"/>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3" name="Group 357"/>
              <p:cNvGrpSpPr>
                <a:grpSpLocks/>
              </p:cNvGrpSpPr>
              <p:nvPr/>
            </p:nvGrpSpPr>
            <p:grpSpPr bwMode="auto">
              <a:xfrm>
                <a:off x="920" y="3553"/>
                <a:ext cx="45" cy="23"/>
                <a:chOff x="920" y="3553"/>
                <a:chExt cx="45" cy="23"/>
              </a:xfrm>
            </p:grpSpPr>
            <p:sp>
              <p:nvSpPr>
                <p:cNvPr id="146734" name="Freeform 358"/>
                <p:cNvSpPr>
                  <a:spLocks/>
                </p:cNvSpPr>
                <p:nvPr/>
              </p:nvSpPr>
              <p:spPr bwMode="auto">
                <a:xfrm>
                  <a:off x="920" y="3553"/>
                  <a:ext cx="20" cy="23"/>
                </a:xfrm>
                <a:custGeom>
                  <a:avLst/>
                  <a:gdLst>
                    <a:gd name="T0" fmla="*/ 0 w 41"/>
                    <a:gd name="T1" fmla="*/ 0 h 68"/>
                    <a:gd name="T2" fmla="*/ 0 w 41"/>
                    <a:gd name="T3" fmla="*/ 0 h 68"/>
                    <a:gd name="T4" fmla="*/ 0 w 41"/>
                    <a:gd name="T5" fmla="*/ 0 h 68"/>
                    <a:gd name="T6" fmla="*/ 0 w 41"/>
                    <a:gd name="T7" fmla="*/ 0 h 68"/>
                    <a:gd name="T8" fmla="*/ 0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5" name="Freeform 359"/>
                <p:cNvSpPr>
                  <a:spLocks/>
                </p:cNvSpPr>
                <p:nvPr/>
              </p:nvSpPr>
              <p:spPr bwMode="auto">
                <a:xfrm>
                  <a:off x="927" y="3554"/>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6" name="Freeform 360"/>
                <p:cNvSpPr>
                  <a:spLocks/>
                </p:cNvSpPr>
                <p:nvPr/>
              </p:nvSpPr>
              <p:spPr bwMode="auto">
                <a:xfrm>
                  <a:off x="932" y="3566"/>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4" name="Group 361"/>
              <p:cNvGrpSpPr>
                <a:grpSpLocks/>
              </p:cNvGrpSpPr>
              <p:nvPr/>
            </p:nvGrpSpPr>
            <p:grpSpPr bwMode="auto">
              <a:xfrm>
                <a:off x="934" y="3566"/>
                <a:ext cx="44" cy="23"/>
                <a:chOff x="934" y="3566"/>
                <a:chExt cx="44" cy="23"/>
              </a:xfrm>
            </p:grpSpPr>
            <p:sp>
              <p:nvSpPr>
                <p:cNvPr id="146731" name="Freeform 362"/>
                <p:cNvSpPr>
                  <a:spLocks/>
                </p:cNvSpPr>
                <p:nvPr/>
              </p:nvSpPr>
              <p:spPr bwMode="auto">
                <a:xfrm>
                  <a:off x="934" y="356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2" name="Freeform 363"/>
                <p:cNvSpPr>
                  <a:spLocks/>
                </p:cNvSpPr>
                <p:nvPr/>
              </p:nvSpPr>
              <p:spPr bwMode="auto">
                <a:xfrm>
                  <a:off x="940" y="3567"/>
                  <a:ext cx="32" cy="11"/>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3" name="Freeform 364"/>
                <p:cNvSpPr>
                  <a:spLocks/>
                </p:cNvSpPr>
                <p:nvPr/>
              </p:nvSpPr>
              <p:spPr bwMode="auto">
                <a:xfrm>
                  <a:off x="945" y="3579"/>
                  <a:ext cx="33" cy="9"/>
                </a:xfrm>
                <a:custGeom>
                  <a:avLst/>
                  <a:gdLst>
                    <a:gd name="T0" fmla="*/ 0 w 65"/>
                    <a:gd name="T1" fmla="*/ 0 h 28"/>
                    <a:gd name="T2" fmla="*/ 1 w 65"/>
                    <a:gd name="T3" fmla="*/ 0 h 28"/>
                    <a:gd name="T4" fmla="*/ 1 w 65"/>
                    <a:gd name="T5" fmla="*/ 0 h 28"/>
                    <a:gd name="T6" fmla="*/ 1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5" name="Group 365"/>
              <p:cNvGrpSpPr>
                <a:grpSpLocks/>
              </p:cNvGrpSpPr>
              <p:nvPr/>
            </p:nvGrpSpPr>
            <p:grpSpPr bwMode="auto">
              <a:xfrm>
                <a:off x="949" y="3579"/>
                <a:ext cx="83" cy="63"/>
                <a:chOff x="949" y="3579"/>
                <a:chExt cx="83" cy="63"/>
              </a:xfrm>
            </p:grpSpPr>
            <p:grpSp>
              <p:nvGrpSpPr>
                <p:cNvPr id="146715" name="Group 366"/>
                <p:cNvGrpSpPr>
                  <a:grpSpLocks/>
                </p:cNvGrpSpPr>
                <p:nvPr/>
              </p:nvGrpSpPr>
              <p:grpSpPr bwMode="auto">
                <a:xfrm>
                  <a:off x="949" y="3579"/>
                  <a:ext cx="44" cy="23"/>
                  <a:chOff x="949" y="3579"/>
                  <a:chExt cx="44" cy="23"/>
                </a:xfrm>
              </p:grpSpPr>
              <p:sp>
                <p:nvSpPr>
                  <p:cNvPr id="146728" name="Freeform 367"/>
                  <p:cNvSpPr>
                    <a:spLocks/>
                  </p:cNvSpPr>
                  <p:nvPr/>
                </p:nvSpPr>
                <p:spPr bwMode="auto">
                  <a:xfrm>
                    <a:off x="949" y="3579"/>
                    <a:ext cx="19" cy="23"/>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9" name="Freeform 368"/>
                  <p:cNvSpPr>
                    <a:spLocks/>
                  </p:cNvSpPr>
                  <p:nvPr/>
                </p:nvSpPr>
                <p:spPr bwMode="auto">
                  <a:xfrm>
                    <a:off x="955" y="3579"/>
                    <a:ext cx="32" cy="11"/>
                  </a:xfrm>
                  <a:custGeom>
                    <a:avLst/>
                    <a:gdLst>
                      <a:gd name="T0" fmla="*/ 0 w 66"/>
                      <a:gd name="T1" fmla="*/ 0 h 32"/>
                      <a:gd name="T2" fmla="*/ 0 w 66"/>
                      <a:gd name="T3" fmla="*/ 0 h 32"/>
                      <a:gd name="T4" fmla="*/ 0 w 66"/>
                      <a:gd name="T5" fmla="*/ 0 h 32"/>
                      <a:gd name="T6" fmla="*/ 0 w 66"/>
                      <a:gd name="T7" fmla="*/ 0 h 32"/>
                      <a:gd name="T8" fmla="*/ 0 w 66"/>
                      <a:gd name="T9" fmla="*/ 0 h 32"/>
                      <a:gd name="T10" fmla="*/ 0 60000 65536"/>
                      <a:gd name="T11" fmla="*/ 0 60000 65536"/>
                      <a:gd name="T12" fmla="*/ 0 60000 65536"/>
                      <a:gd name="T13" fmla="*/ 0 60000 65536"/>
                      <a:gd name="T14" fmla="*/ 0 60000 65536"/>
                      <a:gd name="T15" fmla="*/ 0 w 66"/>
                      <a:gd name="T16" fmla="*/ 0 h 32"/>
                      <a:gd name="T17" fmla="*/ 66 w 66"/>
                      <a:gd name="T18" fmla="*/ 32 h 32"/>
                    </a:gdLst>
                    <a:ahLst/>
                    <a:cxnLst>
                      <a:cxn ang="T10">
                        <a:pos x="T0" y="T1"/>
                      </a:cxn>
                      <a:cxn ang="T11">
                        <a:pos x="T2" y="T3"/>
                      </a:cxn>
                      <a:cxn ang="T12">
                        <a:pos x="T4" y="T5"/>
                      </a:cxn>
                      <a:cxn ang="T13">
                        <a:pos x="T6" y="T7"/>
                      </a:cxn>
                      <a:cxn ang="T14">
                        <a:pos x="T8" y="T9"/>
                      </a:cxn>
                    </a:cxnLst>
                    <a:rect l="T15" t="T16" r="T17" b="T18"/>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30" name="Freeform 369"/>
                  <p:cNvSpPr>
                    <a:spLocks/>
                  </p:cNvSpPr>
                  <p:nvPr/>
                </p:nvSpPr>
                <p:spPr bwMode="auto">
                  <a:xfrm>
                    <a:off x="960" y="3591"/>
                    <a:ext cx="33" cy="10"/>
                  </a:xfrm>
                  <a:custGeom>
                    <a:avLst/>
                    <a:gdLst>
                      <a:gd name="T0" fmla="*/ 0 w 65"/>
                      <a:gd name="T1" fmla="*/ 0 h 31"/>
                      <a:gd name="T2" fmla="*/ 1 w 65"/>
                      <a:gd name="T3" fmla="*/ 0 h 31"/>
                      <a:gd name="T4" fmla="*/ 1 w 65"/>
                      <a:gd name="T5" fmla="*/ 0 h 31"/>
                      <a:gd name="T6" fmla="*/ 1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16" name="Group 370"/>
                <p:cNvGrpSpPr>
                  <a:grpSpLocks/>
                </p:cNvGrpSpPr>
                <p:nvPr/>
              </p:nvGrpSpPr>
              <p:grpSpPr bwMode="auto">
                <a:xfrm>
                  <a:off x="961" y="3592"/>
                  <a:ext cx="45" cy="23"/>
                  <a:chOff x="961" y="3592"/>
                  <a:chExt cx="45" cy="23"/>
                </a:xfrm>
              </p:grpSpPr>
              <p:sp>
                <p:nvSpPr>
                  <p:cNvPr id="146725" name="Freeform 371"/>
                  <p:cNvSpPr>
                    <a:spLocks/>
                  </p:cNvSpPr>
                  <p:nvPr/>
                </p:nvSpPr>
                <p:spPr bwMode="auto">
                  <a:xfrm>
                    <a:off x="961" y="3592"/>
                    <a:ext cx="20" cy="23"/>
                  </a:xfrm>
                  <a:custGeom>
                    <a:avLst/>
                    <a:gdLst>
                      <a:gd name="T0" fmla="*/ 1 w 40"/>
                      <a:gd name="T1" fmla="*/ 0 h 69"/>
                      <a:gd name="T2" fmla="*/ 0 w 40"/>
                      <a:gd name="T3" fmla="*/ 0 h 69"/>
                      <a:gd name="T4" fmla="*/ 1 w 40"/>
                      <a:gd name="T5" fmla="*/ 0 h 69"/>
                      <a:gd name="T6" fmla="*/ 1 w 40"/>
                      <a:gd name="T7" fmla="*/ 0 h 69"/>
                      <a:gd name="T8" fmla="*/ 1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6" name="Freeform 372"/>
                  <p:cNvSpPr>
                    <a:spLocks/>
                  </p:cNvSpPr>
                  <p:nvPr/>
                </p:nvSpPr>
                <p:spPr bwMode="auto">
                  <a:xfrm>
                    <a:off x="968" y="3593"/>
                    <a:ext cx="33" cy="11"/>
                  </a:xfrm>
                  <a:custGeom>
                    <a:avLst/>
                    <a:gdLst>
                      <a:gd name="T0" fmla="*/ 0 w 66"/>
                      <a:gd name="T1" fmla="*/ 0 h 35"/>
                      <a:gd name="T2" fmla="*/ 1 w 66"/>
                      <a:gd name="T3" fmla="*/ 0 h 35"/>
                      <a:gd name="T4" fmla="*/ 1 w 66"/>
                      <a:gd name="T5" fmla="*/ 0 h 35"/>
                      <a:gd name="T6" fmla="*/ 1 w 66"/>
                      <a:gd name="T7" fmla="*/ 0 h 35"/>
                      <a:gd name="T8" fmla="*/ 0 w 66"/>
                      <a:gd name="T9" fmla="*/ 0 h 35"/>
                      <a:gd name="T10" fmla="*/ 0 60000 65536"/>
                      <a:gd name="T11" fmla="*/ 0 60000 65536"/>
                      <a:gd name="T12" fmla="*/ 0 60000 65536"/>
                      <a:gd name="T13" fmla="*/ 0 60000 65536"/>
                      <a:gd name="T14" fmla="*/ 0 60000 65536"/>
                      <a:gd name="T15" fmla="*/ 0 w 66"/>
                      <a:gd name="T16" fmla="*/ 0 h 35"/>
                      <a:gd name="T17" fmla="*/ 66 w 66"/>
                      <a:gd name="T18" fmla="*/ 35 h 35"/>
                    </a:gdLst>
                    <a:ahLst/>
                    <a:cxnLst>
                      <a:cxn ang="T10">
                        <a:pos x="T0" y="T1"/>
                      </a:cxn>
                      <a:cxn ang="T11">
                        <a:pos x="T2" y="T3"/>
                      </a:cxn>
                      <a:cxn ang="T12">
                        <a:pos x="T4" y="T5"/>
                      </a:cxn>
                      <a:cxn ang="T13">
                        <a:pos x="T6" y="T7"/>
                      </a:cxn>
                      <a:cxn ang="T14">
                        <a:pos x="T8" y="T9"/>
                      </a:cxn>
                    </a:cxnLst>
                    <a:rect l="T15" t="T16" r="T17" b="T18"/>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7" name="Freeform 373"/>
                  <p:cNvSpPr>
                    <a:spLocks/>
                  </p:cNvSpPr>
                  <p:nvPr/>
                </p:nvSpPr>
                <p:spPr bwMode="auto">
                  <a:xfrm>
                    <a:off x="973" y="3605"/>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17" name="Group 374"/>
                <p:cNvGrpSpPr>
                  <a:grpSpLocks/>
                </p:cNvGrpSpPr>
                <p:nvPr/>
              </p:nvGrpSpPr>
              <p:grpSpPr bwMode="auto">
                <a:xfrm>
                  <a:off x="974" y="3606"/>
                  <a:ext cx="44" cy="23"/>
                  <a:chOff x="974" y="3606"/>
                  <a:chExt cx="44" cy="23"/>
                </a:xfrm>
              </p:grpSpPr>
              <p:sp>
                <p:nvSpPr>
                  <p:cNvPr id="146722" name="Freeform 375"/>
                  <p:cNvSpPr>
                    <a:spLocks/>
                  </p:cNvSpPr>
                  <p:nvPr/>
                </p:nvSpPr>
                <p:spPr bwMode="auto">
                  <a:xfrm>
                    <a:off x="974" y="360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3" name="Freeform 376"/>
                  <p:cNvSpPr>
                    <a:spLocks/>
                  </p:cNvSpPr>
                  <p:nvPr/>
                </p:nvSpPr>
                <p:spPr bwMode="auto">
                  <a:xfrm>
                    <a:off x="980" y="3606"/>
                    <a:ext cx="32" cy="12"/>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4" name="Freeform 377"/>
                  <p:cNvSpPr>
                    <a:spLocks/>
                  </p:cNvSpPr>
                  <p:nvPr/>
                </p:nvSpPr>
                <p:spPr bwMode="auto">
                  <a:xfrm>
                    <a:off x="986" y="3619"/>
                    <a:ext cx="32" cy="9"/>
                  </a:xfrm>
                  <a:custGeom>
                    <a:avLst/>
                    <a:gdLst>
                      <a:gd name="T0" fmla="*/ 0 w 65"/>
                      <a:gd name="T1" fmla="*/ 0 h 29"/>
                      <a:gd name="T2" fmla="*/ 0 w 65"/>
                      <a:gd name="T3" fmla="*/ 0 h 29"/>
                      <a:gd name="T4" fmla="*/ 0 w 65"/>
                      <a:gd name="T5" fmla="*/ 0 h 29"/>
                      <a:gd name="T6" fmla="*/ 0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18" name="Group 378"/>
                <p:cNvGrpSpPr>
                  <a:grpSpLocks/>
                </p:cNvGrpSpPr>
                <p:nvPr/>
              </p:nvGrpSpPr>
              <p:grpSpPr bwMode="auto">
                <a:xfrm>
                  <a:off x="987" y="3619"/>
                  <a:ext cx="45" cy="23"/>
                  <a:chOff x="987" y="3619"/>
                  <a:chExt cx="45" cy="23"/>
                </a:xfrm>
              </p:grpSpPr>
              <p:sp>
                <p:nvSpPr>
                  <p:cNvPr id="146719" name="Freeform 379"/>
                  <p:cNvSpPr>
                    <a:spLocks/>
                  </p:cNvSpPr>
                  <p:nvPr/>
                </p:nvSpPr>
                <p:spPr bwMode="auto">
                  <a:xfrm>
                    <a:off x="987" y="3619"/>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0" name="Freeform 380"/>
                  <p:cNvSpPr>
                    <a:spLocks/>
                  </p:cNvSpPr>
                  <p:nvPr/>
                </p:nvSpPr>
                <p:spPr bwMode="auto">
                  <a:xfrm>
                    <a:off x="994" y="3620"/>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21" name="Freeform 381"/>
                  <p:cNvSpPr>
                    <a:spLocks/>
                  </p:cNvSpPr>
                  <p:nvPr/>
                </p:nvSpPr>
                <p:spPr bwMode="auto">
                  <a:xfrm>
                    <a:off x="999" y="3632"/>
                    <a:ext cx="33" cy="9"/>
                  </a:xfrm>
                  <a:custGeom>
                    <a:avLst/>
                    <a:gdLst>
                      <a:gd name="T0" fmla="*/ 0 w 65"/>
                      <a:gd name="T1" fmla="*/ 0 h 29"/>
                      <a:gd name="T2" fmla="*/ 1 w 65"/>
                      <a:gd name="T3" fmla="*/ 0 h 29"/>
                      <a:gd name="T4" fmla="*/ 1 w 65"/>
                      <a:gd name="T5" fmla="*/ 0 h 29"/>
                      <a:gd name="T6" fmla="*/ 1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16" name="Group 382"/>
              <p:cNvGrpSpPr>
                <a:grpSpLocks/>
              </p:cNvGrpSpPr>
              <p:nvPr/>
            </p:nvGrpSpPr>
            <p:grpSpPr bwMode="auto">
              <a:xfrm>
                <a:off x="1002" y="3632"/>
                <a:ext cx="83" cy="63"/>
                <a:chOff x="1002" y="3632"/>
                <a:chExt cx="83" cy="63"/>
              </a:xfrm>
            </p:grpSpPr>
            <p:grpSp>
              <p:nvGrpSpPr>
                <p:cNvPr id="146699" name="Group 383"/>
                <p:cNvGrpSpPr>
                  <a:grpSpLocks/>
                </p:cNvGrpSpPr>
                <p:nvPr/>
              </p:nvGrpSpPr>
              <p:grpSpPr bwMode="auto">
                <a:xfrm>
                  <a:off x="1002" y="3632"/>
                  <a:ext cx="44" cy="22"/>
                  <a:chOff x="1002" y="3632"/>
                  <a:chExt cx="44" cy="22"/>
                </a:xfrm>
              </p:grpSpPr>
              <p:sp>
                <p:nvSpPr>
                  <p:cNvPr id="146712" name="Freeform 384"/>
                  <p:cNvSpPr>
                    <a:spLocks/>
                  </p:cNvSpPr>
                  <p:nvPr/>
                </p:nvSpPr>
                <p:spPr bwMode="auto">
                  <a:xfrm>
                    <a:off x="1002" y="3632"/>
                    <a:ext cx="19" cy="22"/>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3" name="Freeform 385"/>
                  <p:cNvSpPr>
                    <a:spLocks/>
                  </p:cNvSpPr>
                  <p:nvPr/>
                </p:nvSpPr>
                <p:spPr bwMode="auto">
                  <a:xfrm>
                    <a:off x="1008" y="3632"/>
                    <a:ext cx="33" cy="12"/>
                  </a:xfrm>
                  <a:custGeom>
                    <a:avLst/>
                    <a:gdLst>
                      <a:gd name="T0" fmla="*/ 0 w 65"/>
                      <a:gd name="T1" fmla="*/ 0 h 35"/>
                      <a:gd name="T2" fmla="*/ 1 w 65"/>
                      <a:gd name="T3" fmla="*/ 0 h 35"/>
                      <a:gd name="T4" fmla="*/ 1 w 65"/>
                      <a:gd name="T5" fmla="*/ 0 h 35"/>
                      <a:gd name="T6" fmla="*/ 1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4" name="Freeform 386"/>
                  <p:cNvSpPr>
                    <a:spLocks/>
                  </p:cNvSpPr>
                  <p:nvPr/>
                </p:nvSpPr>
                <p:spPr bwMode="auto">
                  <a:xfrm>
                    <a:off x="1013" y="3644"/>
                    <a:ext cx="33" cy="10"/>
                  </a:xfrm>
                  <a:custGeom>
                    <a:avLst/>
                    <a:gdLst>
                      <a:gd name="T0" fmla="*/ 0 w 66"/>
                      <a:gd name="T1" fmla="*/ 0 h 28"/>
                      <a:gd name="T2" fmla="*/ 1 w 66"/>
                      <a:gd name="T3" fmla="*/ 0 h 28"/>
                      <a:gd name="T4" fmla="*/ 1 w 66"/>
                      <a:gd name="T5" fmla="*/ 0 h 28"/>
                      <a:gd name="T6" fmla="*/ 1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00" name="Group 387"/>
                <p:cNvGrpSpPr>
                  <a:grpSpLocks/>
                </p:cNvGrpSpPr>
                <p:nvPr/>
              </p:nvGrpSpPr>
              <p:grpSpPr bwMode="auto">
                <a:xfrm>
                  <a:off x="1014" y="3645"/>
                  <a:ext cx="44" cy="23"/>
                  <a:chOff x="1014" y="3645"/>
                  <a:chExt cx="44" cy="23"/>
                </a:xfrm>
              </p:grpSpPr>
              <p:sp>
                <p:nvSpPr>
                  <p:cNvPr id="146709" name="Freeform 388"/>
                  <p:cNvSpPr>
                    <a:spLocks/>
                  </p:cNvSpPr>
                  <p:nvPr/>
                </p:nvSpPr>
                <p:spPr bwMode="auto">
                  <a:xfrm>
                    <a:off x="1014" y="3645"/>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0" name="Freeform 389"/>
                  <p:cNvSpPr>
                    <a:spLocks/>
                  </p:cNvSpPr>
                  <p:nvPr/>
                </p:nvSpPr>
                <p:spPr bwMode="auto">
                  <a:xfrm>
                    <a:off x="1021" y="3646"/>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11" name="Freeform 390"/>
                  <p:cNvSpPr>
                    <a:spLocks/>
                  </p:cNvSpPr>
                  <p:nvPr/>
                </p:nvSpPr>
                <p:spPr bwMode="auto">
                  <a:xfrm>
                    <a:off x="1026" y="3658"/>
                    <a:ext cx="32" cy="10"/>
                  </a:xfrm>
                  <a:custGeom>
                    <a:avLst/>
                    <a:gdLst>
                      <a:gd name="T0" fmla="*/ 0 w 65"/>
                      <a:gd name="T1" fmla="*/ 0 h 30"/>
                      <a:gd name="T2" fmla="*/ 0 w 65"/>
                      <a:gd name="T3" fmla="*/ 0 h 30"/>
                      <a:gd name="T4" fmla="*/ 0 w 65"/>
                      <a:gd name="T5" fmla="*/ 0 h 30"/>
                      <a:gd name="T6" fmla="*/ 0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01" name="Group 391"/>
                <p:cNvGrpSpPr>
                  <a:grpSpLocks/>
                </p:cNvGrpSpPr>
                <p:nvPr/>
              </p:nvGrpSpPr>
              <p:grpSpPr bwMode="auto">
                <a:xfrm>
                  <a:off x="1027" y="3659"/>
                  <a:ext cx="45" cy="23"/>
                  <a:chOff x="1027" y="3659"/>
                  <a:chExt cx="45" cy="23"/>
                </a:xfrm>
              </p:grpSpPr>
              <p:sp>
                <p:nvSpPr>
                  <p:cNvPr id="146706" name="Freeform 392"/>
                  <p:cNvSpPr>
                    <a:spLocks/>
                  </p:cNvSpPr>
                  <p:nvPr/>
                </p:nvSpPr>
                <p:spPr bwMode="auto">
                  <a:xfrm>
                    <a:off x="1027" y="3659"/>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7" name="Freeform 393"/>
                  <p:cNvSpPr>
                    <a:spLocks/>
                  </p:cNvSpPr>
                  <p:nvPr/>
                </p:nvSpPr>
                <p:spPr bwMode="auto">
                  <a:xfrm>
                    <a:off x="1033" y="3659"/>
                    <a:ext cx="33"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8" name="Freeform 394"/>
                  <p:cNvSpPr>
                    <a:spLocks/>
                  </p:cNvSpPr>
                  <p:nvPr/>
                </p:nvSpPr>
                <p:spPr bwMode="auto">
                  <a:xfrm>
                    <a:off x="1039" y="3671"/>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702" name="Group 395"/>
                <p:cNvGrpSpPr>
                  <a:grpSpLocks/>
                </p:cNvGrpSpPr>
                <p:nvPr/>
              </p:nvGrpSpPr>
              <p:grpSpPr bwMode="auto">
                <a:xfrm>
                  <a:off x="1040" y="3672"/>
                  <a:ext cx="45" cy="23"/>
                  <a:chOff x="1040" y="3672"/>
                  <a:chExt cx="45" cy="23"/>
                </a:xfrm>
              </p:grpSpPr>
              <p:sp>
                <p:nvSpPr>
                  <p:cNvPr id="146703" name="Freeform 396"/>
                  <p:cNvSpPr>
                    <a:spLocks/>
                  </p:cNvSpPr>
                  <p:nvPr/>
                </p:nvSpPr>
                <p:spPr bwMode="auto">
                  <a:xfrm>
                    <a:off x="1040" y="3672"/>
                    <a:ext cx="20" cy="23"/>
                  </a:xfrm>
                  <a:custGeom>
                    <a:avLst/>
                    <a:gdLst>
                      <a:gd name="T0" fmla="*/ 0 w 41"/>
                      <a:gd name="T1" fmla="*/ 0 h 70"/>
                      <a:gd name="T2" fmla="*/ 0 w 41"/>
                      <a:gd name="T3" fmla="*/ 0 h 70"/>
                      <a:gd name="T4" fmla="*/ 0 w 41"/>
                      <a:gd name="T5" fmla="*/ 0 h 70"/>
                      <a:gd name="T6" fmla="*/ 0 w 41"/>
                      <a:gd name="T7" fmla="*/ 0 h 70"/>
                      <a:gd name="T8" fmla="*/ 0 w 41"/>
                      <a:gd name="T9" fmla="*/ 0 h 70"/>
                      <a:gd name="T10" fmla="*/ 0 60000 65536"/>
                      <a:gd name="T11" fmla="*/ 0 60000 65536"/>
                      <a:gd name="T12" fmla="*/ 0 60000 65536"/>
                      <a:gd name="T13" fmla="*/ 0 60000 65536"/>
                      <a:gd name="T14" fmla="*/ 0 60000 65536"/>
                      <a:gd name="T15" fmla="*/ 0 w 41"/>
                      <a:gd name="T16" fmla="*/ 0 h 70"/>
                      <a:gd name="T17" fmla="*/ 41 w 41"/>
                      <a:gd name="T18" fmla="*/ 70 h 70"/>
                    </a:gdLst>
                    <a:ahLst/>
                    <a:cxnLst>
                      <a:cxn ang="T10">
                        <a:pos x="T0" y="T1"/>
                      </a:cxn>
                      <a:cxn ang="T11">
                        <a:pos x="T2" y="T3"/>
                      </a:cxn>
                      <a:cxn ang="T12">
                        <a:pos x="T4" y="T5"/>
                      </a:cxn>
                      <a:cxn ang="T13">
                        <a:pos x="T6" y="T7"/>
                      </a:cxn>
                      <a:cxn ang="T14">
                        <a:pos x="T8" y="T9"/>
                      </a:cxn>
                    </a:cxnLst>
                    <a:rect l="T15" t="T16" r="T17" b="T18"/>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4" name="Freeform 397"/>
                  <p:cNvSpPr>
                    <a:spLocks/>
                  </p:cNvSpPr>
                  <p:nvPr/>
                </p:nvSpPr>
                <p:spPr bwMode="auto">
                  <a:xfrm>
                    <a:off x="1047" y="3672"/>
                    <a:ext cx="32" cy="12"/>
                  </a:xfrm>
                  <a:custGeom>
                    <a:avLst/>
                    <a:gdLst>
                      <a:gd name="T0" fmla="*/ 0 w 65"/>
                      <a:gd name="T1" fmla="*/ 0 h 34"/>
                      <a:gd name="T2" fmla="*/ 0 w 65"/>
                      <a:gd name="T3" fmla="*/ 0 h 34"/>
                      <a:gd name="T4" fmla="*/ 0 w 65"/>
                      <a:gd name="T5" fmla="*/ 0 h 34"/>
                      <a:gd name="T6" fmla="*/ 0 w 65"/>
                      <a:gd name="T7" fmla="*/ 0 h 34"/>
                      <a:gd name="T8" fmla="*/ 0 w 65"/>
                      <a:gd name="T9" fmla="*/ 0 h 34"/>
                      <a:gd name="T10" fmla="*/ 0 60000 65536"/>
                      <a:gd name="T11" fmla="*/ 0 60000 65536"/>
                      <a:gd name="T12" fmla="*/ 0 60000 65536"/>
                      <a:gd name="T13" fmla="*/ 0 60000 65536"/>
                      <a:gd name="T14" fmla="*/ 0 60000 65536"/>
                      <a:gd name="T15" fmla="*/ 0 w 65"/>
                      <a:gd name="T16" fmla="*/ 0 h 34"/>
                      <a:gd name="T17" fmla="*/ 65 w 65"/>
                      <a:gd name="T18" fmla="*/ 34 h 34"/>
                    </a:gdLst>
                    <a:ahLst/>
                    <a:cxnLst>
                      <a:cxn ang="T10">
                        <a:pos x="T0" y="T1"/>
                      </a:cxn>
                      <a:cxn ang="T11">
                        <a:pos x="T2" y="T3"/>
                      </a:cxn>
                      <a:cxn ang="T12">
                        <a:pos x="T4" y="T5"/>
                      </a:cxn>
                      <a:cxn ang="T13">
                        <a:pos x="T6" y="T7"/>
                      </a:cxn>
                      <a:cxn ang="T14">
                        <a:pos x="T8" y="T9"/>
                      </a:cxn>
                    </a:cxnLst>
                    <a:rect l="T15" t="T16" r="T17" b="T18"/>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05" name="Freeform 398"/>
                  <p:cNvSpPr>
                    <a:spLocks/>
                  </p:cNvSpPr>
                  <p:nvPr/>
                </p:nvSpPr>
                <p:spPr bwMode="auto">
                  <a:xfrm>
                    <a:off x="1053" y="3685"/>
                    <a:ext cx="32" cy="9"/>
                  </a:xfrm>
                  <a:custGeom>
                    <a:avLst/>
                    <a:gdLst>
                      <a:gd name="T0" fmla="*/ 0 w 66"/>
                      <a:gd name="T1" fmla="*/ 0 h 28"/>
                      <a:gd name="T2" fmla="*/ 0 w 66"/>
                      <a:gd name="T3" fmla="*/ 0 h 28"/>
                      <a:gd name="T4" fmla="*/ 0 w 66"/>
                      <a:gd name="T5" fmla="*/ 0 h 28"/>
                      <a:gd name="T6" fmla="*/ 0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46617" name="Group 399"/>
              <p:cNvGrpSpPr>
                <a:grpSpLocks/>
              </p:cNvGrpSpPr>
              <p:nvPr/>
            </p:nvGrpSpPr>
            <p:grpSpPr bwMode="auto">
              <a:xfrm>
                <a:off x="1054" y="3685"/>
                <a:ext cx="45" cy="23"/>
                <a:chOff x="1054" y="3685"/>
                <a:chExt cx="45" cy="23"/>
              </a:xfrm>
            </p:grpSpPr>
            <p:sp>
              <p:nvSpPr>
                <p:cNvPr id="146696" name="Freeform 400"/>
                <p:cNvSpPr>
                  <a:spLocks/>
                </p:cNvSpPr>
                <p:nvPr/>
              </p:nvSpPr>
              <p:spPr bwMode="auto">
                <a:xfrm>
                  <a:off x="1054" y="3685"/>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7" name="Freeform 401"/>
                <p:cNvSpPr>
                  <a:spLocks/>
                </p:cNvSpPr>
                <p:nvPr/>
              </p:nvSpPr>
              <p:spPr bwMode="auto">
                <a:xfrm>
                  <a:off x="1061" y="3685"/>
                  <a:ext cx="32" cy="12"/>
                </a:xfrm>
                <a:custGeom>
                  <a:avLst/>
                  <a:gdLst>
                    <a:gd name="T0" fmla="*/ 0 w 63"/>
                    <a:gd name="T1" fmla="*/ 0 h 35"/>
                    <a:gd name="T2" fmla="*/ 1 w 63"/>
                    <a:gd name="T3" fmla="*/ 0 h 35"/>
                    <a:gd name="T4" fmla="*/ 1 w 63"/>
                    <a:gd name="T5" fmla="*/ 0 h 35"/>
                    <a:gd name="T6" fmla="*/ 1 w 63"/>
                    <a:gd name="T7" fmla="*/ 0 h 35"/>
                    <a:gd name="T8" fmla="*/ 0 w 63"/>
                    <a:gd name="T9" fmla="*/ 0 h 35"/>
                    <a:gd name="T10" fmla="*/ 0 60000 65536"/>
                    <a:gd name="T11" fmla="*/ 0 60000 65536"/>
                    <a:gd name="T12" fmla="*/ 0 60000 65536"/>
                    <a:gd name="T13" fmla="*/ 0 60000 65536"/>
                    <a:gd name="T14" fmla="*/ 0 60000 65536"/>
                    <a:gd name="T15" fmla="*/ 0 w 63"/>
                    <a:gd name="T16" fmla="*/ 0 h 35"/>
                    <a:gd name="T17" fmla="*/ 63 w 63"/>
                    <a:gd name="T18" fmla="*/ 35 h 35"/>
                  </a:gdLst>
                  <a:ahLst/>
                  <a:cxnLst>
                    <a:cxn ang="T10">
                      <a:pos x="T0" y="T1"/>
                    </a:cxn>
                    <a:cxn ang="T11">
                      <a:pos x="T2" y="T3"/>
                    </a:cxn>
                    <a:cxn ang="T12">
                      <a:pos x="T4" y="T5"/>
                    </a:cxn>
                    <a:cxn ang="T13">
                      <a:pos x="T6" y="T7"/>
                    </a:cxn>
                    <a:cxn ang="T14">
                      <a:pos x="T8" y="T9"/>
                    </a:cxn>
                  </a:cxnLst>
                  <a:rect l="T15" t="T16" r="T17" b="T18"/>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8" name="Freeform 402"/>
                <p:cNvSpPr>
                  <a:spLocks/>
                </p:cNvSpPr>
                <p:nvPr/>
              </p:nvSpPr>
              <p:spPr bwMode="auto">
                <a:xfrm>
                  <a:off x="1066" y="3697"/>
                  <a:ext cx="33" cy="10"/>
                </a:xfrm>
                <a:custGeom>
                  <a:avLst/>
                  <a:gdLst>
                    <a:gd name="T0" fmla="*/ 0 w 64"/>
                    <a:gd name="T1" fmla="*/ 0 h 30"/>
                    <a:gd name="T2" fmla="*/ 1 w 64"/>
                    <a:gd name="T3" fmla="*/ 0 h 30"/>
                    <a:gd name="T4" fmla="*/ 1 w 64"/>
                    <a:gd name="T5" fmla="*/ 0 h 30"/>
                    <a:gd name="T6" fmla="*/ 1 w 64"/>
                    <a:gd name="T7" fmla="*/ 0 h 30"/>
                    <a:gd name="T8" fmla="*/ 0 w 64"/>
                    <a:gd name="T9" fmla="*/ 0 h 30"/>
                    <a:gd name="T10" fmla="*/ 0 60000 65536"/>
                    <a:gd name="T11" fmla="*/ 0 60000 65536"/>
                    <a:gd name="T12" fmla="*/ 0 60000 65536"/>
                    <a:gd name="T13" fmla="*/ 0 60000 65536"/>
                    <a:gd name="T14" fmla="*/ 0 60000 65536"/>
                    <a:gd name="T15" fmla="*/ 0 w 64"/>
                    <a:gd name="T16" fmla="*/ 0 h 30"/>
                    <a:gd name="T17" fmla="*/ 64 w 64"/>
                    <a:gd name="T18" fmla="*/ 30 h 30"/>
                  </a:gdLst>
                  <a:ahLst/>
                  <a:cxnLst>
                    <a:cxn ang="T10">
                      <a:pos x="T0" y="T1"/>
                    </a:cxn>
                    <a:cxn ang="T11">
                      <a:pos x="T2" y="T3"/>
                    </a:cxn>
                    <a:cxn ang="T12">
                      <a:pos x="T4" y="T5"/>
                    </a:cxn>
                    <a:cxn ang="T13">
                      <a:pos x="T6" y="T7"/>
                    </a:cxn>
                    <a:cxn ang="T14">
                      <a:pos x="T8" y="T9"/>
                    </a:cxn>
                  </a:cxnLst>
                  <a:rect l="T15" t="T16" r="T17" b="T18"/>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8" name="Group 403"/>
              <p:cNvGrpSpPr>
                <a:grpSpLocks/>
              </p:cNvGrpSpPr>
              <p:nvPr/>
            </p:nvGrpSpPr>
            <p:grpSpPr bwMode="auto">
              <a:xfrm>
                <a:off x="1067" y="3698"/>
                <a:ext cx="45" cy="23"/>
                <a:chOff x="1067" y="3698"/>
                <a:chExt cx="45" cy="23"/>
              </a:xfrm>
            </p:grpSpPr>
            <p:sp>
              <p:nvSpPr>
                <p:cNvPr id="146693" name="Freeform 404"/>
                <p:cNvSpPr>
                  <a:spLocks/>
                </p:cNvSpPr>
                <p:nvPr/>
              </p:nvSpPr>
              <p:spPr bwMode="auto">
                <a:xfrm>
                  <a:off x="1067" y="3698"/>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4" name="Freeform 405"/>
                <p:cNvSpPr>
                  <a:spLocks/>
                </p:cNvSpPr>
                <p:nvPr/>
              </p:nvSpPr>
              <p:spPr bwMode="auto">
                <a:xfrm>
                  <a:off x="1074" y="3699"/>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5" name="Freeform 406"/>
                <p:cNvSpPr>
                  <a:spLocks/>
                </p:cNvSpPr>
                <p:nvPr/>
              </p:nvSpPr>
              <p:spPr bwMode="auto">
                <a:xfrm>
                  <a:off x="1079" y="3711"/>
                  <a:ext cx="33" cy="10"/>
                </a:xfrm>
                <a:custGeom>
                  <a:avLst/>
                  <a:gdLst>
                    <a:gd name="T0" fmla="*/ 0 w 65"/>
                    <a:gd name="T1" fmla="*/ 0 h 30"/>
                    <a:gd name="T2" fmla="*/ 1 w 65"/>
                    <a:gd name="T3" fmla="*/ 0 h 30"/>
                    <a:gd name="T4" fmla="*/ 1 w 65"/>
                    <a:gd name="T5" fmla="*/ 0 h 30"/>
                    <a:gd name="T6" fmla="*/ 1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19" name="Group 407"/>
              <p:cNvGrpSpPr>
                <a:grpSpLocks/>
              </p:cNvGrpSpPr>
              <p:nvPr/>
            </p:nvGrpSpPr>
            <p:grpSpPr bwMode="auto">
              <a:xfrm>
                <a:off x="1079" y="3712"/>
                <a:ext cx="44" cy="23"/>
                <a:chOff x="1079" y="3712"/>
                <a:chExt cx="44" cy="23"/>
              </a:xfrm>
            </p:grpSpPr>
            <p:sp>
              <p:nvSpPr>
                <p:cNvPr id="146690" name="Freeform 408"/>
                <p:cNvSpPr>
                  <a:spLocks/>
                </p:cNvSpPr>
                <p:nvPr/>
              </p:nvSpPr>
              <p:spPr bwMode="auto">
                <a:xfrm>
                  <a:off x="1079" y="3712"/>
                  <a:ext cx="21" cy="23"/>
                </a:xfrm>
                <a:custGeom>
                  <a:avLst/>
                  <a:gdLst>
                    <a:gd name="T0" fmla="*/ 1 w 41"/>
                    <a:gd name="T1" fmla="*/ 0 h 68"/>
                    <a:gd name="T2" fmla="*/ 0 w 41"/>
                    <a:gd name="T3" fmla="*/ 0 h 68"/>
                    <a:gd name="T4" fmla="*/ 1 w 41"/>
                    <a:gd name="T5" fmla="*/ 0 h 68"/>
                    <a:gd name="T6" fmla="*/ 1 w 41"/>
                    <a:gd name="T7" fmla="*/ 0 h 68"/>
                    <a:gd name="T8" fmla="*/ 1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1" name="Freeform 409"/>
                <p:cNvSpPr>
                  <a:spLocks/>
                </p:cNvSpPr>
                <p:nvPr/>
              </p:nvSpPr>
              <p:spPr bwMode="auto">
                <a:xfrm>
                  <a:off x="1087" y="3713"/>
                  <a:ext cx="31" cy="10"/>
                </a:xfrm>
                <a:custGeom>
                  <a:avLst/>
                  <a:gdLst>
                    <a:gd name="T0" fmla="*/ 0 w 63"/>
                    <a:gd name="T1" fmla="*/ 0 h 32"/>
                    <a:gd name="T2" fmla="*/ 0 w 63"/>
                    <a:gd name="T3" fmla="*/ 0 h 32"/>
                    <a:gd name="T4" fmla="*/ 0 w 63"/>
                    <a:gd name="T5" fmla="*/ 0 h 32"/>
                    <a:gd name="T6" fmla="*/ 0 w 63"/>
                    <a:gd name="T7" fmla="*/ 0 h 32"/>
                    <a:gd name="T8" fmla="*/ 0 w 63"/>
                    <a:gd name="T9" fmla="*/ 0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92" name="Freeform 410"/>
                <p:cNvSpPr>
                  <a:spLocks/>
                </p:cNvSpPr>
                <p:nvPr/>
              </p:nvSpPr>
              <p:spPr bwMode="auto">
                <a:xfrm>
                  <a:off x="1092" y="3724"/>
                  <a:ext cx="31" cy="11"/>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0" name="Group 411"/>
              <p:cNvGrpSpPr>
                <a:grpSpLocks/>
              </p:cNvGrpSpPr>
              <p:nvPr/>
            </p:nvGrpSpPr>
            <p:grpSpPr bwMode="auto">
              <a:xfrm>
                <a:off x="1093" y="3725"/>
                <a:ext cx="45" cy="23"/>
                <a:chOff x="1093" y="3725"/>
                <a:chExt cx="45" cy="23"/>
              </a:xfrm>
            </p:grpSpPr>
            <p:sp>
              <p:nvSpPr>
                <p:cNvPr id="146687" name="Freeform 412"/>
                <p:cNvSpPr>
                  <a:spLocks/>
                </p:cNvSpPr>
                <p:nvPr/>
              </p:nvSpPr>
              <p:spPr bwMode="auto">
                <a:xfrm>
                  <a:off x="1093" y="3725"/>
                  <a:ext cx="20" cy="23"/>
                </a:xfrm>
                <a:custGeom>
                  <a:avLst/>
                  <a:gdLst>
                    <a:gd name="T0" fmla="*/ 1 w 40"/>
                    <a:gd name="T1" fmla="*/ 0 h 68"/>
                    <a:gd name="T2" fmla="*/ 0 w 40"/>
                    <a:gd name="T3" fmla="*/ 0 h 68"/>
                    <a:gd name="T4" fmla="*/ 1 w 40"/>
                    <a:gd name="T5" fmla="*/ 0 h 68"/>
                    <a:gd name="T6" fmla="*/ 1 w 40"/>
                    <a:gd name="T7" fmla="*/ 0 h 68"/>
                    <a:gd name="T8" fmla="*/ 1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8" name="Freeform 413"/>
                <p:cNvSpPr>
                  <a:spLocks/>
                </p:cNvSpPr>
                <p:nvPr/>
              </p:nvSpPr>
              <p:spPr bwMode="auto">
                <a:xfrm>
                  <a:off x="1100" y="3726"/>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9" name="Freeform 414"/>
                <p:cNvSpPr>
                  <a:spLocks/>
                </p:cNvSpPr>
                <p:nvPr/>
              </p:nvSpPr>
              <p:spPr bwMode="auto">
                <a:xfrm>
                  <a:off x="1106" y="3738"/>
                  <a:ext cx="32" cy="9"/>
                </a:xfrm>
                <a:custGeom>
                  <a:avLst/>
                  <a:gdLst>
                    <a:gd name="T0" fmla="*/ 0 w 65"/>
                    <a:gd name="T1" fmla="*/ 0 h 28"/>
                    <a:gd name="T2" fmla="*/ 0 w 65"/>
                    <a:gd name="T3" fmla="*/ 0 h 28"/>
                    <a:gd name="T4" fmla="*/ 0 w 65"/>
                    <a:gd name="T5" fmla="*/ 0 h 28"/>
                    <a:gd name="T6" fmla="*/ 0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1" name="Group 415"/>
              <p:cNvGrpSpPr>
                <a:grpSpLocks/>
              </p:cNvGrpSpPr>
              <p:nvPr/>
            </p:nvGrpSpPr>
            <p:grpSpPr bwMode="auto">
              <a:xfrm>
                <a:off x="1108" y="3739"/>
                <a:ext cx="44" cy="23"/>
                <a:chOff x="1108" y="3739"/>
                <a:chExt cx="44" cy="23"/>
              </a:xfrm>
            </p:grpSpPr>
            <p:sp>
              <p:nvSpPr>
                <p:cNvPr id="146684" name="Freeform 416"/>
                <p:cNvSpPr>
                  <a:spLocks/>
                </p:cNvSpPr>
                <p:nvPr/>
              </p:nvSpPr>
              <p:spPr bwMode="auto">
                <a:xfrm>
                  <a:off x="1108" y="3739"/>
                  <a:ext cx="19" cy="23"/>
                </a:xfrm>
                <a:custGeom>
                  <a:avLst/>
                  <a:gdLst>
                    <a:gd name="T0" fmla="*/ 0 w 40"/>
                    <a:gd name="T1" fmla="*/ 0 h 69"/>
                    <a:gd name="T2" fmla="*/ 0 w 40"/>
                    <a:gd name="T3" fmla="*/ 0 h 69"/>
                    <a:gd name="T4" fmla="*/ 0 w 40"/>
                    <a:gd name="T5" fmla="*/ 0 h 69"/>
                    <a:gd name="T6" fmla="*/ 0 w 40"/>
                    <a:gd name="T7" fmla="*/ 0 h 69"/>
                    <a:gd name="T8" fmla="*/ 0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5" name="Freeform 417"/>
                <p:cNvSpPr>
                  <a:spLocks/>
                </p:cNvSpPr>
                <p:nvPr/>
              </p:nvSpPr>
              <p:spPr bwMode="auto">
                <a:xfrm>
                  <a:off x="1114" y="3740"/>
                  <a:ext cx="32" cy="11"/>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6" name="Freeform 418"/>
                <p:cNvSpPr>
                  <a:spLocks/>
                </p:cNvSpPr>
                <p:nvPr/>
              </p:nvSpPr>
              <p:spPr bwMode="auto">
                <a:xfrm>
                  <a:off x="1120" y="3752"/>
                  <a:ext cx="32" cy="10"/>
                </a:xfrm>
                <a:custGeom>
                  <a:avLst/>
                  <a:gdLst>
                    <a:gd name="T0" fmla="*/ 0 w 66"/>
                    <a:gd name="T1" fmla="*/ 0 h 30"/>
                    <a:gd name="T2" fmla="*/ 0 w 66"/>
                    <a:gd name="T3" fmla="*/ 0 h 30"/>
                    <a:gd name="T4" fmla="*/ 0 w 66"/>
                    <a:gd name="T5" fmla="*/ 0 h 30"/>
                    <a:gd name="T6" fmla="*/ 0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2" name="Group 419"/>
              <p:cNvGrpSpPr>
                <a:grpSpLocks/>
              </p:cNvGrpSpPr>
              <p:nvPr/>
            </p:nvGrpSpPr>
            <p:grpSpPr bwMode="auto">
              <a:xfrm>
                <a:off x="1121" y="3753"/>
                <a:ext cx="45" cy="23"/>
                <a:chOff x="1121" y="3753"/>
                <a:chExt cx="45" cy="23"/>
              </a:xfrm>
            </p:grpSpPr>
            <p:sp>
              <p:nvSpPr>
                <p:cNvPr id="146681" name="Freeform 420"/>
                <p:cNvSpPr>
                  <a:spLocks/>
                </p:cNvSpPr>
                <p:nvPr/>
              </p:nvSpPr>
              <p:spPr bwMode="auto">
                <a:xfrm>
                  <a:off x="1121" y="3753"/>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2" name="Freeform 421"/>
                <p:cNvSpPr>
                  <a:spLocks/>
                </p:cNvSpPr>
                <p:nvPr/>
              </p:nvSpPr>
              <p:spPr bwMode="auto">
                <a:xfrm>
                  <a:off x="1127" y="3753"/>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3" name="Freeform 422"/>
                <p:cNvSpPr>
                  <a:spLocks/>
                </p:cNvSpPr>
                <p:nvPr/>
              </p:nvSpPr>
              <p:spPr bwMode="auto">
                <a:xfrm>
                  <a:off x="1133" y="3766"/>
                  <a:ext cx="33" cy="9"/>
                </a:xfrm>
                <a:custGeom>
                  <a:avLst/>
                  <a:gdLst>
                    <a:gd name="T0" fmla="*/ 0 w 66"/>
                    <a:gd name="T1" fmla="*/ 0 h 29"/>
                    <a:gd name="T2" fmla="*/ 1 w 66"/>
                    <a:gd name="T3" fmla="*/ 0 h 29"/>
                    <a:gd name="T4" fmla="*/ 1 w 66"/>
                    <a:gd name="T5" fmla="*/ 0 h 29"/>
                    <a:gd name="T6" fmla="*/ 1 w 66"/>
                    <a:gd name="T7" fmla="*/ 0 h 29"/>
                    <a:gd name="T8" fmla="*/ 0 w 66"/>
                    <a:gd name="T9" fmla="*/ 0 h 29"/>
                    <a:gd name="T10" fmla="*/ 0 60000 65536"/>
                    <a:gd name="T11" fmla="*/ 0 60000 65536"/>
                    <a:gd name="T12" fmla="*/ 0 60000 65536"/>
                    <a:gd name="T13" fmla="*/ 0 60000 65536"/>
                    <a:gd name="T14" fmla="*/ 0 60000 65536"/>
                    <a:gd name="T15" fmla="*/ 0 w 66"/>
                    <a:gd name="T16" fmla="*/ 0 h 29"/>
                    <a:gd name="T17" fmla="*/ 66 w 66"/>
                    <a:gd name="T18" fmla="*/ 29 h 29"/>
                  </a:gdLst>
                  <a:ahLst/>
                  <a:cxnLst>
                    <a:cxn ang="T10">
                      <a:pos x="T0" y="T1"/>
                    </a:cxn>
                    <a:cxn ang="T11">
                      <a:pos x="T2" y="T3"/>
                    </a:cxn>
                    <a:cxn ang="T12">
                      <a:pos x="T4" y="T5"/>
                    </a:cxn>
                    <a:cxn ang="T13">
                      <a:pos x="T6" y="T7"/>
                    </a:cxn>
                    <a:cxn ang="T14">
                      <a:pos x="T8" y="T9"/>
                    </a:cxn>
                  </a:cxnLst>
                  <a:rect l="T15" t="T16" r="T17" b="T18"/>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23" name="Group 423"/>
              <p:cNvGrpSpPr>
                <a:grpSpLocks/>
              </p:cNvGrpSpPr>
              <p:nvPr/>
            </p:nvGrpSpPr>
            <p:grpSpPr bwMode="auto">
              <a:xfrm>
                <a:off x="1133" y="3767"/>
                <a:ext cx="44" cy="23"/>
                <a:chOff x="1133" y="3767"/>
                <a:chExt cx="44" cy="23"/>
              </a:xfrm>
            </p:grpSpPr>
            <p:sp>
              <p:nvSpPr>
                <p:cNvPr id="146678" name="Freeform 424"/>
                <p:cNvSpPr>
                  <a:spLocks/>
                </p:cNvSpPr>
                <p:nvPr/>
              </p:nvSpPr>
              <p:spPr bwMode="auto">
                <a:xfrm>
                  <a:off x="1133" y="3767"/>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9" name="Freeform 425"/>
                <p:cNvSpPr>
                  <a:spLocks/>
                </p:cNvSpPr>
                <p:nvPr/>
              </p:nvSpPr>
              <p:spPr bwMode="auto">
                <a:xfrm>
                  <a:off x="1140" y="3767"/>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80" name="Freeform 426"/>
                <p:cNvSpPr>
                  <a:spLocks/>
                </p:cNvSpPr>
                <p:nvPr/>
              </p:nvSpPr>
              <p:spPr bwMode="auto">
                <a:xfrm>
                  <a:off x="1146" y="3779"/>
                  <a:ext cx="31"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624" name="Freeform 427"/>
              <p:cNvSpPr>
                <a:spLocks/>
              </p:cNvSpPr>
              <p:nvPr/>
            </p:nvSpPr>
            <p:spPr bwMode="auto">
              <a:xfrm>
                <a:off x="972" y="3556"/>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5" name="Freeform 428"/>
              <p:cNvSpPr>
                <a:spLocks/>
              </p:cNvSpPr>
              <p:nvPr/>
            </p:nvSpPr>
            <p:spPr bwMode="auto">
              <a:xfrm>
                <a:off x="993" y="3576"/>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6" name="Freeform 429"/>
              <p:cNvSpPr>
                <a:spLocks/>
              </p:cNvSpPr>
              <p:nvPr/>
            </p:nvSpPr>
            <p:spPr bwMode="auto">
              <a:xfrm>
                <a:off x="1012" y="3594"/>
                <a:ext cx="39" cy="12"/>
              </a:xfrm>
              <a:custGeom>
                <a:avLst/>
                <a:gdLst>
                  <a:gd name="T0" fmla="*/ 0 w 78"/>
                  <a:gd name="T1" fmla="*/ 0 h 36"/>
                  <a:gd name="T2" fmla="*/ 1 w 78"/>
                  <a:gd name="T3" fmla="*/ 0 h 36"/>
                  <a:gd name="T4" fmla="*/ 1 w 78"/>
                  <a:gd name="T5" fmla="*/ 0 h 36"/>
                  <a:gd name="T6" fmla="*/ 1 w 78"/>
                  <a:gd name="T7" fmla="*/ 0 h 36"/>
                  <a:gd name="T8" fmla="*/ 0 w 78"/>
                  <a:gd name="T9" fmla="*/ 0 h 36"/>
                  <a:gd name="T10" fmla="*/ 0 60000 65536"/>
                  <a:gd name="T11" fmla="*/ 0 60000 65536"/>
                  <a:gd name="T12" fmla="*/ 0 60000 65536"/>
                  <a:gd name="T13" fmla="*/ 0 60000 65536"/>
                  <a:gd name="T14" fmla="*/ 0 60000 65536"/>
                  <a:gd name="T15" fmla="*/ 0 w 78"/>
                  <a:gd name="T16" fmla="*/ 0 h 36"/>
                  <a:gd name="T17" fmla="*/ 78 w 78"/>
                  <a:gd name="T18" fmla="*/ 36 h 36"/>
                </a:gdLst>
                <a:ahLst/>
                <a:cxnLst>
                  <a:cxn ang="T10">
                    <a:pos x="T0" y="T1"/>
                  </a:cxn>
                  <a:cxn ang="T11">
                    <a:pos x="T2" y="T3"/>
                  </a:cxn>
                  <a:cxn ang="T12">
                    <a:pos x="T4" y="T5"/>
                  </a:cxn>
                  <a:cxn ang="T13">
                    <a:pos x="T6" y="T7"/>
                  </a:cxn>
                  <a:cxn ang="T14">
                    <a:pos x="T8" y="T9"/>
                  </a:cxn>
                </a:cxnLst>
                <a:rect l="T15" t="T16" r="T17" b="T18"/>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7" name="Freeform 430"/>
              <p:cNvSpPr>
                <a:spLocks/>
              </p:cNvSpPr>
              <p:nvPr/>
            </p:nvSpPr>
            <p:spPr bwMode="auto">
              <a:xfrm>
                <a:off x="1032" y="3613"/>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8" name="Freeform 431"/>
              <p:cNvSpPr>
                <a:spLocks/>
              </p:cNvSpPr>
              <p:nvPr/>
            </p:nvSpPr>
            <p:spPr bwMode="auto">
              <a:xfrm>
                <a:off x="1053" y="3632"/>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29" name="Freeform 432"/>
              <p:cNvSpPr>
                <a:spLocks/>
              </p:cNvSpPr>
              <p:nvPr/>
            </p:nvSpPr>
            <p:spPr bwMode="auto">
              <a:xfrm>
                <a:off x="1074" y="3651"/>
                <a:ext cx="40" cy="12"/>
              </a:xfrm>
              <a:custGeom>
                <a:avLst/>
                <a:gdLst>
                  <a:gd name="T0" fmla="*/ 0 w 79"/>
                  <a:gd name="T1" fmla="*/ 0 h 35"/>
                  <a:gd name="T2" fmla="*/ 1 w 79"/>
                  <a:gd name="T3" fmla="*/ 0 h 35"/>
                  <a:gd name="T4" fmla="*/ 1 w 79"/>
                  <a:gd name="T5" fmla="*/ 0 h 35"/>
                  <a:gd name="T6" fmla="*/ 1 w 79"/>
                  <a:gd name="T7" fmla="*/ 0 h 35"/>
                  <a:gd name="T8" fmla="*/ 0 w 79"/>
                  <a:gd name="T9" fmla="*/ 0 h 35"/>
                  <a:gd name="T10" fmla="*/ 0 60000 65536"/>
                  <a:gd name="T11" fmla="*/ 0 60000 65536"/>
                  <a:gd name="T12" fmla="*/ 0 60000 65536"/>
                  <a:gd name="T13" fmla="*/ 0 60000 65536"/>
                  <a:gd name="T14" fmla="*/ 0 60000 65536"/>
                  <a:gd name="T15" fmla="*/ 0 w 79"/>
                  <a:gd name="T16" fmla="*/ 0 h 35"/>
                  <a:gd name="T17" fmla="*/ 79 w 79"/>
                  <a:gd name="T18" fmla="*/ 35 h 35"/>
                </a:gdLst>
                <a:ahLst/>
                <a:cxnLst>
                  <a:cxn ang="T10">
                    <a:pos x="T0" y="T1"/>
                  </a:cxn>
                  <a:cxn ang="T11">
                    <a:pos x="T2" y="T3"/>
                  </a:cxn>
                  <a:cxn ang="T12">
                    <a:pos x="T4" y="T5"/>
                  </a:cxn>
                  <a:cxn ang="T13">
                    <a:pos x="T6" y="T7"/>
                  </a:cxn>
                  <a:cxn ang="T14">
                    <a:pos x="T8" y="T9"/>
                  </a:cxn>
                </a:cxnLst>
                <a:rect l="T15" t="T16" r="T17" b="T18"/>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0" name="Freeform 433"/>
              <p:cNvSpPr>
                <a:spLocks/>
              </p:cNvSpPr>
              <p:nvPr/>
            </p:nvSpPr>
            <p:spPr bwMode="auto">
              <a:xfrm>
                <a:off x="1095" y="3669"/>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1" name="Freeform 434"/>
              <p:cNvSpPr>
                <a:spLocks/>
              </p:cNvSpPr>
              <p:nvPr/>
            </p:nvSpPr>
            <p:spPr bwMode="auto">
              <a:xfrm>
                <a:off x="1115" y="3688"/>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2" name="Freeform 435"/>
              <p:cNvSpPr>
                <a:spLocks/>
              </p:cNvSpPr>
              <p:nvPr/>
            </p:nvSpPr>
            <p:spPr bwMode="auto">
              <a:xfrm>
                <a:off x="1134" y="3707"/>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3" name="Freeform 436"/>
              <p:cNvSpPr>
                <a:spLocks/>
              </p:cNvSpPr>
              <p:nvPr/>
            </p:nvSpPr>
            <p:spPr bwMode="auto">
              <a:xfrm>
                <a:off x="1154" y="3726"/>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34" name="Freeform 437"/>
              <p:cNvSpPr>
                <a:spLocks/>
              </p:cNvSpPr>
              <p:nvPr/>
            </p:nvSpPr>
            <p:spPr bwMode="auto">
              <a:xfrm>
                <a:off x="1175" y="3745"/>
                <a:ext cx="40" cy="12"/>
              </a:xfrm>
              <a:custGeom>
                <a:avLst/>
                <a:gdLst>
                  <a:gd name="T0" fmla="*/ 0 w 81"/>
                  <a:gd name="T1" fmla="*/ 0 h 36"/>
                  <a:gd name="T2" fmla="*/ 0 w 81"/>
                  <a:gd name="T3" fmla="*/ 0 h 36"/>
                  <a:gd name="T4" fmla="*/ 0 w 81"/>
                  <a:gd name="T5" fmla="*/ 0 h 36"/>
                  <a:gd name="T6" fmla="*/ 0 w 81"/>
                  <a:gd name="T7" fmla="*/ 0 h 36"/>
                  <a:gd name="T8" fmla="*/ 0 w 81"/>
                  <a:gd name="T9" fmla="*/ 0 h 36"/>
                  <a:gd name="T10" fmla="*/ 0 60000 65536"/>
                  <a:gd name="T11" fmla="*/ 0 60000 65536"/>
                  <a:gd name="T12" fmla="*/ 0 60000 65536"/>
                  <a:gd name="T13" fmla="*/ 0 60000 65536"/>
                  <a:gd name="T14" fmla="*/ 0 60000 65536"/>
                  <a:gd name="T15" fmla="*/ 0 w 81"/>
                  <a:gd name="T16" fmla="*/ 0 h 36"/>
                  <a:gd name="T17" fmla="*/ 81 w 81"/>
                  <a:gd name="T18" fmla="*/ 36 h 36"/>
                </a:gdLst>
                <a:ahLst/>
                <a:cxnLst>
                  <a:cxn ang="T10">
                    <a:pos x="T0" y="T1"/>
                  </a:cxn>
                  <a:cxn ang="T11">
                    <a:pos x="T2" y="T3"/>
                  </a:cxn>
                  <a:cxn ang="T12">
                    <a:pos x="T4" y="T5"/>
                  </a:cxn>
                  <a:cxn ang="T13">
                    <a:pos x="T6" y="T7"/>
                  </a:cxn>
                  <a:cxn ang="T14">
                    <a:pos x="T8" y="T9"/>
                  </a:cxn>
                </a:cxnLst>
                <a:rect l="T15" t="T16" r="T17" b="T18"/>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635" name="Group 438"/>
              <p:cNvGrpSpPr>
                <a:grpSpLocks/>
              </p:cNvGrpSpPr>
              <p:nvPr/>
            </p:nvGrpSpPr>
            <p:grpSpPr bwMode="auto">
              <a:xfrm>
                <a:off x="700" y="3535"/>
                <a:ext cx="49" cy="24"/>
                <a:chOff x="700" y="3535"/>
                <a:chExt cx="49" cy="24"/>
              </a:xfrm>
            </p:grpSpPr>
            <p:sp>
              <p:nvSpPr>
                <p:cNvPr id="146675" name="Freeform 439"/>
                <p:cNvSpPr>
                  <a:spLocks/>
                </p:cNvSpPr>
                <p:nvPr/>
              </p:nvSpPr>
              <p:spPr bwMode="auto">
                <a:xfrm>
                  <a:off x="700" y="3535"/>
                  <a:ext cx="12" cy="24"/>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6" name="Freeform 440"/>
                <p:cNvSpPr>
                  <a:spLocks/>
                </p:cNvSpPr>
                <p:nvPr/>
              </p:nvSpPr>
              <p:spPr bwMode="auto">
                <a:xfrm>
                  <a:off x="705" y="3536"/>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7" name="Freeform 441"/>
                <p:cNvSpPr>
                  <a:spLocks/>
                </p:cNvSpPr>
                <p:nvPr/>
              </p:nvSpPr>
              <p:spPr bwMode="auto">
                <a:xfrm>
                  <a:off x="708" y="354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6" name="Group 442"/>
              <p:cNvGrpSpPr>
                <a:grpSpLocks/>
              </p:cNvGrpSpPr>
              <p:nvPr/>
            </p:nvGrpSpPr>
            <p:grpSpPr bwMode="auto">
              <a:xfrm>
                <a:off x="714" y="3551"/>
                <a:ext cx="49" cy="22"/>
                <a:chOff x="714" y="3551"/>
                <a:chExt cx="49" cy="22"/>
              </a:xfrm>
            </p:grpSpPr>
            <p:sp>
              <p:nvSpPr>
                <p:cNvPr id="146672" name="Freeform 443"/>
                <p:cNvSpPr>
                  <a:spLocks/>
                </p:cNvSpPr>
                <p:nvPr/>
              </p:nvSpPr>
              <p:spPr bwMode="auto">
                <a:xfrm>
                  <a:off x="714" y="35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3" name="Freeform 444"/>
                <p:cNvSpPr>
                  <a:spLocks/>
                </p:cNvSpPr>
                <p:nvPr/>
              </p:nvSpPr>
              <p:spPr bwMode="auto">
                <a:xfrm>
                  <a:off x="719" y="3551"/>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4" name="Freeform 445"/>
                <p:cNvSpPr>
                  <a:spLocks/>
                </p:cNvSpPr>
                <p:nvPr/>
              </p:nvSpPr>
              <p:spPr bwMode="auto">
                <a:xfrm>
                  <a:off x="722" y="35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7" name="Group 446"/>
              <p:cNvGrpSpPr>
                <a:grpSpLocks/>
              </p:cNvGrpSpPr>
              <p:nvPr/>
            </p:nvGrpSpPr>
            <p:grpSpPr bwMode="auto">
              <a:xfrm>
                <a:off x="728" y="3564"/>
                <a:ext cx="48" cy="23"/>
                <a:chOff x="728" y="3564"/>
                <a:chExt cx="48" cy="23"/>
              </a:xfrm>
            </p:grpSpPr>
            <p:sp>
              <p:nvSpPr>
                <p:cNvPr id="146669" name="Freeform 447"/>
                <p:cNvSpPr>
                  <a:spLocks/>
                </p:cNvSpPr>
                <p:nvPr/>
              </p:nvSpPr>
              <p:spPr bwMode="auto">
                <a:xfrm>
                  <a:off x="728" y="3564"/>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0" name="Freeform 448"/>
                <p:cNvSpPr>
                  <a:spLocks/>
                </p:cNvSpPr>
                <p:nvPr/>
              </p:nvSpPr>
              <p:spPr bwMode="auto">
                <a:xfrm>
                  <a:off x="732" y="3565"/>
                  <a:ext cx="37"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71" name="Freeform 449"/>
                <p:cNvSpPr>
                  <a:spLocks/>
                </p:cNvSpPr>
                <p:nvPr/>
              </p:nvSpPr>
              <p:spPr bwMode="auto">
                <a:xfrm>
                  <a:off x="735" y="3575"/>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8" name="Group 450"/>
              <p:cNvGrpSpPr>
                <a:grpSpLocks/>
              </p:cNvGrpSpPr>
              <p:nvPr/>
            </p:nvGrpSpPr>
            <p:grpSpPr bwMode="auto">
              <a:xfrm>
                <a:off x="742" y="3582"/>
                <a:ext cx="49" cy="23"/>
                <a:chOff x="742" y="3582"/>
                <a:chExt cx="49" cy="23"/>
              </a:xfrm>
            </p:grpSpPr>
            <p:sp>
              <p:nvSpPr>
                <p:cNvPr id="146666" name="Freeform 451"/>
                <p:cNvSpPr>
                  <a:spLocks/>
                </p:cNvSpPr>
                <p:nvPr/>
              </p:nvSpPr>
              <p:spPr bwMode="auto">
                <a:xfrm>
                  <a:off x="742" y="3582"/>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7" name="Freeform 452"/>
                <p:cNvSpPr>
                  <a:spLocks/>
                </p:cNvSpPr>
                <p:nvPr/>
              </p:nvSpPr>
              <p:spPr bwMode="auto">
                <a:xfrm>
                  <a:off x="747" y="3582"/>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8" name="Freeform 453"/>
                <p:cNvSpPr>
                  <a:spLocks/>
                </p:cNvSpPr>
                <p:nvPr/>
              </p:nvSpPr>
              <p:spPr bwMode="auto">
                <a:xfrm>
                  <a:off x="750" y="359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39" name="Group 454"/>
              <p:cNvGrpSpPr>
                <a:grpSpLocks/>
              </p:cNvGrpSpPr>
              <p:nvPr/>
            </p:nvGrpSpPr>
            <p:grpSpPr bwMode="auto">
              <a:xfrm>
                <a:off x="752" y="3597"/>
                <a:ext cx="133" cy="106"/>
                <a:chOff x="752" y="3597"/>
                <a:chExt cx="133" cy="106"/>
              </a:xfrm>
            </p:grpSpPr>
            <p:sp>
              <p:nvSpPr>
                <p:cNvPr id="146663" name="Freeform 455"/>
                <p:cNvSpPr>
                  <a:spLocks/>
                </p:cNvSpPr>
                <p:nvPr/>
              </p:nvSpPr>
              <p:spPr bwMode="auto">
                <a:xfrm>
                  <a:off x="752" y="3598"/>
                  <a:ext cx="91" cy="105"/>
                </a:xfrm>
                <a:custGeom>
                  <a:avLst/>
                  <a:gdLst>
                    <a:gd name="T0" fmla="*/ 1 w 182"/>
                    <a:gd name="T1" fmla="*/ 0 h 314"/>
                    <a:gd name="T2" fmla="*/ 0 w 182"/>
                    <a:gd name="T3" fmla="*/ 0 h 314"/>
                    <a:gd name="T4" fmla="*/ 1 w 182"/>
                    <a:gd name="T5" fmla="*/ 0 h 314"/>
                    <a:gd name="T6" fmla="*/ 1 w 182"/>
                    <a:gd name="T7" fmla="*/ 0 h 314"/>
                    <a:gd name="T8" fmla="*/ 1 w 182"/>
                    <a:gd name="T9" fmla="*/ 0 h 314"/>
                    <a:gd name="T10" fmla="*/ 0 60000 65536"/>
                    <a:gd name="T11" fmla="*/ 0 60000 65536"/>
                    <a:gd name="T12" fmla="*/ 0 60000 65536"/>
                    <a:gd name="T13" fmla="*/ 0 60000 65536"/>
                    <a:gd name="T14" fmla="*/ 0 60000 65536"/>
                    <a:gd name="T15" fmla="*/ 0 w 182"/>
                    <a:gd name="T16" fmla="*/ 0 h 314"/>
                    <a:gd name="T17" fmla="*/ 182 w 182"/>
                    <a:gd name="T18" fmla="*/ 314 h 314"/>
                  </a:gdLst>
                  <a:ahLst/>
                  <a:cxnLst>
                    <a:cxn ang="T10">
                      <a:pos x="T0" y="T1"/>
                    </a:cxn>
                    <a:cxn ang="T11">
                      <a:pos x="T2" y="T3"/>
                    </a:cxn>
                    <a:cxn ang="T12">
                      <a:pos x="T4" y="T5"/>
                    </a:cxn>
                    <a:cxn ang="T13">
                      <a:pos x="T6" y="T7"/>
                    </a:cxn>
                    <a:cxn ang="T14">
                      <a:pos x="T8" y="T9"/>
                    </a:cxn>
                  </a:cxnLst>
                  <a:rect l="T15" t="T16" r="T17" b="T18"/>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4" name="Freeform 456"/>
                <p:cNvSpPr>
                  <a:spLocks/>
                </p:cNvSpPr>
                <p:nvPr/>
              </p:nvSpPr>
              <p:spPr bwMode="auto">
                <a:xfrm>
                  <a:off x="759" y="3597"/>
                  <a:ext cx="118" cy="94"/>
                </a:xfrm>
                <a:custGeom>
                  <a:avLst/>
                  <a:gdLst>
                    <a:gd name="T0" fmla="*/ 1 w 235"/>
                    <a:gd name="T1" fmla="*/ 0 h 281"/>
                    <a:gd name="T2" fmla="*/ 1 w 235"/>
                    <a:gd name="T3" fmla="*/ 0 h 281"/>
                    <a:gd name="T4" fmla="*/ 1 w 235"/>
                    <a:gd name="T5" fmla="*/ 0 h 281"/>
                    <a:gd name="T6" fmla="*/ 1 w 235"/>
                    <a:gd name="T7" fmla="*/ 0 h 281"/>
                    <a:gd name="T8" fmla="*/ 1 w 235"/>
                    <a:gd name="T9" fmla="*/ 0 h 281"/>
                    <a:gd name="T10" fmla="*/ 1 w 235"/>
                    <a:gd name="T11" fmla="*/ 0 h 281"/>
                    <a:gd name="T12" fmla="*/ 1 w 235"/>
                    <a:gd name="T13" fmla="*/ 0 h 281"/>
                    <a:gd name="T14" fmla="*/ 0 w 235"/>
                    <a:gd name="T15" fmla="*/ 0 h 281"/>
                    <a:gd name="T16" fmla="*/ 1 w 235"/>
                    <a:gd name="T17" fmla="*/ 0 h 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281"/>
                    <a:gd name="T29" fmla="*/ 235 w 235"/>
                    <a:gd name="T30" fmla="*/ 281 h 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5" name="Freeform 457"/>
                <p:cNvSpPr>
                  <a:spLocks/>
                </p:cNvSpPr>
                <p:nvPr/>
              </p:nvSpPr>
              <p:spPr bwMode="auto">
                <a:xfrm>
                  <a:off x="838" y="3691"/>
                  <a:ext cx="47" cy="12"/>
                </a:xfrm>
                <a:custGeom>
                  <a:avLst/>
                  <a:gdLst>
                    <a:gd name="T0" fmla="*/ 0 w 95"/>
                    <a:gd name="T1" fmla="*/ 0 h 36"/>
                    <a:gd name="T2" fmla="*/ 0 w 95"/>
                    <a:gd name="T3" fmla="*/ 0 h 36"/>
                    <a:gd name="T4" fmla="*/ 0 w 95"/>
                    <a:gd name="T5" fmla="*/ 0 h 36"/>
                    <a:gd name="T6" fmla="*/ 0 w 95"/>
                    <a:gd name="T7" fmla="*/ 0 h 36"/>
                    <a:gd name="T8" fmla="*/ 0 w 95"/>
                    <a:gd name="T9" fmla="*/ 0 h 36"/>
                    <a:gd name="T10" fmla="*/ 0 w 95"/>
                    <a:gd name="T11" fmla="*/ 0 h 36"/>
                    <a:gd name="T12" fmla="*/ 0 w 95"/>
                    <a:gd name="T13" fmla="*/ 0 h 36"/>
                    <a:gd name="T14" fmla="*/ 0 60000 65536"/>
                    <a:gd name="T15" fmla="*/ 0 60000 65536"/>
                    <a:gd name="T16" fmla="*/ 0 60000 65536"/>
                    <a:gd name="T17" fmla="*/ 0 60000 65536"/>
                    <a:gd name="T18" fmla="*/ 0 60000 65536"/>
                    <a:gd name="T19" fmla="*/ 0 60000 65536"/>
                    <a:gd name="T20" fmla="*/ 0 60000 65536"/>
                    <a:gd name="T21" fmla="*/ 0 w 95"/>
                    <a:gd name="T22" fmla="*/ 0 h 36"/>
                    <a:gd name="T23" fmla="*/ 95 w 9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0" name="Group 458"/>
              <p:cNvGrpSpPr>
                <a:grpSpLocks/>
              </p:cNvGrpSpPr>
              <p:nvPr/>
            </p:nvGrpSpPr>
            <p:grpSpPr bwMode="auto">
              <a:xfrm>
                <a:off x="844" y="3694"/>
                <a:ext cx="48" cy="23"/>
                <a:chOff x="844" y="3694"/>
                <a:chExt cx="48" cy="23"/>
              </a:xfrm>
            </p:grpSpPr>
            <p:sp>
              <p:nvSpPr>
                <p:cNvPr id="146660" name="Freeform 459"/>
                <p:cNvSpPr>
                  <a:spLocks/>
                </p:cNvSpPr>
                <p:nvPr/>
              </p:nvSpPr>
              <p:spPr bwMode="auto">
                <a:xfrm>
                  <a:off x="844" y="3694"/>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1" name="Freeform 460"/>
                <p:cNvSpPr>
                  <a:spLocks/>
                </p:cNvSpPr>
                <p:nvPr/>
              </p:nvSpPr>
              <p:spPr bwMode="auto">
                <a:xfrm>
                  <a:off x="848" y="369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62" name="Freeform 461"/>
                <p:cNvSpPr>
                  <a:spLocks/>
                </p:cNvSpPr>
                <p:nvPr/>
              </p:nvSpPr>
              <p:spPr bwMode="auto">
                <a:xfrm>
                  <a:off x="851" y="3706"/>
                  <a:ext cx="41" cy="11"/>
                </a:xfrm>
                <a:custGeom>
                  <a:avLst/>
                  <a:gdLst>
                    <a:gd name="T0" fmla="*/ 0 w 81"/>
                    <a:gd name="T1" fmla="*/ 0 h 34"/>
                    <a:gd name="T2" fmla="*/ 1 w 81"/>
                    <a:gd name="T3" fmla="*/ 0 h 34"/>
                    <a:gd name="T4" fmla="*/ 1 w 81"/>
                    <a:gd name="T5" fmla="*/ 0 h 34"/>
                    <a:gd name="T6" fmla="*/ 1 w 81"/>
                    <a:gd name="T7" fmla="*/ 0 h 34"/>
                    <a:gd name="T8" fmla="*/ 1 w 81"/>
                    <a:gd name="T9" fmla="*/ 0 h 34"/>
                    <a:gd name="T10" fmla="*/ 1 w 81"/>
                    <a:gd name="T11" fmla="*/ 0 h 34"/>
                    <a:gd name="T12" fmla="*/ 0 w 81"/>
                    <a:gd name="T13" fmla="*/ 0 h 34"/>
                    <a:gd name="T14" fmla="*/ 0 60000 65536"/>
                    <a:gd name="T15" fmla="*/ 0 60000 65536"/>
                    <a:gd name="T16" fmla="*/ 0 60000 65536"/>
                    <a:gd name="T17" fmla="*/ 0 60000 65536"/>
                    <a:gd name="T18" fmla="*/ 0 60000 65536"/>
                    <a:gd name="T19" fmla="*/ 0 60000 65536"/>
                    <a:gd name="T20" fmla="*/ 0 60000 65536"/>
                    <a:gd name="T21" fmla="*/ 0 w 81"/>
                    <a:gd name="T22" fmla="*/ 0 h 34"/>
                    <a:gd name="T23" fmla="*/ 81 w 8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1" name="Group 462"/>
              <p:cNvGrpSpPr>
                <a:grpSpLocks/>
              </p:cNvGrpSpPr>
              <p:nvPr/>
            </p:nvGrpSpPr>
            <p:grpSpPr bwMode="auto">
              <a:xfrm>
                <a:off x="857" y="3710"/>
                <a:ext cx="49" cy="22"/>
                <a:chOff x="857" y="3710"/>
                <a:chExt cx="49" cy="22"/>
              </a:xfrm>
            </p:grpSpPr>
            <p:sp>
              <p:nvSpPr>
                <p:cNvPr id="146657" name="Freeform 463"/>
                <p:cNvSpPr>
                  <a:spLocks/>
                </p:cNvSpPr>
                <p:nvPr/>
              </p:nvSpPr>
              <p:spPr bwMode="auto">
                <a:xfrm>
                  <a:off x="857" y="3710"/>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8" name="Freeform 464"/>
                <p:cNvSpPr>
                  <a:spLocks/>
                </p:cNvSpPr>
                <p:nvPr/>
              </p:nvSpPr>
              <p:spPr bwMode="auto">
                <a:xfrm>
                  <a:off x="862" y="371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9" name="Freeform 465"/>
                <p:cNvSpPr>
                  <a:spLocks/>
                </p:cNvSpPr>
                <p:nvPr/>
              </p:nvSpPr>
              <p:spPr bwMode="auto">
                <a:xfrm>
                  <a:off x="865" y="3720"/>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2" name="Group 466"/>
              <p:cNvGrpSpPr>
                <a:grpSpLocks/>
              </p:cNvGrpSpPr>
              <p:nvPr/>
            </p:nvGrpSpPr>
            <p:grpSpPr bwMode="auto">
              <a:xfrm>
                <a:off x="1086" y="3766"/>
                <a:ext cx="49" cy="23"/>
                <a:chOff x="1086" y="3766"/>
                <a:chExt cx="49" cy="23"/>
              </a:xfrm>
            </p:grpSpPr>
            <p:sp>
              <p:nvSpPr>
                <p:cNvPr id="146654" name="Freeform 467"/>
                <p:cNvSpPr>
                  <a:spLocks/>
                </p:cNvSpPr>
                <p:nvPr/>
              </p:nvSpPr>
              <p:spPr bwMode="auto">
                <a:xfrm>
                  <a:off x="1086" y="3766"/>
                  <a:ext cx="11" cy="23"/>
                </a:xfrm>
                <a:custGeom>
                  <a:avLst/>
                  <a:gdLst>
                    <a:gd name="T0" fmla="*/ 1 w 22"/>
                    <a:gd name="T1" fmla="*/ 0 h 69"/>
                    <a:gd name="T2" fmla="*/ 0 w 22"/>
                    <a:gd name="T3" fmla="*/ 0 h 69"/>
                    <a:gd name="T4" fmla="*/ 1 w 22"/>
                    <a:gd name="T5" fmla="*/ 0 h 69"/>
                    <a:gd name="T6" fmla="*/ 1 w 22"/>
                    <a:gd name="T7" fmla="*/ 0 h 69"/>
                    <a:gd name="T8" fmla="*/ 1 w 22"/>
                    <a:gd name="T9" fmla="*/ 0 h 69"/>
                    <a:gd name="T10" fmla="*/ 0 60000 65536"/>
                    <a:gd name="T11" fmla="*/ 0 60000 65536"/>
                    <a:gd name="T12" fmla="*/ 0 60000 65536"/>
                    <a:gd name="T13" fmla="*/ 0 60000 65536"/>
                    <a:gd name="T14" fmla="*/ 0 60000 65536"/>
                    <a:gd name="T15" fmla="*/ 0 w 22"/>
                    <a:gd name="T16" fmla="*/ 0 h 69"/>
                    <a:gd name="T17" fmla="*/ 22 w 22"/>
                    <a:gd name="T18" fmla="*/ 69 h 69"/>
                  </a:gdLst>
                  <a:ahLst/>
                  <a:cxnLst>
                    <a:cxn ang="T10">
                      <a:pos x="T0" y="T1"/>
                    </a:cxn>
                    <a:cxn ang="T11">
                      <a:pos x="T2" y="T3"/>
                    </a:cxn>
                    <a:cxn ang="T12">
                      <a:pos x="T4" y="T5"/>
                    </a:cxn>
                    <a:cxn ang="T13">
                      <a:pos x="T6" y="T7"/>
                    </a:cxn>
                    <a:cxn ang="T14">
                      <a:pos x="T8" y="T9"/>
                    </a:cxn>
                  </a:cxnLst>
                  <a:rect l="T15" t="T16" r="T17" b="T18"/>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5" name="Freeform 468"/>
                <p:cNvSpPr>
                  <a:spLocks/>
                </p:cNvSpPr>
                <p:nvPr/>
              </p:nvSpPr>
              <p:spPr bwMode="auto">
                <a:xfrm>
                  <a:off x="1090" y="3767"/>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6" name="Freeform 469"/>
                <p:cNvSpPr>
                  <a:spLocks/>
                </p:cNvSpPr>
                <p:nvPr/>
              </p:nvSpPr>
              <p:spPr bwMode="auto">
                <a:xfrm>
                  <a:off x="1093" y="3777"/>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3" name="Group 470"/>
              <p:cNvGrpSpPr>
                <a:grpSpLocks/>
              </p:cNvGrpSpPr>
              <p:nvPr/>
            </p:nvGrpSpPr>
            <p:grpSpPr bwMode="auto">
              <a:xfrm>
                <a:off x="934" y="3740"/>
                <a:ext cx="48" cy="23"/>
                <a:chOff x="934" y="3740"/>
                <a:chExt cx="48" cy="23"/>
              </a:xfrm>
            </p:grpSpPr>
            <p:sp>
              <p:nvSpPr>
                <p:cNvPr id="146651" name="Freeform 471"/>
                <p:cNvSpPr>
                  <a:spLocks/>
                </p:cNvSpPr>
                <p:nvPr/>
              </p:nvSpPr>
              <p:spPr bwMode="auto">
                <a:xfrm>
                  <a:off x="934" y="3740"/>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2" name="Freeform 472"/>
                <p:cNvSpPr>
                  <a:spLocks/>
                </p:cNvSpPr>
                <p:nvPr/>
              </p:nvSpPr>
              <p:spPr bwMode="auto">
                <a:xfrm>
                  <a:off x="938" y="3741"/>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3" name="Freeform 473"/>
                <p:cNvSpPr>
                  <a:spLocks/>
                </p:cNvSpPr>
                <p:nvPr/>
              </p:nvSpPr>
              <p:spPr bwMode="auto">
                <a:xfrm>
                  <a:off x="941" y="375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644" name="Group 474"/>
              <p:cNvGrpSpPr>
                <a:grpSpLocks/>
              </p:cNvGrpSpPr>
              <p:nvPr/>
            </p:nvGrpSpPr>
            <p:grpSpPr bwMode="auto">
              <a:xfrm>
                <a:off x="943" y="3754"/>
                <a:ext cx="49" cy="23"/>
                <a:chOff x="943" y="3754"/>
                <a:chExt cx="49" cy="23"/>
              </a:xfrm>
            </p:grpSpPr>
            <p:sp>
              <p:nvSpPr>
                <p:cNvPr id="146648" name="Freeform 475"/>
                <p:cNvSpPr>
                  <a:spLocks/>
                </p:cNvSpPr>
                <p:nvPr/>
              </p:nvSpPr>
              <p:spPr bwMode="auto">
                <a:xfrm>
                  <a:off x="943" y="3754"/>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9" name="Freeform 476"/>
                <p:cNvSpPr>
                  <a:spLocks/>
                </p:cNvSpPr>
                <p:nvPr/>
              </p:nvSpPr>
              <p:spPr bwMode="auto">
                <a:xfrm>
                  <a:off x="948" y="375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50" name="Freeform 477"/>
                <p:cNvSpPr>
                  <a:spLocks/>
                </p:cNvSpPr>
                <p:nvPr/>
              </p:nvSpPr>
              <p:spPr bwMode="auto">
                <a:xfrm>
                  <a:off x="951" y="3765"/>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6645" name="Freeform 478"/>
              <p:cNvSpPr>
                <a:spLocks/>
              </p:cNvSpPr>
              <p:nvPr/>
            </p:nvSpPr>
            <p:spPr bwMode="auto">
              <a:xfrm>
                <a:off x="987" y="3753"/>
                <a:ext cx="25" cy="43"/>
              </a:xfrm>
              <a:custGeom>
                <a:avLst/>
                <a:gdLst>
                  <a:gd name="T0" fmla="*/ 0 w 51"/>
                  <a:gd name="T1" fmla="*/ 0 h 128"/>
                  <a:gd name="T2" fmla="*/ 0 w 51"/>
                  <a:gd name="T3" fmla="*/ 0 h 128"/>
                  <a:gd name="T4" fmla="*/ 0 w 51"/>
                  <a:gd name="T5" fmla="*/ 0 h 128"/>
                  <a:gd name="T6" fmla="*/ 0 w 51"/>
                  <a:gd name="T7" fmla="*/ 0 h 128"/>
                  <a:gd name="T8" fmla="*/ 0 w 51"/>
                  <a:gd name="T9" fmla="*/ 0 h 128"/>
                  <a:gd name="T10" fmla="*/ 0 w 51"/>
                  <a:gd name="T11" fmla="*/ 0 h 128"/>
                  <a:gd name="T12" fmla="*/ 0 w 51"/>
                  <a:gd name="T13" fmla="*/ 0 h 128"/>
                  <a:gd name="T14" fmla="*/ 0 60000 65536"/>
                  <a:gd name="T15" fmla="*/ 0 60000 65536"/>
                  <a:gd name="T16" fmla="*/ 0 60000 65536"/>
                  <a:gd name="T17" fmla="*/ 0 60000 65536"/>
                  <a:gd name="T18" fmla="*/ 0 60000 65536"/>
                  <a:gd name="T19" fmla="*/ 0 60000 65536"/>
                  <a:gd name="T20" fmla="*/ 0 60000 65536"/>
                  <a:gd name="T21" fmla="*/ 0 w 51"/>
                  <a:gd name="T22" fmla="*/ 0 h 128"/>
                  <a:gd name="T23" fmla="*/ 51 w 51"/>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6" name="Freeform 479"/>
              <p:cNvSpPr>
                <a:spLocks/>
              </p:cNvSpPr>
              <p:nvPr/>
            </p:nvSpPr>
            <p:spPr bwMode="auto">
              <a:xfrm>
                <a:off x="992" y="3753"/>
                <a:ext cx="91" cy="29"/>
              </a:xfrm>
              <a:custGeom>
                <a:avLst/>
                <a:gdLst>
                  <a:gd name="T0" fmla="*/ 0 w 183"/>
                  <a:gd name="T1" fmla="*/ 0 h 85"/>
                  <a:gd name="T2" fmla="*/ 0 w 183"/>
                  <a:gd name="T3" fmla="*/ 0 h 85"/>
                  <a:gd name="T4" fmla="*/ 0 w 183"/>
                  <a:gd name="T5" fmla="*/ 0 h 85"/>
                  <a:gd name="T6" fmla="*/ 0 w 183"/>
                  <a:gd name="T7" fmla="*/ 0 h 85"/>
                  <a:gd name="T8" fmla="*/ 0 w 183"/>
                  <a:gd name="T9" fmla="*/ 0 h 85"/>
                  <a:gd name="T10" fmla="*/ 0 w 183"/>
                  <a:gd name="T11" fmla="*/ 0 h 85"/>
                  <a:gd name="T12" fmla="*/ 0 w 183"/>
                  <a:gd name="T13" fmla="*/ 0 h 85"/>
                  <a:gd name="T14" fmla="*/ 0 w 183"/>
                  <a:gd name="T15" fmla="*/ 0 h 85"/>
                  <a:gd name="T16" fmla="*/ 0 w 183"/>
                  <a:gd name="T17" fmla="*/ 0 h 85"/>
                  <a:gd name="T18" fmla="*/ 0 w 183"/>
                  <a:gd name="T19" fmla="*/ 0 h 85"/>
                  <a:gd name="T20" fmla="*/ 0 w 183"/>
                  <a:gd name="T21" fmla="*/ 0 h 85"/>
                  <a:gd name="T22" fmla="*/ 0 w 183"/>
                  <a:gd name="T23" fmla="*/ 0 h 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3"/>
                  <a:gd name="T37" fmla="*/ 0 h 85"/>
                  <a:gd name="T38" fmla="*/ 183 w 183"/>
                  <a:gd name="T39" fmla="*/ 85 h 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47" name="Freeform 480"/>
              <p:cNvSpPr>
                <a:spLocks/>
              </p:cNvSpPr>
              <p:nvPr/>
            </p:nvSpPr>
            <p:spPr bwMode="auto">
              <a:xfrm>
                <a:off x="1008" y="3782"/>
                <a:ext cx="81" cy="12"/>
              </a:xfrm>
              <a:custGeom>
                <a:avLst/>
                <a:gdLst>
                  <a:gd name="T0" fmla="*/ 0 w 160"/>
                  <a:gd name="T1" fmla="*/ 0 h 36"/>
                  <a:gd name="T2" fmla="*/ 1 w 160"/>
                  <a:gd name="T3" fmla="*/ 0 h 36"/>
                  <a:gd name="T4" fmla="*/ 1 w 160"/>
                  <a:gd name="T5" fmla="*/ 0 h 36"/>
                  <a:gd name="T6" fmla="*/ 1 w 160"/>
                  <a:gd name="T7" fmla="*/ 0 h 36"/>
                  <a:gd name="T8" fmla="*/ 1 w 160"/>
                  <a:gd name="T9" fmla="*/ 0 h 36"/>
                  <a:gd name="T10" fmla="*/ 1 w 160"/>
                  <a:gd name="T11" fmla="*/ 0 h 36"/>
                  <a:gd name="T12" fmla="*/ 0 w 160"/>
                  <a:gd name="T13" fmla="*/ 0 h 36"/>
                  <a:gd name="T14" fmla="*/ 0 60000 65536"/>
                  <a:gd name="T15" fmla="*/ 0 60000 65536"/>
                  <a:gd name="T16" fmla="*/ 0 60000 65536"/>
                  <a:gd name="T17" fmla="*/ 0 60000 65536"/>
                  <a:gd name="T18" fmla="*/ 0 60000 65536"/>
                  <a:gd name="T19" fmla="*/ 0 60000 65536"/>
                  <a:gd name="T20" fmla="*/ 0 60000 65536"/>
                  <a:gd name="T21" fmla="*/ 0 w 160"/>
                  <a:gd name="T22" fmla="*/ 0 h 36"/>
                  <a:gd name="T23" fmla="*/ 160 w 16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542" name="Group 481"/>
            <p:cNvGrpSpPr>
              <a:grpSpLocks/>
            </p:cNvGrpSpPr>
            <p:nvPr/>
          </p:nvGrpSpPr>
          <p:grpSpPr bwMode="auto">
            <a:xfrm>
              <a:off x="920" y="3821"/>
              <a:ext cx="413" cy="50"/>
              <a:chOff x="920" y="3821"/>
              <a:chExt cx="413" cy="50"/>
            </a:xfrm>
          </p:grpSpPr>
          <p:sp>
            <p:nvSpPr>
              <p:cNvPr id="146563" name="Freeform 482"/>
              <p:cNvSpPr>
                <a:spLocks/>
              </p:cNvSpPr>
              <p:nvPr/>
            </p:nvSpPr>
            <p:spPr bwMode="auto">
              <a:xfrm>
                <a:off x="920" y="3821"/>
                <a:ext cx="413" cy="50"/>
              </a:xfrm>
              <a:custGeom>
                <a:avLst/>
                <a:gdLst>
                  <a:gd name="T0" fmla="*/ 1 w 825"/>
                  <a:gd name="T1" fmla="*/ 0 h 151"/>
                  <a:gd name="T2" fmla="*/ 1 w 825"/>
                  <a:gd name="T3" fmla="*/ 0 h 151"/>
                  <a:gd name="T4" fmla="*/ 1 w 825"/>
                  <a:gd name="T5" fmla="*/ 0 h 151"/>
                  <a:gd name="T6" fmla="*/ 0 w 825"/>
                  <a:gd name="T7" fmla="*/ 0 h 151"/>
                  <a:gd name="T8" fmla="*/ 1 w 825"/>
                  <a:gd name="T9" fmla="*/ 0 h 151"/>
                  <a:gd name="T10" fmla="*/ 1 w 825"/>
                  <a:gd name="T11" fmla="*/ 0 h 151"/>
                  <a:gd name="T12" fmla="*/ 1 w 825"/>
                  <a:gd name="T13" fmla="*/ 0 h 151"/>
                  <a:gd name="T14" fmla="*/ 1 w 825"/>
                  <a:gd name="T15" fmla="*/ 0 h 151"/>
                  <a:gd name="T16" fmla="*/ 1 w 825"/>
                  <a:gd name="T17" fmla="*/ 0 h 151"/>
                  <a:gd name="T18" fmla="*/ 1 w 825"/>
                  <a:gd name="T19" fmla="*/ 0 h 151"/>
                  <a:gd name="T20" fmla="*/ 1 w 825"/>
                  <a:gd name="T21" fmla="*/ 0 h 151"/>
                  <a:gd name="T22" fmla="*/ 1 w 825"/>
                  <a:gd name="T23" fmla="*/ 0 h 151"/>
                  <a:gd name="T24" fmla="*/ 1 w 825"/>
                  <a:gd name="T25" fmla="*/ 0 h 151"/>
                  <a:gd name="T26" fmla="*/ 1 w 825"/>
                  <a:gd name="T27" fmla="*/ 0 h 151"/>
                  <a:gd name="T28" fmla="*/ 1 w 825"/>
                  <a:gd name="T29" fmla="*/ 0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25"/>
                  <a:gd name="T46" fmla="*/ 0 h 151"/>
                  <a:gd name="T47" fmla="*/ 825 w 825"/>
                  <a:gd name="T48" fmla="*/ 151 h 1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round/>
                <a:headEnd/>
                <a:tailEnd/>
              </a:ln>
            </p:spPr>
            <p:txBody>
              <a:bodyPr/>
              <a:lstStyle/>
              <a:p>
                <a:endParaRPr lang="zh-CN" altLang="en-US"/>
              </a:p>
            </p:txBody>
          </p:sp>
          <p:sp>
            <p:nvSpPr>
              <p:cNvPr id="146564" name="Freeform 483"/>
              <p:cNvSpPr>
                <a:spLocks/>
              </p:cNvSpPr>
              <p:nvPr/>
            </p:nvSpPr>
            <p:spPr bwMode="auto">
              <a:xfrm>
                <a:off x="972" y="3833"/>
                <a:ext cx="330" cy="27"/>
              </a:xfrm>
              <a:custGeom>
                <a:avLst/>
                <a:gdLst>
                  <a:gd name="T0" fmla="*/ 1 w 658"/>
                  <a:gd name="T1" fmla="*/ 0 h 79"/>
                  <a:gd name="T2" fmla="*/ 0 w 658"/>
                  <a:gd name="T3" fmla="*/ 0 h 79"/>
                  <a:gd name="T4" fmla="*/ 1 w 658"/>
                  <a:gd name="T5" fmla="*/ 0 h 79"/>
                  <a:gd name="T6" fmla="*/ 1 w 658"/>
                  <a:gd name="T7" fmla="*/ 0 h 79"/>
                  <a:gd name="T8" fmla="*/ 1 w 658"/>
                  <a:gd name="T9" fmla="*/ 0 h 79"/>
                  <a:gd name="T10" fmla="*/ 1 w 658"/>
                  <a:gd name="T11" fmla="*/ 0 h 79"/>
                  <a:gd name="T12" fmla="*/ 1 w 658"/>
                  <a:gd name="T13" fmla="*/ 0 h 79"/>
                  <a:gd name="T14" fmla="*/ 1 w 658"/>
                  <a:gd name="T15" fmla="*/ 0 h 79"/>
                  <a:gd name="T16" fmla="*/ 1 w 658"/>
                  <a:gd name="T17" fmla="*/ 0 h 79"/>
                  <a:gd name="T18" fmla="*/ 1 w 658"/>
                  <a:gd name="T19" fmla="*/ 0 h 79"/>
                  <a:gd name="T20" fmla="*/ 1 w 658"/>
                  <a:gd name="T21" fmla="*/ 0 h 79"/>
                  <a:gd name="T22" fmla="*/ 1 w 658"/>
                  <a:gd name="T23" fmla="*/ 0 h 79"/>
                  <a:gd name="T24" fmla="*/ 1 w 658"/>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8"/>
                  <a:gd name="T40" fmla="*/ 0 h 79"/>
                  <a:gd name="T41" fmla="*/ 658 w 658"/>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65" name="Rectangle 484"/>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66" name="Rectangle 485"/>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46543" name="Group 486"/>
            <p:cNvGrpSpPr>
              <a:grpSpLocks/>
            </p:cNvGrpSpPr>
            <p:nvPr/>
          </p:nvGrpSpPr>
          <p:grpSpPr bwMode="auto">
            <a:xfrm>
              <a:off x="1227" y="3477"/>
              <a:ext cx="508" cy="321"/>
              <a:chOff x="1227" y="3477"/>
              <a:chExt cx="508" cy="321"/>
            </a:xfrm>
          </p:grpSpPr>
          <p:sp>
            <p:nvSpPr>
              <p:cNvPr id="146544" name="Freeform 487"/>
              <p:cNvSpPr>
                <a:spLocks/>
              </p:cNvSpPr>
              <p:nvPr/>
            </p:nvSpPr>
            <p:spPr bwMode="auto">
              <a:xfrm>
                <a:off x="1640" y="3731"/>
                <a:ext cx="95" cy="66"/>
              </a:xfrm>
              <a:custGeom>
                <a:avLst/>
                <a:gdLst>
                  <a:gd name="T0" fmla="*/ 0 w 191"/>
                  <a:gd name="T1" fmla="*/ 0 h 200"/>
                  <a:gd name="T2" fmla="*/ 0 w 191"/>
                  <a:gd name="T3" fmla="*/ 0 h 200"/>
                  <a:gd name="T4" fmla="*/ 0 w 191"/>
                  <a:gd name="T5" fmla="*/ 0 h 200"/>
                  <a:gd name="T6" fmla="*/ 0 w 191"/>
                  <a:gd name="T7" fmla="*/ 0 h 200"/>
                  <a:gd name="T8" fmla="*/ 0 w 191"/>
                  <a:gd name="T9" fmla="*/ 0 h 200"/>
                  <a:gd name="T10" fmla="*/ 0 w 191"/>
                  <a:gd name="T11" fmla="*/ 0 h 200"/>
                  <a:gd name="T12" fmla="*/ 0 w 191"/>
                  <a:gd name="T13" fmla="*/ 0 h 200"/>
                  <a:gd name="T14" fmla="*/ 0 w 191"/>
                  <a:gd name="T15" fmla="*/ 0 h 200"/>
                  <a:gd name="T16" fmla="*/ 0 w 191"/>
                  <a:gd name="T17" fmla="*/ 0 h 200"/>
                  <a:gd name="T18" fmla="*/ 0 w 191"/>
                  <a:gd name="T19" fmla="*/ 0 h 200"/>
                  <a:gd name="T20" fmla="*/ 0 w 191"/>
                  <a:gd name="T21" fmla="*/ 0 h 200"/>
                  <a:gd name="T22" fmla="*/ 0 w 191"/>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200"/>
                  <a:gd name="T38" fmla="*/ 191 w 191"/>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round/>
                <a:headEnd/>
                <a:tailEnd/>
              </a:ln>
            </p:spPr>
            <p:txBody>
              <a:bodyPr/>
              <a:lstStyle/>
              <a:p>
                <a:endParaRPr lang="zh-CN" altLang="en-US"/>
              </a:p>
            </p:txBody>
          </p:sp>
          <p:sp>
            <p:nvSpPr>
              <p:cNvPr id="146545" name="Freeform 488"/>
              <p:cNvSpPr>
                <a:spLocks/>
              </p:cNvSpPr>
              <p:nvPr/>
            </p:nvSpPr>
            <p:spPr bwMode="auto">
              <a:xfrm>
                <a:off x="1227" y="3477"/>
                <a:ext cx="429" cy="264"/>
              </a:xfrm>
              <a:custGeom>
                <a:avLst/>
                <a:gdLst>
                  <a:gd name="T0" fmla="*/ 0 w 860"/>
                  <a:gd name="T1" fmla="*/ 0 h 791"/>
                  <a:gd name="T2" fmla="*/ 0 w 860"/>
                  <a:gd name="T3" fmla="*/ 0 h 791"/>
                  <a:gd name="T4" fmla="*/ 0 w 860"/>
                  <a:gd name="T5" fmla="*/ 0 h 791"/>
                  <a:gd name="T6" fmla="*/ 0 w 860"/>
                  <a:gd name="T7" fmla="*/ 0 h 791"/>
                  <a:gd name="T8" fmla="*/ 0 w 860"/>
                  <a:gd name="T9" fmla="*/ 0 h 791"/>
                  <a:gd name="T10" fmla="*/ 0 60000 65536"/>
                  <a:gd name="T11" fmla="*/ 0 60000 65536"/>
                  <a:gd name="T12" fmla="*/ 0 60000 65536"/>
                  <a:gd name="T13" fmla="*/ 0 60000 65536"/>
                  <a:gd name="T14" fmla="*/ 0 60000 65536"/>
                  <a:gd name="T15" fmla="*/ 0 w 860"/>
                  <a:gd name="T16" fmla="*/ 0 h 791"/>
                  <a:gd name="T17" fmla="*/ 860 w 860"/>
                  <a:gd name="T18" fmla="*/ 791 h 791"/>
                </a:gdLst>
                <a:ahLst/>
                <a:cxnLst>
                  <a:cxn ang="T10">
                    <a:pos x="T0" y="T1"/>
                  </a:cxn>
                  <a:cxn ang="T11">
                    <a:pos x="T2" y="T3"/>
                  </a:cxn>
                  <a:cxn ang="T12">
                    <a:pos x="T4" y="T5"/>
                  </a:cxn>
                  <a:cxn ang="T13">
                    <a:pos x="T6" y="T7"/>
                  </a:cxn>
                  <a:cxn ang="T14">
                    <a:pos x="T8" y="T9"/>
                  </a:cxn>
                </a:cxnLst>
                <a:rect l="T15" t="T16" r="T17" b="T18"/>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46" name="Freeform 489"/>
              <p:cNvSpPr>
                <a:spLocks/>
              </p:cNvSpPr>
              <p:nvPr/>
            </p:nvSpPr>
            <p:spPr bwMode="auto">
              <a:xfrm>
                <a:off x="1521" y="3650"/>
                <a:ext cx="141" cy="122"/>
              </a:xfrm>
              <a:custGeom>
                <a:avLst/>
                <a:gdLst>
                  <a:gd name="T0" fmla="*/ 1 w 281"/>
                  <a:gd name="T1" fmla="*/ 0 h 366"/>
                  <a:gd name="T2" fmla="*/ 1 w 281"/>
                  <a:gd name="T3" fmla="*/ 0 h 366"/>
                  <a:gd name="T4" fmla="*/ 1 w 281"/>
                  <a:gd name="T5" fmla="*/ 0 h 366"/>
                  <a:gd name="T6" fmla="*/ 1 w 281"/>
                  <a:gd name="T7" fmla="*/ 0 h 366"/>
                  <a:gd name="T8" fmla="*/ 1 w 281"/>
                  <a:gd name="T9" fmla="*/ 0 h 366"/>
                  <a:gd name="T10" fmla="*/ 1 w 281"/>
                  <a:gd name="T11" fmla="*/ 0 h 366"/>
                  <a:gd name="T12" fmla="*/ 1 w 281"/>
                  <a:gd name="T13" fmla="*/ 0 h 366"/>
                  <a:gd name="T14" fmla="*/ 1 w 281"/>
                  <a:gd name="T15" fmla="*/ 0 h 366"/>
                  <a:gd name="T16" fmla="*/ 1 w 281"/>
                  <a:gd name="T17" fmla="*/ 0 h 366"/>
                  <a:gd name="T18" fmla="*/ 1 w 281"/>
                  <a:gd name="T19" fmla="*/ 0 h 366"/>
                  <a:gd name="T20" fmla="*/ 1 w 281"/>
                  <a:gd name="T21" fmla="*/ 0 h 366"/>
                  <a:gd name="T22" fmla="*/ 1 w 281"/>
                  <a:gd name="T23" fmla="*/ 0 h 366"/>
                  <a:gd name="T24" fmla="*/ 1 w 281"/>
                  <a:gd name="T25" fmla="*/ 0 h 366"/>
                  <a:gd name="T26" fmla="*/ 1 w 281"/>
                  <a:gd name="T27" fmla="*/ 0 h 366"/>
                  <a:gd name="T28" fmla="*/ 1 w 281"/>
                  <a:gd name="T29" fmla="*/ 0 h 366"/>
                  <a:gd name="T30" fmla="*/ 0 w 281"/>
                  <a:gd name="T31" fmla="*/ 0 h 366"/>
                  <a:gd name="T32" fmla="*/ 0 w 281"/>
                  <a:gd name="T33" fmla="*/ 0 h 366"/>
                  <a:gd name="T34" fmla="*/ 1 w 281"/>
                  <a:gd name="T35" fmla="*/ 0 h 3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366"/>
                  <a:gd name="T56" fmla="*/ 281 w 281"/>
                  <a:gd name="T57" fmla="*/ 366 h 3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round/>
                <a:headEnd/>
                <a:tailEnd/>
              </a:ln>
            </p:spPr>
            <p:txBody>
              <a:bodyPr/>
              <a:lstStyle/>
              <a:p>
                <a:endParaRPr lang="zh-CN" altLang="en-US"/>
              </a:p>
            </p:txBody>
          </p:sp>
          <p:sp>
            <p:nvSpPr>
              <p:cNvPr id="146547" name="Line 490"/>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548" name="Freeform 491"/>
              <p:cNvSpPr>
                <a:spLocks/>
              </p:cNvSpPr>
              <p:nvPr/>
            </p:nvSpPr>
            <p:spPr bwMode="auto">
              <a:xfrm>
                <a:off x="1242" y="3486"/>
                <a:ext cx="111" cy="96"/>
              </a:xfrm>
              <a:custGeom>
                <a:avLst/>
                <a:gdLst>
                  <a:gd name="T0" fmla="*/ 1 w 222"/>
                  <a:gd name="T1" fmla="*/ 0 h 289"/>
                  <a:gd name="T2" fmla="*/ 1 w 222"/>
                  <a:gd name="T3" fmla="*/ 0 h 289"/>
                  <a:gd name="T4" fmla="*/ 1 w 222"/>
                  <a:gd name="T5" fmla="*/ 0 h 289"/>
                  <a:gd name="T6" fmla="*/ 1 w 222"/>
                  <a:gd name="T7" fmla="*/ 0 h 289"/>
                  <a:gd name="T8" fmla="*/ 1 w 222"/>
                  <a:gd name="T9" fmla="*/ 0 h 289"/>
                  <a:gd name="T10" fmla="*/ 1 w 222"/>
                  <a:gd name="T11" fmla="*/ 0 h 289"/>
                  <a:gd name="T12" fmla="*/ 1 w 222"/>
                  <a:gd name="T13" fmla="*/ 0 h 289"/>
                  <a:gd name="T14" fmla="*/ 1 w 222"/>
                  <a:gd name="T15" fmla="*/ 0 h 289"/>
                  <a:gd name="T16" fmla="*/ 1 w 222"/>
                  <a:gd name="T17" fmla="*/ 0 h 289"/>
                  <a:gd name="T18" fmla="*/ 1 w 222"/>
                  <a:gd name="T19" fmla="*/ 0 h 289"/>
                  <a:gd name="T20" fmla="*/ 1 w 222"/>
                  <a:gd name="T21" fmla="*/ 0 h 289"/>
                  <a:gd name="T22" fmla="*/ 1 w 222"/>
                  <a:gd name="T23" fmla="*/ 0 h 289"/>
                  <a:gd name="T24" fmla="*/ 1 w 222"/>
                  <a:gd name="T25" fmla="*/ 0 h 289"/>
                  <a:gd name="T26" fmla="*/ 1 w 222"/>
                  <a:gd name="T27" fmla="*/ 0 h 289"/>
                  <a:gd name="T28" fmla="*/ 1 w 222"/>
                  <a:gd name="T29" fmla="*/ 0 h 289"/>
                  <a:gd name="T30" fmla="*/ 0 w 222"/>
                  <a:gd name="T31" fmla="*/ 0 h 289"/>
                  <a:gd name="T32" fmla="*/ 1 w 222"/>
                  <a:gd name="T33" fmla="*/ 0 h 289"/>
                  <a:gd name="T34" fmla="*/ 1 w 222"/>
                  <a:gd name="T35" fmla="*/ 0 h 2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2"/>
                  <a:gd name="T55" fmla="*/ 0 h 289"/>
                  <a:gd name="T56" fmla="*/ 222 w 222"/>
                  <a:gd name="T57" fmla="*/ 289 h 2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round/>
                <a:headEnd/>
                <a:tailEnd/>
              </a:ln>
            </p:spPr>
            <p:txBody>
              <a:bodyPr/>
              <a:lstStyle/>
              <a:p>
                <a:endParaRPr lang="zh-CN" altLang="en-US"/>
              </a:p>
            </p:txBody>
          </p:sp>
          <p:sp>
            <p:nvSpPr>
              <p:cNvPr id="146549" name="Freeform 492"/>
              <p:cNvSpPr>
                <a:spLocks/>
              </p:cNvSpPr>
              <p:nvPr/>
            </p:nvSpPr>
            <p:spPr bwMode="auto">
              <a:xfrm>
                <a:off x="1456" y="3626"/>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0" name="Freeform 493"/>
              <p:cNvSpPr>
                <a:spLocks/>
              </p:cNvSpPr>
              <p:nvPr/>
            </p:nvSpPr>
            <p:spPr bwMode="auto">
              <a:xfrm>
                <a:off x="1440" y="3615"/>
                <a:ext cx="63" cy="61"/>
              </a:xfrm>
              <a:custGeom>
                <a:avLst/>
                <a:gdLst>
                  <a:gd name="T0" fmla="*/ 1 w 126"/>
                  <a:gd name="T1" fmla="*/ 0 h 185"/>
                  <a:gd name="T2" fmla="*/ 1 w 126"/>
                  <a:gd name="T3" fmla="*/ 0 h 185"/>
                  <a:gd name="T4" fmla="*/ 1 w 126"/>
                  <a:gd name="T5" fmla="*/ 0 h 185"/>
                  <a:gd name="T6" fmla="*/ 1 w 126"/>
                  <a:gd name="T7" fmla="*/ 0 h 185"/>
                  <a:gd name="T8" fmla="*/ 0 w 126"/>
                  <a:gd name="T9" fmla="*/ 0 h 185"/>
                  <a:gd name="T10" fmla="*/ 0 w 126"/>
                  <a:gd name="T11" fmla="*/ 0 h 185"/>
                  <a:gd name="T12" fmla="*/ 0 w 126"/>
                  <a:gd name="T13" fmla="*/ 0 h 185"/>
                  <a:gd name="T14" fmla="*/ 0 60000 65536"/>
                  <a:gd name="T15" fmla="*/ 0 60000 65536"/>
                  <a:gd name="T16" fmla="*/ 0 60000 65536"/>
                  <a:gd name="T17" fmla="*/ 0 60000 65536"/>
                  <a:gd name="T18" fmla="*/ 0 60000 65536"/>
                  <a:gd name="T19" fmla="*/ 0 60000 65536"/>
                  <a:gd name="T20" fmla="*/ 0 60000 65536"/>
                  <a:gd name="T21" fmla="*/ 0 w 126"/>
                  <a:gd name="T22" fmla="*/ 0 h 185"/>
                  <a:gd name="T23" fmla="*/ 126 w 126"/>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146551" name="Freeform 494"/>
              <p:cNvSpPr>
                <a:spLocks/>
              </p:cNvSpPr>
              <p:nvPr/>
            </p:nvSpPr>
            <p:spPr bwMode="auto">
              <a:xfrm>
                <a:off x="1422" y="3604"/>
                <a:ext cx="64" cy="62"/>
              </a:xfrm>
              <a:custGeom>
                <a:avLst/>
                <a:gdLst>
                  <a:gd name="T0" fmla="*/ 1 w 127"/>
                  <a:gd name="T1" fmla="*/ 0 h 185"/>
                  <a:gd name="T2" fmla="*/ 1 w 127"/>
                  <a:gd name="T3" fmla="*/ 0 h 185"/>
                  <a:gd name="T4" fmla="*/ 1 w 127"/>
                  <a:gd name="T5" fmla="*/ 0 h 185"/>
                  <a:gd name="T6" fmla="*/ 1 w 127"/>
                  <a:gd name="T7" fmla="*/ 0 h 185"/>
                  <a:gd name="T8" fmla="*/ 0 w 127"/>
                  <a:gd name="T9" fmla="*/ 0 h 185"/>
                  <a:gd name="T10" fmla="*/ 0 w 127"/>
                  <a:gd name="T11" fmla="*/ 0 h 185"/>
                  <a:gd name="T12" fmla="*/ 0 w 127"/>
                  <a:gd name="T13" fmla="*/ 0 h 185"/>
                  <a:gd name="T14" fmla="*/ 0 60000 65536"/>
                  <a:gd name="T15" fmla="*/ 0 60000 65536"/>
                  <a:gd name="T16" fmla="*/ 0 60000 65536"/>
                  <a:gd name="T17" fmla="*/ 0 60000 65536"/>
                  <a:gd name="T18" fmla="*/ 0 60000 65536"/>
                  <a:gd name="T19" fmla="*/ 0 60000 65536"/>
                  <a:gd name="T20" fmla="*/ 0 60000 65536"/>
                  <a:gd name="T21" fmla="*/ 0 w 127"/>
                  <a:gd name="T22" fmla="*/ 0 h 185"/>
                  <a:gd name="T23" fmla="*/ 127 w 127"/>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2" name="Freeform 495"/>
              <p:cNvSpPr>
                <a:spLocks/>
              </p:cNvSpPr>
              <p:nvPr/>
            </p:nvSpPr>
            <p:spPr bwMode="auto">
              <a:xfrm>
                <a:off x="1401" y="3594"/>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3" name="Freeform 496"/>
              <p:cNvSpPr>
                <a:spLocks/>
              </p:cNvSpPr>
              <p:nvPr/>
            </p:nvSpPr>
            <p:spPr bwMode="auto">
              <a:xfrm>
                <a:off x="1383" y="3583"/>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4" name="Freeform 497"/>
              <p:cNvSpPr>
                <a:spLocks/>
              </p:cNvSpPr>
              <p:nvPr/>
            </p:nvSpPr>
            <p:spPr bwMode="auto">
              <a:xfrm>
                <a:off x="1365" y="3570"/>
                <a:ext cx="63" cy="62"/>
              </a:xfrm>
              <a:custGeom>
                <a:avLst/>
                <a:gdLst>
                  <a:gd name="T0" fmla="*/ 1 w 126"/>
                  <a:gd name="T1" fmla="*/ 0 h 186"/>
                  <a:gd name="T2" fmla="*/ 1 w 126"/>
                  <a:gd name="T3" fmla="*/ 0 h 186"/>
                  <a:gd name="T4" fmla="*/ 1 w 126"/>
                  <a:gd name="T5" fmla="*/ 0 h 186"/>
                  <a:gd name="T6" fmla="*/ 1 w 126"/>
                  <a:gd name="T7" fmla="*/ 0 h 186"/>
                  <a:gd name="T8" fmla="*/ 0 w 126"/>
                  <a:gd name="T9" fmla="*/ 0 h 186"/>
                  <a:gd name="T10" fmla="*/ 0 w 126"/>
                  <a:gd name="T11" fmla="*/ 0 h 186"/>
                  <a:gd name="T12" fmla="*/ 0 w 126"/>
                  <a:gd name="T13" fmla="*/ 0 h 186"/>
                  <a:gd name="T14" fmla="*/ 0 60000 65536"/>
                  <a:gd name="T15" fmla="*/ 0 60000 65536"/>
                  <a:gd name="T16" fmla="*/ 0 60000 65536"/>
                  <a:gd name="T17" fmla="*/ 0 60000 65536"/>
                  <a:gd name="T18" fmla="*/ 0 60000 65536"/>
                  <a:gd name="T19" fmla="*/ 0 60000 65536"/>
                  <a:gd name="T20" fmla="*/ 0 60000 65536"/>
                  <a:gd name="T21" fmla="*/ 0 w 126"/>
                  <a:gd name="T22" fmla="*/ 0 h 186"/>
                  <a:gd name="T23" fmla="*/ 126 w 126"/>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5" name="Freeform 498"/>
              <p:cNvSpPr>
                <a:spLocks/>
              </p:cNvSpPr>
              <p:nvPr/>
            </p:nvSpPr>
            <p:spPr bwMode="auto">
              <a:xfrm>
                <a:off x="1349" y="3558"/>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146556" name="Freeform 499"/>
              <p:cNvSpPr>
                <a:spLocks/>
              </p:cNvSpPr>
              <p:nvPr/>
            </p:nvSpPr>
            <p:spPr bwMode="auto">
              <a:xfrm>
                <a:off x="1331" y="3550"/>
                <a:ext cx="63" cy="62"/>
              </a:xfrm>
              <a:custGeom>
                <a:avLst/>
                <a:gdLst>
                  <a:gd name="T0" fmla="*/ 0 w 127"/>
                  <a:gd name="T1" fmla="*/ 0 h 186"/>
                  <a:gd name="T2" fmla="*/ 0 w 127"/>
                  <a:gd name="T3" fmla="*/ 0 h 186"/>
                  <a:gd name="T4" fmla="*/ 0 w 127"/>
                  <a:gd name="T5" fmla="*/ 0 h 186"/>
                  <a:gd name="T6" fmla="*/ 0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146557" name="Freeform 500"/>
              <p:cNvSpPr>
                <a:spLocks/>
              </p:cNvSpPr>
              <p:nvPr/>
            </p:nvSpPr>
            <p:spPr bwMode="auto">
              <a:xfrm>
                <a:off x="1308" y="3501"/>
                <a:ext cx="47" cy="25"/>
              </a:xfrm>
              <a:custGeom>
                <a:avLst/>
                <a:gdLst>
                  <a:gd name="T0" fmla="*/ 0 w 96"/>
                  <a:gd name="T1" fmla="*/ 0 h 74"/>
                  <a:gd name="T2" fmla="*/ 0 w 96"/>
                  <a:gd name="T3" fmla="*/ 0 h 74"/>
                  <a:gd name="T4" fmla="*/ 0 w 96"/>
                  <a:gd name="T5" fmla="*/ 0 h 74"/>
                  <a:gd name="T6" fmla="*/ 0 w 96"/>
                  <a:gd name="T7" fmla="*/ 0 h 74"/>
                  <a:gd name="T8" fmla="*/ 0 60000 65536"/>
                  <a:gd name="T9" fmla="*/ 0 60000 65536"/>
                  <a:gd name="T10" fmla="*/ 0 60000 65536"/>
                  <a:gd name="T11" fmla="*/ 0 60000 65536"/>
                  <a:gd name="T12" fmla="*/ 0 w 96"/>
                  <a:gd name="T13" fmla="*/ 0 h 74"/>
                  <a:gd name="T14" fmla="*/ 96 w 96"/>
                  <a:gd name="T15" fmla="*/ 74 h 74"/>
                </a:gdLst>
                <a:ahLst/>
                <a:cxnLst>
                  <a:cxn ang="T8">
                    <a:pos x="T0" y="T1"/>
                  </a:cxn>
                  <a:cxn ang="T9">
                    <a:pos x="T2" y="T3"/>
                  </a:cxn>
                  <a:cxn ang="T10">
                    <a:pos x="T4" y="T5"/>
                  </a:cxn>
                  <a:cxn ang="T11">
                    <a:pos x="T6" y="T7"/>
                  </a:cxn>
                </a:cxnLst>
                <a:rect l="T12" t="T13" r="T14" b="T15"/>
                <a:pathLst>
                  <a:path w="96" h="74">
                    <a:moveTo>
                      <a:pt x="0" y="0"/>
                    </a:moveTo>
                    <a:lnTo>
                      <a:pt x="89" y="74"/>
                    </a:lnTo>
                    <a:lnTo>
                      <a:pt x="96" y="74"/>
                    </a:lnTo>
                    <a:lnTo>
                      <a:pt x="93" y="74"/>
                    </a:lnTo>
                  </a:path>
                </a:pathLst>
              </a:custGeom>
              <a:solidFill>
                <a:schemeClr val="bg2"/>
              </a:solidFill>
              <a:ln w="7938">
                <a:solidFill>
                  <a:srgbClr val="000000"/>
                </a:solidFill>
                <a:round/>
                <a:headEnd/>
                <a:tailEnd/>
              </a:ln>
            </p:spPr>
            <p:txBody>
              <a:bodyPr/>
              <a:lstStyle/>
              <a:p>
                <a:endParaRPr lang="zh-CN" altLang="en-US"/>
              </a:p>
            </p:txBody>
          </p:sp>
          <p:sp>
            <p:nvSpPr>
              <p:cNvPr id="146558" name="Oval 501"/>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59" name="Oval 502"/>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60" name="Freeform 503"/>
              <p:cNvSpPr>
                <a:spLocks/>
              </p:cNvSpPr>
              <p:nvPr/>
            </p:nvSpPr>
            <p:spPr bwMode="auto">
              <a:xfrm>
                <a:off x="1511" y="3785"/>
                <a:ext cx="94" cy="8"/>
              </a:xfrm>
              <a:custGeom>
                <a:avLst/>
                <a:gdLst>
                  <a:gd name="T0" fmla="*/ 0 w 188"/>
                  <a:gd name="T1" fmla="*/ 0 h 25"/>
                  <a:gd name="T2" fmla="*/ 1 w 188"/>
                  <a:gd name="T3" fmla="*/ 0 h 25"/>
                  <a:gd name="T4" fmla="*/ 1 w 188"/>
                  <a:gd name="T5" fmla="*/ 0 h 25"/>
                  <a:gd name="T6" fmla="*/ 1 w 188"/>
                  <a:gd name="T7" fmla="*/ 0 h 25"/>
                  <a:gd name="T8" fmla="*/ 0 w 188"/>
                  <a:gd name="T9" fmla="*/ 0 h 25"/>
                  <a:gd name="T10" fmla="*/ 0 60000 65536"/>
                  <a:gd name="T11" fmla="*/ 0 60000 65536"/>
                  <a:gd name="T12" fmla="*/ 0 60000 65536"/>
                  <a:gd name="T13" fmla="*/ 0 60000 65536"/>
                  <a:gd name="T14" fmla="*/ 0 60000 65536"/>
                  <a:gd name="T15" fmla="*/ 0 w 188"/>
                  <a:gd name="T16" fmla="*/ 0 h 25"/>
                  <a:gd name="T17" fmla="*/ 188 w 188"/>
                  <a:gd name="T18" fmla="*/ 25 h 25"/>
                </a:gdLst>
                <a:ahLst/>
                <a:cxnLst>
                  <a:cxn ang="T10">
                    <a:pos x="T0" y="T1"/>
                  </a:cxn>
                  <a:cxn ang="T11">
                    <a:pos x="T2" y="T3"/>
                  </a:cxn>
                  <a:cxn ang="T12">
                    <a:pos x="T4" y="T5"/>
                  </a:cxn>
                  <a:cxn ang="T13">
                    <a:pos x="T6" y="T7"/>
                  </a:cxn>
                  <a:cxn ang="T14">
                    <a:pos x="T8" y="T9"/>
                  </a:cxn>
                </a:cxnLst>
                <a:rect l="T15" t="T16" r="T17" b="T18"/>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561" name="Oval 504"/>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62" name="Oval 505"/>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grpSp>
        <p:nvGrpSpPr>
          <p:cNvPr id="146458" name="Group 506"/>
          <p:cNvGrpSpPr>
            <a:grpSpLocks/>
          </p:cNvGrpSpPr>
          <p:nvPr/>
        </p:nvGrpSpPr>
        <p:grpSpPr bwMode="auto">
          <a:xfrm>
            <a:off x="6967538" y="2465388"/>
            <a:ext cx="1128712" cy="781050"/>
            <a:chOff x="1680" y="240"/>
            <a:chExt cx="2529" cy="1270"/>
          </a:xfrm>
        </p:grpSpPr>
        <p:sp>
          <p:nvSpPr>
            <p:cNvPr id="146520" name="Oval 507"/>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1" name="Oval 508"/>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2" name="Oval 509"/>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3" name="Oval 510"/>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4" name="Oval 511"/>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5" name="Oval 512"/>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6" name="Oval 513"/>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7" name="Oval 514"/>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28" name="Oval 515"/>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sp>
        <p:nvSpPr>
          <p:cNvPr id="146459" name="Text Box 516"/>
          <p:cNvSpPr txBox="1">
            <a:spLocks noChangeArrowheads="1"/>
          </p:cNvSpPr>
          <p:nvPr/>
        </p:nvSpPr>
        <p:spPr bwMode="auto">
          <a:xfrm>
            <a:off x="7196138" y="26543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局域网</a:t>
            </a:r>
          </a:p>
        </p:txBody>
      </p:sp>
      <p:sp>
        <p:nvSpPr>
          <p:cNvPr id="244229" name="Line 517"/>
          <p:cNvSpPr>
            <a:spLocks noChangeShapeType="1"/>
          </p:cNvSpPr>
          <p:nvPr/>
        </p:nvSpPr>
        <p:spPr bwMode="auto">
          <a:xfrm flipV="1">
            <a:off x="1009650" y="2532063"/>
            <a:ext cx="1223963" cy="360362"/>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0" name="Line 518"/>
          <p:cNvSpPr>
            <a:spLocks noChangeShapeType="1"/>
          </p:cNvSpPr>
          <p:nvPr/>
        </p:nvSpPr>
        <p:spPr bwMode="auto">
          <a:xfrm flipV="1">
            <a:off x="4940300" y="2544763"/>
            <a:ext cx="1406525" cy="115887"/>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1" name="Line 519"/>
          <p:cNvSpPr>
            <a:spLocks noChangeShapeType="1"/>
          </p:cNvSpPr>
          <p:nvPr/>
        </p:nvSpPr>
        <p:spPr bwMode="auto">
          <a:xfrm>
            <a:off x="6946900" y="2590800"/>
            <a:ext cx="1587500" cy="261938"/>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2" name="Line 520"/>
          <p:cNvSpPr>
            <a:spLocks noChangeShapeType="1"/>
          </p:cNvSpPr>
          <p:nvPr/>
        </p:nvSpPr>
        <p:spPr bwMode="auto">
          <a:xfrm>
            <a:off x="2876550" y="2501900"/>
            <a:ext cx="1543050" cy="142875"/>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4233" name="Text Box 521"/>
          <p:cNvSpPr txBox="1">
            <a:spLocks noChangeArrowheads="1"/>
          </p:cNvSpPr>
          <p:nvPr/>
        </p:nvSpPr>
        <p:spPr bwMode="auto">
          <a:xfrm>
            <a:off x="2454275" y="1568450"/>
            <a:ext cx="4159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b="1">
                <a:solidFill>
                  <a:schemeClr val="hlink"/>
                </a:solidFill>
                <a:latin typeface="隶书" pitchFamily="49" charset="-122"/>
                <a:ea typeface="隶书" pitchFamily="49" charset="-122"/>
              </a:rPr>
              <a:t>主机</a:t>
            </a:r>
            <a:r>
              <a:rPr kumimoji="1" lang="zh-CN" altLang="en-US" sz="1800" b="1">
                <a:solidFill>
                  <a:schemeClr val="hlink"/>
                </a:solidFill>
                <a:latin typeface="隶书" pitchFamily="49" charset="-122"/>
                <a:ea typeface="隶书" pitchFamily="49" charset="-122"/>
              </a:rPr>
              <a:t> </a:t>
            </a:r>
            <a:r>
              <a:rPr kumimoji="1" lang="en-US" altLang="zh-CN" b="1">
                <a:solidFill>
                  <a:schemeClr val="hlink"/>
                </a:solidFill>
                <a:latin typeface="隶书" pitchFamily="49" charset="-122"/>
                <a:ea typeface="隶书" pitchFamily="49" charset="-122"/>
              </a:rPr>
              <a:t>s</a:t>
            </a:r>
            <a:r>
              <a:rPr kumimoji="1" lang="en-US" altLang="zh-CN" b="1" baseline="-25000">
                <a:solidFill>
                  <a:schemeClr val="hlink"/>
                </a:solidFill>
                <a:latin typeface="隶书" pitchFamily="49" charset="-122"/>
                <a:ea typeface="隶书" pitchFamily="49" charset="-122"/>
              </a:rPr>
              <a:t>1</a:t>
            </a:r>
            <a:r>
              <a:rPr kumimoji="1" lang="en-US" altLang="zh-CN" sz="1800" b="1">
                <a:solidFill>
                  <a:schemeClr val="hlink"/>
                </a:solidFill>
                <a:latin typeface="隶书" pitchFamily="49" charset="-122"/>
                <a:ea typeface="隶书" pitchFamily="49" charset="-122"/>
              </a:rPr>
              <a:t> </a:t>
            </a:r>
            <a:r>
              <a:rPr kumimoji="1" lang="zh-CN" altLang="en-US" b="1">
                <a:solidFill>
                  <a:schemeClr val="hlink"/>
                </a:solidFill>
                <a:latin typeface="隶书" pitchFamily="49" charset="-122"/>
                <a:ea typeface="隶书" pitchFamily="49" charset="-122"/>
              </a:rPr>
              <a:t>向</a:t>
            </a:r>
            <a:r>
              <a:rPr kumimoji="1" lang="zh-CN" altLang="en-US" sz="1800" b="1">
                <a:solidFill>
                  <a:schemeClr val="hlink"/>
                </a:solidFill>
                <a:latin typeface="隶书" pitchFamily="49" charset="-122"/>
                <a:ea typeface="隶书" pitchFamily="49" charset="-122"/>
              </a:rPr>
              <a:t> </a:t>
            </a:r>
            <a:r>
              <a:rPr kumimoji="1" lang="en-US" altLang="zh-CN" b="1">
                <a:solidFill>
                  <a:schemeClr val="hlink"/>
                </a:solidFill>
                <a:latin typeface="隶书" pitchFamily="49" charset="-122"/>
                <a:ea typeface="隶书" pitchFamily="49" charset="-122"/>
              </a:rPr>
              <a:t>s</a:t>
            </a:r>
            <a:r>
              <a:rPr kumimoji="1" lang="en-US" altLang="zh-CN" b="1" baseline="-25000">
                <a:solidFill>
                  <a:schemeClr val="hlink"/>
                </a:solidFill>
                <a:latin typeface="隶书" pitchFamily="49" charset="-122"/>
                <a:ea typeface="隶书" pitchFamily="49" charset="-122"/>
              </a:rPr>
              <a:t>2</a:t>
            </a:r>
            <a:r>
              <a:rPr kumimoji="1" lang="en-US" altLang="zh-CN" sz="1800" b="1">
                <a:solidFill>
                  <a:schemeClr val="hlink"/>
                </a:solidFill>
                <a:latin typeface="隶书" pitchFamily="49" charset="-122"/>
                <a:ea typeface="隶书" pitchFamily="49" charset="-122"/>
              </a:rPr>
              <a:t> </a:t>
            </a:r>
            <a:r>
              <a:rPr kumimoji="1" lang="zh-CN" altLang="en-US" b="1">
                <a:solidFill>
                  <a:schemeClr val="hlink"/>
                </a:solidFill>
                <a:latin typeface="隶书" pitchFamily="49" charset="-122"/>
                <a:ea typeface="隶书" pitchFamily="49" charset="-122"/>
              </a:rPr>
              <a:t>发送数据</a:t>
            </a:r>
            <a:endParaRPr kumimoji="1" lang="zh-CN" altLang="en-US" b="1" baseline="-25000">
              <a:solidFill>
                <a:schemeClr val="hlink"/>
              </a:solidFill>
              <a:latin typeface="隶书" pitchFamily="49" charset="-122"/>
              <a:ea typeface="隶书" pitchFamily="49" charset="-122"/>
            </a:endParaRPr>
          </a:p>
        </p:txBody>
      </p:sp>
      <p:grpSp>
        <p:nvGrpSpPr>
          <p:cNvPr id="573" name="Group 522"/>
          <p:cNvGrpSpPr>
            <a:grpSpLocks/>
          </p:cNvGrpSpPr>
          <p:nvPr/>
        </p:nvGrpSpPr>
        <p:grpSpPr bwMode="auto">
          <a:xfrm>
            <a:off x="220663" y="3275013"/>
            <a:ext cx="8728075" cy="2419350"/>
            <a:chOff x="158" y="2405"/>
            <a:chExt cx="5498" cy="1524"/>
          </a:xfrm>
        </p:grpSpPr>
        <p:sp>
          <p:nvSpPr>
            <p:cNvPr id="146468" name="AutoShape 523"/>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69" name="Freeform 524"/>
            <p:cNvSpPr>
              <a:spLocks/>
            </p:cNvSpPr>
            <p:nvPr/>
          </p:nvSpPr>
          <p:spPr bwMode="auto">
            <a:xfrm>
              <a:off x="158"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0" name="Freeform 525"/>
            <p:cNvSpPr>
              <a:spLocks/>
            </p:cNvSpPr>
            <p:nvPr/>
          </p:nvSpPr>
          <p:spPr bwMode="auto">
            <a:xfrm>
              <a:off x="158"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1" name="Freeform 526"/>
            <p:cNvSpPr>
              <a:spLocks/>
            </p:cNvSpPr>
            <p:nvPr/>
          </p:nvSpPr>
          <p:spPr bwMode="auto">
            <a:xfrm>
              <a:off x="158"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2" name="Freeform 527"/>
            <p:cNvSpPr>
              <a:spLocks/>
            </p:cNvSpPr>
            <p:nvPr/>
          </p:nvSpPr>
          <p:spPr bwMode="auto">
            <a:xfrm>
              <a:off x="158"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3" name="Rectangle 528"/>
            <p:cNvSpPr>
              <a:spLocks noChangeArrowheads="1"/>
            </p:cNvSpPr>
            <p:nvPr/>
          </p:nvSpPr>
          <p:spPr bwMode="auto">
            <a:xfrm>
              <a:off x="170" y="3363"/>
              <a:ext cx="4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74" name="Text Box 529"/>
            <p:cNvSpPr txBox="1">
              <a:spLocks noChangeArrowheads="1"/>
            </p:cNvSpPr>
            <p:nvPr/>
          </p:nvSpPr>
          <p:spPr bwMode="auto">
            <a:xfrm>
              <a:off x="158"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475" name="Text Box 530"/>
            <p:cNvSpPr txBox="1">
              <a:spLocks noChangeArrowheads="1"/>
            </p:cNvSpPr>
            <p:nvPr/>
          </p:nvSpPr>
          <p:spPr bwMode="auto">
            <a:xfrm>
              <a:off x="160" y="2677"/>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应用层</a:t>
              </a:r>
            </a:p>
          </p:txBody>
        </p:sp>
        <p:sp>
          <p:nvSpPr>
            <p:cNvPr id="146476" name="Text Box 531"/>
            <p:cNvSpPr txBox="1">
              <a:spLocks noChangeArrowheads="1"/>
            </p:cNvSpPr>
            <p:nvPr/>
          </p:nvSpPr>
          <p:spPr bwMode="auto">
            <a:xfrm>
              <a:off x="158" y="2894"/>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运输层</a:t>
              </a:r>
            </a:p>
          </p:txBody>
        </p:sp>
        <p:sp>
          <p:nvSpPr>
            <p:cNvPr id="146477" name="Text Box 532"/>
            <p:cNvSpPr txBox="1">
              <a:spLocks noChangeArrowheads="1"/>
            </p:cNvSpPr>
            <p:nvPr/>
          </p:nvSpPr>
          <p:spPr bwMode="auto">
            <a:xfrm>
              <a:off x="158"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478" name="Text Box 533"/>
            <p:cNvSpPr txBox="1">
              <a:spLocks noChangeArrowheads="1"/>
            </p:cNvSpPr>
            <p:nvPr/>
          </p:nvSpPr>
          <p:spPr bwMode="auto">
            <a:xfrm>
              <a:off x="158"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479" name="AutoShape 534"/>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80" name="Freeform 535"/>
            <p:cNvSpPr>
              <a:spLocks/>
            </p:cNvSpPr>
            <p:nvPr/>
          </p:nvSpPr>
          <p:spPr bwMode="auto">
            <a:xfrm>
              <a:off x="5092"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1" name="Freeform 536"/>
            <p:cNvSpPr>
              <a:spLocks/>
            </p:cNvSpPr>
            <p:nvPr/>
          </p:nvSpPr>
          <p:spPr bwMode="auto">
            <a:xfrm>
              <a:off x="5092"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2" name="Freeform 537"/>
            <p:cNvSpPr>
              <a:spLocks/>
            </p:cNvSpPr>
            <p:nvPr/>
          </p:nvSpPr>
          <p:spPr bwMode="auto">
            <a:xfrm>
              <a:off x="5092"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3" name="Freeform 538"/>
            <p:cNvSpPr>
              <a:spLocks/>
            </p:cNvSpPr>
            <p:nvPr/>
          </p:nvSpPr>
          <p:spPr bwMode="auto">
            <a:xfrm>
              <a:off x="5092"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84" name="Rectangle 539"/>
            <p:cNvSpPr>
              <a:spLocks noChangeArrowheads="1"/>
            </p:cNvSpPr>
            <p:nvPr/>
          </p:nvSpPr>
          <p:spPr bwMode="auto">
            <a:xfrm>
              <a:off x="5104" y="3362"/>
              <a:ext cx="48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85" name="Text Box 540"/>
            <p:cNvSpPr txBox="1">
              <a:spLocks noChangeArrowheads="1"/>
            </p:cNvSpPr>
            <p:nvPr/>
          </p:nvSpPr>
          <p:spPr bwMode="auto">
            <a:xfrm>
              <a:off x="5057" y="33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486" name="Text Box 541"/>
            <p:cNvSpPr txBox="1">
              <a:spLocks noChangeArrowheads="1"/>
            </p:cNvSpPr>
            <p:nvPr/>
          </p:nvSpPr>
          <p:spPr bwMode="auto">
            <a:xfrm>
              <a:off x="5059" y="2677"/>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应用层</a:t>
              </a:r>
            </a:p>
          </p:txBody>
        </p:sp>
        <p:sp>
          <p:nvSpPr>
            <p:cNvPr id="146487" name="Text Box 542"/>
            <p:cNvSpPr txBox="1">
              <a:spLocks noChangeArrowheads="1"/>
            </p:cNvSpPr>
            <p:nvPr/>
          </p:nvSpPr>
          <p:spPr bwMode="auto">
            <a:xfrm>
              <a:off x="5057" y="2894"/>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运输层</a:t>
              </a:r>
            </a:p>
          </p:txBody>
        </p:sp>
        <p:sp>
          <p:nvSpPr>
            <p:cNvPr id="146488" name="Text Box 543"/>
            <p:cNvSpPr txBox="1">
              <a:spLocks noChangeArrowheads="1"/>
            </p:cNvSpPr>
            <p:nvPr/>
          </p:nvSpPr>
          <p:spPr bwMode="auto">
            <a:xfrm>
              <a:off x="5057"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489" name="Text Box 544"/>
            <p:cNvSpPr txBox="1">
              <a:spLocks noChangeArrowheads="1"/>
            </p:cNvSpPr>
            <p:nvPr/>
          </p:nvSpPr>
          <p:spPr bwMode="auto">
            <a:xfrm>
              <a:off x="5057"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490" name="AutoShape 545"/>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91" name="Freeform 546"/>
            <p:cNvSpPr>
              <a:spLocks/>
            </p:cNvSpPr>
            <p:nvPr/>
          </p:nvSpPr>
          <p:spPr bwMode="auto">
            <a:xfrm>
              <a:off x="1383"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92" name="Rectangle 547"/>
            <p:cNvSpPr>
              <a:spLocks noChangeArrowheads="1"/>
            </p:cNvSpPr>
            <p:nvPr/>
          </p:nvSpPr>
          <p:spPr bwMode="auto">
            <a:xfrm>
              <a:off x="1408" y="3353"/>
              <a:ext cx="47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93" name="Freeform 548"/>
            <p:cNvSpPr>
              <a:spLocks/>
            </p:cNvSpPr>
            <p:nvPr/>
          </p:nvSpPr>
          <p:spPr bwMode="auto">
            <a:xfrm>
              <a:off x="1383"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94" name="Text Box 549"/>
            <p:cNvSpPr txBox="1">
              <a:spLocks noChangeArrowheads="1"/>
            </p:cNvSpPr>
            <p:nvPr/>
          </p:nvSpPr>
          <p:spPr bwMode="auto">
            <a:xfrm>
              <a:off x="1379"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495" name="Text Box 550"/>
            <p:cNvSpPr txBox="1">
              <a:spLocks noChangeArrowheads="1"/>
            </p:cNvSpPr>
            <p:nvPr/>
          </p:nvSpPr>
          <p:spPr bwMode="auto">
            <a:xfrm>
              <a:off x="1379"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496" name="Text Box 551"/>
            <p:cNvSpPr txBox="1">
              <a:spLocks noChangeArrowheads="1"/>
            </p:cNvSpPr>
            <p:nvPr/>
          </p:nvSpPr>
          <p:spPr bwMode="auto">
            <a:xfrm>
              <a:off x="1379"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497" name="AutoShape 552"/>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498" name="Freeform 553"/>
            <p:cNvSpPr>
              <a:spLocks/>
            </p:cNvSpPr>
            <p:nvPr/>
          </p:nvSpPr>
          <p:spPr bwMode="auto">
            <a:xfrm>
              <a:off x="2710"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99" name="Rectangle 554"/>
            <p:cNvSpPr>
              <a:spLocks noChangeArrowheads="1"/>
            </p:cNvSpPr>
            <p:nvPr/>
          </p:nvSpPr>
          <p:spPr bwMode="auto">
            <a:xfrm>
              <a:off x="2722" y="3353"/>
              <a:ext cx="4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00" name="Freeform 555"/>
            <p:cNvSpPr>
              <a:spLocks/>
            </p:cNvSpPr>
            <p:nvPr/>
          </p:nvSpPr>
          <p:spPr bwMode="auto">
            <a:xfrm>
              <a:off x="2710"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501" name="Text Box 556"/>
            <p:cNvSpPr txBox="1">
              <a:spLocks noChangeArrowheads="1"/>
            </p:cNvSpPr>
            <p:nvPr/>
          </p:nvSpPr>
          <p:spPr bwMode="auto">
            <a:xfrm>
              <a:off x="2699"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502" name="Text Box 557"/>
            <p:cNvSpPr txBox="1">
              <a:spLocks noChangeArrowheads="1"/>
            </p:cNvSpPr>
            <p:nvPr/>
          </p:nvSpPr>
          <p:spPr bwMode="auto">
            <a:xfrm>
              <a:off x="2699"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503" name="Text Box 558"/>
            <p:cNvSpPr txBox="1">
              <a:spLocks noChangeArrowheads="1"/>
            </p:cNvSpPr>
            <p:nvPr/>
          </p:nvSpPr>
          <p:spPr bwMode="auto">
            <a:xfrm>
              <a:off x="2699"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504" name="AutoShape 559"/>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05" name="Freeform 560"/>
            <p:cNvSpPr>
              <a:spLocks/>
            </p:cNvSpPr>
            <p:nvPr/>
          </p:nvSpPr>
          <p:spPr bwMode="auto">
            <a:xfrm>
              <a:off x="3901"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506" name="Rectangle 561"/>
            <p:cNvSpPr>
              <a:spLocks noChangeArrowheads="1"/>
            </p:cNvSpPr>
            <p:nvPr/>
          </p:nvSpPr>
          <p:spPr bwMode="auto">
            <a:xfrm>
              <a:off x="3910" y="3353"/>
              <a:ext cx="49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6507" name="Freeform 562"/>
            <p:cNvSpPr>
              <a:spLocks/>
            </p:cNvSpPr>
            <p:nvPr/>
          </p:nvSpPr>
          <p:spPr bwMode="auto">
            <a:xfrm>
              <a:off x="3901"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508" name="Text Box 563"/>
            <p:cNvSpPr txBox="1">
              <a:spLocks noChangeArrowheads="1"/>
            </p:cNvSpPr>
            <p:nvPr/>
          </p:nvSpPr>
          <p:spPr bwMode="auto">
            <a:xfrm>
              <a:off x="3878" y="333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链路层</a:t>
              </a:r>
            </a:p>
          </p:txBody>
        </p:sp>
        <p:sp>
          <p:nvSpPr>
            <p:cNvPr id="146509" name="Text Box 564"/>
            <p:cNvSpPr txBox="1">
              <a:spLocks noChangeArrowheads="1"/>
            </p:cNvSpPr>
            <p:nvPr/>
          </p:nvSpPr>
          <p:spPr bwMode="auto">
            <a:xfrm>
              <a:off x="3878" y="31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网络层</a:t>
              </a:r>
            </a:p>
          </p:txBody>
        </p:sp>
        <p:sp>
          <p:nvSpPr>
            <p:cNvPr id="146510" name="Text Box 565"/>
            <p:cNvSpPr txBox="1">
              <a:spLocks noChangeArrowheads="1"/>
            </p:cNvSpPr>
            <p:nvPr/>
          </p:nvSpPr>
          <p:spPr bwMode="auto">
            <a:xfrm>
              <a:off x="3878" y="354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1800">
                  <a:solidFill>
                    <a:srgbClr val="333399"/>
                  </a:solidFill>
                  <a:latin typeface="黑体" pitchFamily="49" charset="-122"/>
                  <a:ea typeface="黑体" pitchFamily="49" charset="-122"/>
                </a:rPr>
                <a:t>物理层</a:t>
              </a:r>
            </a:p>
          </p:txBody>
        </p:sp>
        <p:sp>
          <p:nvSpPr>
            <p:cNvPr id="146511" name="Freeform 566"/>
            <p:cNvSpPr>
              <a:spLocks/>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2" name="Freeform 567"/>
            <p:cNvSpPr>
              <a:spLocks/>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3" name="Freeform 568"/>
            <p:cNvSpPr>
              <a:spLocks/>
            </p:cNvSpPr>
            <p:nvPr/>
          </p:nvSpPr>
          <p:spPr bwMode="auto">
            <a:xfrm>
              <a:off x="1896" y="3769"/>
              <a:ext cx="920" cy="160"/>
            </a:xfrm>
            <a:custGeom>
              <a:avLst/>
              <a:gdLst>
                <a:gd name="T0" fmla="*/ 0 w 1072"/>
                <a:gd name="T1" fmla="*/ 0 h 152"/>
                <a:gd name="T2" fmla="*/ 0 w 1072"/>
                <a:gd name="T3" fmla="*/ 780 h 152"/>
                <a:gd name="T4" fmla="*/ 8 w 1072"/>
                <a:gd name="T5" fmla="*/ 780 h 152"/>
                <a:gd name="T6" fmla="*/ 8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4" name="Freeform 569"/>
            <p:cNvSpPr>
              <a:spLocks/>
            </p:cNvSpPr>
            <p:nvPr/>
          </p:nvSpPr>
          <p:spPr bwMode="auto">
            <a:xfrm>
              <a:off x="3112" y="3777"/>
              <a:ext cx="928" cy="152"/>
            </a:xfrm>
            <a:custGeom>
              <a:avLst/>
              <a:gdLst>
                <a:gd name="T0" fmla="*/ 0 w 1072"/>
                <a:gd name="T1" fmla="*/ 0 h 152"/>
                <a:gd name="T2" fmla="*/ 0 w 1072"/>
                <a:gd name="T3" fmla="*/ 152 h 152"/>
                <a:gd name="T4" fmla="*/ 10 w 1072"/>
                <a:gd name="T5" fmla="*/ 152 h 152"/>
                <a:gd name="T6" fmla="*/ 10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515" name="Text Box 570"/>
            <p:cNvSpPr txBox="1">
              <a:spLocks noChangeArrowheads="1"/>
            </p:cNvSpPr>
            <p:nvPr/>
          </p:nvSpPr>
          <p:spPr bwMode="auto">
            <a:xfrm>
              <a:off x="1531" y="2837"/>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1</a:t>
              </a:r>
            </a:p>
          </p:txBody>
        </p:sp>
        <p:sp>
          <p:nvSpPr>
            <p:cNvPr id="146516" name="Text Box 571"/>
            <p:cNvSpPr txBox="1">
              <a:spLocks noChangeArrowheads="1"/>
            </p:cNvSpPr>
            <p:nvPr/>
          </p:nvSpPr>
          <p:spPr bwMode="auto">
            <a:xfrm>
              <a:off x="2872" y="2837"/>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2</a:t>
              </a:r>
            </a:p>
          </p:txBody>
        </p:sp>
        <p:sp>
          <p:nvSpPr>
            <p:cNvPr id="146517" name="Text Box 572"/>
            <p:cNvSpPr txBox="1">
              <a:spLocks noChangeArrowheads="1"/>
            </p:cNvSpPr>
            <p:nvPr/>
          </p:nvSpPr>
          <p:spPr bwMode="auto">
            <a:xfrm>
              <a:off x="4067" y="2837"/>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R</a:t>
              </a:r>
              <a:r>
                <a:rPr kumimoji="1" lang="en-US" altLang="zh-CN" sz="1800" b="1" baseline="-25000">
                  <a:solidFill>
                    <a:srgbClr val="333399"/>
                  </a:solidFill>
                  <a:latin typeface="Arial" charset="0"/>
                  <a:ea typeface="黑体" pitchFamily="49" charset="-122"/>
                </a:rPr>
                <a:t>3</a:t>
              </a:r>
            </a:p>
          </p:txBody>
        </p:sp>
        <p:sp>
          <p:nvSpPr>
            <p:cNvPr id="146518" name="Text Box 573"/>
            <p:cNvSpPr txBox="1">
              <a:spLocks noChangeArrowheads="1"/>
            </p:cNvSpPr>
            <p:nvPr/>
          </p:nvSpPr>
          <p:spPr bwMode="auto">
            <a:xfrm>
              <a:off x="326" y="2405"/>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1</a:t>
              </a:r>
            </a:p>
          </p:txBody>
        </p:sp>
        <p:sp>
          <p:nvSpPr>
            <p:cNvPr id="146519" name="Text Box 574"/>
            <p:cNvSpPr txBox="1">
              <a:spLocks noChangeArrowheads="1"/>
            </p:cNvSpPr>
            <p:nvPr/>
          </p:nvSpPr>
          <p:spPr bwMode="auto">
            <a:xfrm>
              <a:off x="5272" y="2405"/>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1800" b="1">
                  <a:solidFill>
                    <a:srgbClr val="333399"/>
                  </a:solidFill>
                  <a:latin typeface="Arial" charset="0"/>
                  <a:ea typeface="黑体" pitchFamily="49" charset="-122"/>
                </a:rPr>
                <a:t>S</a:t>
              </a:r>
              <a:r>
                <a:rPr kumimoji="1" lang="en-US" altLang="zh-CN" sz="1800" b="1" baseline="-25000">
                  <a:solidFill>
                    <a:srgbClr val="333399"/>
                  </a:solidFill>
                  <a:latin typeface="Arial" charset="0"/>
                  <a:ea typeface="黑体" pitchFamily="49" charset="-122"/>
                </a:rPr>
                <a:t>2</a:t>
              </a:r>
            </a:p>
          </p:txBody>
        </p:sp>
      </p:grpSp>
      <p:sp>
        <p:nvSpPr>
          <p:cNvPr id="244287" name="Text Box 575"/>
          <p:cNvSpPr txBox="1">
            <a:spLocks noChangeArrowheads="1"/>
          </p:cNvSpPr>
          <p:nvPr/>
        </p:nvSpPr>
        <p:spPr bwMode="auto">
          <a:xfrm>
            <a:off x="2525713" y="3536950"/>
            <a:ext cx="4095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800" b="1">
                <a:solidFill>
                  <a:schemeClr val="hlink"/>
                </a:solidFill>
                <a:ea typeface="隶书" pitchFamily="49" charset="-122"/>
              </a:rPr>
              <a:t>从层次上来看数据的流动</a:t>
            </a:r>
          </a:p>
        </p:txBody>
      </p:sp>
      <p:sp>
        <p:nvSpPr>
          <p:cNvPr id="244288" name="Freeform 576"/>
          <p:cNvSpPr>
            <a:spLocks/>
          </p:cNvSpPr>
          <p:nvPr/>
        </p:nvSpPr>
        <p:spPr bwMode="auto">
          <a:xfrm>
            <a:off x="1195388" y="3786188"/>
            <a:ext cx="6978650" cy="1871662"/>
          </a:xfrm>
          <a:custGeom>
            <a:avLst/>
            <a:gdLst>
              <a:gd name="T0" fmla="*/ 2147483647 w 4396"/>
              <a:gd name="T1" fmla="*/ 2147483647 h 1179"/>
              <a:gd name="T2" fmla="*/ 2147483647 w 4396"/>
              <a:gd name="T3" fmla="*/ 2147483647 h 1179"/>
              <a:gd name="T4" fmla="*/ 2147483647 w 4396"/>
              <a:gd name="T5" fmla="*/ 2147483647 h 1179"/>
              <a:gd name="T6" fmla="*/ 2147483647 w 4396"/>
              <a:gd name="T7" fmla="*/ 2147483647 h 1179"/>
              <a:gd name="T8" fmla="*/ 2147483647 w 4396"/>
              <a:gd name="T9" fmla="*/ 2147483647 h 1179"/>
              <a:gd name="T10" fmla="*/ 2147483647 w 4396"/>
              <a:gd name="T11" fmla="*/ 2147483647 h 1179"/>
              <a:gd name="T12" fmla="*/ 2147483647 w 4396"/>
              <a:gd name="T13" fmla="*/ 2147483647 h 1179"/>
              <a:gd name="T14" fmla="*/ 2147483647 w 4396"/>
              <a:gd name="T15" fmla="*/ 2147483647 h 1179"/>
              <a:gd name="T16" fmla="*/ 2147483647 w 4396"/>
              <a:gd name="T17" fmla="*/ 2147483647 h 1179"/>
              <a:gd name="T18" fmla="*/ 2147483647 w 4396"/>
              <a:gd name="T19" fmla="*/ 2147483647 h 1179"/>
              <a:gd name="T20" fmla="*/ 2147483647 w 4396"/>
              <a:gd name="T21" fmla="*/ 2147483647 h 1179"/>
              <a:gd name="T22" fmla="*/ 2147483647 w 4396"/>
              <a:gd name="T23" fmla="*/ 2147483647 h 1179"/>
              <a:gd name="T24" fmla="*/ 2147483647 w 4396"/>
              <a:gd name="T25" fmla="*/ 2147483647 h 1179"/>
              <a:gd name="T26" fmla="*/ 2147483647 w 4396"/>
              <a:gd name="T27" fmla="*/ 2147483647 h 1179"/>
              <a:gd name="T28" fmla="*/ 2147483647 w 4396"/>
              <a:gd name="T29" fmla="*/ 2147483647 h 1179"/>
              <a:gd name="T30" fmla="*/ 2147483647 w 4396"/>
              <a:gd name="T31" fmla="*/ 2147483647 h 1179"/>
              <a:gd name="T32" fmla="*/ 2147483647 w 4396"/>
              <a:gd name="T33" fmla="*/ 2147483647 h 1179"/>
              <a:gd name="T34" fmla="*/ 2147483647 w 4396"/>
              <a:gd name="T35" fmla="*/ 2147483647 h 1179"/>
              <a:gd name="T36" fmla="*/ 2147483647 w 4396"/>
              <a:gd name="T37" fmla="*/ 2147483647 h 1179"/>
              <a:gd name="T38" fmla="*/ 2147483647 w 4396"/>
              <a:gd name="T39" fmla="*/ 2147483647 h 1179"/>
              <a:gd name="T40" fmla="*/ 2147483647 w 4396"/>
              <a:gd name="T41" fmla="*/ 2147483647 h 1179"/>
              <a:gd name="T42" fmla="*/ 2147483647 w 4396"/>
              <a:gd name="T43" fmla="*/ 2147483647 h 1179"/>
              <a:gd name="T44" fmla="*/ 2147483647 w 4396"/>
              <a:gd name="T45" fmla="*/ 2147483647 h 1179"/>
              <a:gd name="T46" fmla="*/ 2147483647 w 4396"/>
              <a:gd name="T47" fmla="*/ 2147483647 h 1179"/>
              <a:gd name="T48" fmla="*/ 2147483647 w 4396"/>
              <a:gd name="T49" fmla="*/ 2147483647 h 1179"/>
              <a:gd name="T50" fmla="*/ 2147483647 w 4396"/>
              <a:gd name="T51" fmla="*/ 2147483647 h 1179"/>
              <a:gd name="T52" fmla="*/ 2147483647 w 4396"/>
              <a:gd name="T53" fmla="*/ 2147483647 h 1179"/>
              <a:gd name="T54" fmla="*/ 2147483647 w 4396"/>
              <a:gd name="T55" fmla="*/ 2147483647 h 1179"/>
              <a:gd name="T56" fmla="*/ 2147483647 w 4396"/>
              <a:gd name="T57" fmla="*/ 2147483647 h 1179"/>
              <a:gd name="T58" fmla="*/ 2147483647 w 4396"/>
              <a:gd name="T59" fmla="*/ 2147483647 h 1179"/>
              <a:gd name="T60" fmla="*/ 2147483647 w 4396"/>
              <a:gd name="T61" fmla="*/ 2147483647 h 1179"/>
              <a:gd name="T62" fmla="*/ 2147483647 w 4396"/>
              <a:gd name="T63" fmla="*/ 2147483647 h 1179"/>
              <a:gd name="T64" fmla="*/ 2147483647 w 4396"/>
              <a:gd name="T65" fmla="*/ 2147483647 h 1179"/>
              <a:gd name="T66" fmla="*/ 2147483647 w 4396"/>
              <a:gd name="T67" fmla="*/ 2147483647 h 1179"/>
              <a:gd name="T68" fmla="*/ 2147483647 w 4396"/>
              <a:gd name="T69" fmla="*/ 2147483647 h 1179"/>
              <a:gd name="T70" fmla="*/ 2147483647 w 4396"/>
              <a:gd name="T71" fmla="*/ 0 h 11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396"/>
              <a:gd name="T109" fmla="*/ 0 h 1179"/>
              <a:gd name="T110" fmla="*/ 4396 w 4396"/>
              <a:gd name="T111" fmla="*/ 1179 h 117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a:solidFill>
              <a:srgbClr val="FF0000"/>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2338330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23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500"/>
                                  </p:stCondLst>
                                  <p:childTnLst>
                                    <p:set>
                                      <p:cBhvr>
                                        <p:cTn id="9" dur="1" fill="hold">
                                          <p:stCondLst>
                                            <p:cond delay="0"/>
                                          </p:stCondLst>
                                        </p:cTn>
                                        <p:tgtEl>
                                          <p:spTgt spid="244229"/>
                                        </p:tgtEl>
                                        <p:attrNameLst>
                                          <p:attrName>style.visibility</p:attrName>
                                        </p:attrNameLst>
                                      </p:cBhvr>
                                      <p:to>
                                        <p:strVal val="visible"/>
                                      </p:to>
                                    </p:set>
                                    <p:animEffect transition="in" filter="wipe(left)">
                                      <p:cBhvr>
                                        <p:cTn id="10" dur="500"/>
                                        <p:tgtEl>
                                          <p:spTgt spid="244229"/>
                                        </p:tgtEl>
                                      </p:cBhvr>
                                    </p:animEffect>
                                  </p:childTnLst>
                                </p:cTn>
                              </p:par>
                            </p:childTnLst>
                          </p:cTn>
                        </p:par>
                        <p:par>
                          <p:cTn id="11" fill="hold" nodeType="afterGroup">
                            <p:stCondLst>
                              <p:cond delay="1000"/>
                            </p:stCondLst>
                            <p:childTnLst>
                              <p:par>
                                <p:cTn id="12" presetID="22" presetClass="entr" presetSubtype="8" fill="hold" grpId="0" nodeType="afterEffect">
                                  <p:stCondLst>
                                    <p:cond delay="500"/>
                                  </p:stCondLst>
                                  <p:childTnLst>
                                    <p:set>
                                      <p:cBhvr>
                                        <p:cTn id="13" dur="1" fill="hold">
                                          <p:stCondLst>
                                            <p:cond delay="0"/>
                                          </p:stCondLst>
                                        </p:cTn>
                                        <p:tgtEl>
                                          <p:spTgt spid="244232"/>
                                        </p:tgtEl>
                                        <p:attrNameLst>
                                          <p:attrName>style.visibility</p:attrName>
                                        </p:attrNameLst>
                                      </p:cBhvr>
                                      <p:to>
                                        <p:strVal val="visible"/>
                                      </p:to>
                                    </p:set>
                                    <p:animEffect transition="in" filter="wipe(left)">
                                      <p:cBhvr>
                                        <p:cTn id="14" dur="500"/>
                                        <p:tgtEl>
                                          <p:spTgt spid="244232"/>
                                        </p:tgtEl>
                                      </p:cBhvr>
                                    </p:animEffect>
                                  </p:childTnLst>
                                </p:cTn>
                              </p:par>
                            </p:childTnLst>
                          </p:cTn>
                        </p:par>
                        <p:par>
                          <p:cTn id="15" fill="hold" nodeType="afterGroup">
                            <p:stCondLst>
                              <p:cond delay="2000"/>
                            </p:stCondLst>
                            <p:childTnLst>
                              <p:par>
                                <p:cTn id="16" presetID="22" presetClass="entr" presetSubtype="8" fill="hold" grpId="0" nodeType="afterEffect">
                                  <p:stCondLst>
                                    <p:cond delay="500"/>
                                  </p:stCondLst>
                                  <p:childTnLst>
                                    <p:set>
                                      <p:cBhvr>
                                        <p:cTn id="17" dur="1" fill="hold">
                                          <p:stCondLst>
                                            <p:cond delay="0"/>
                                          </p:stCondLst>
                                        </p:cTn>
                                        <p:tgtEl>
                                          <p:spTgt spid="244230"/>
                                        </p:tgtEl>
                                        <p:attrNameLst>
                                          <p:attrName>style.visibility</p:attrName>
                                        </p:attrNameLst>
                                      </p:cBhvr>
                                      <p:to>
                                        <p:strVal val="visible"/>
                                      </p:to>
                                    </p:set>
                                    <p:animEffect transition="in" filter="wipe(left)">
                                      <p:cBhvr>
                                        <p:cTn id="18" dur="500"/>
                                        <p:tgtEl>
                                          <p:spTgt spid="244230"/>
                                        </p:tgtEl>
                                      </p:cBhvr>
                                    </p:animEffect>
                                  </p:childTnLst>
                                </p:cTn>
                              </p:par>
                            </p:childTnLst>
                          </p:cTn>
                        </p:par>
                        <p:par>
                          <p:cTn id="19" fill="hold" nodeType="afterGroup">
                            <p:stCondLst>
                              <p:cond delay="3000"/>
                            </p:stCondLst>
                            <p:childTnLst>
                              <p:par>
                                <p:cTn id="20" presetID="22" presetClass="entr" presetSubtype="8" fill="hold" grpId="0" nodeType="afterEffect">
                                  <p:stCondLst>
                                    <p:cond delay="500"/>
                                  </p:stCondLst>
                                  <p:childTnLst>
                                    <p:set>
                                      <p:cBhvr>
                                        <p:cTn id="21" dur="1" fill="hold">
                                          <p:stCondLst>
                                            <p:cond delay="0"/>
                                          </p:stCondLst>
                                        </p:cTn>
                                        <p:tgtEl>
                                          <p:spTgt spid="244231"/>
                                        </p:tgtEl>
                                        <p:attrNameLst>
                                          <p:attrName>style.visibility</p:attrName>
                                        </p:attrNameLst>
                                      </p:cBhvr>
                                      <p:to>
                                        <p:strVal val="visible"/>
                                      </p:to>
                                    </p:set>
                                    <p:animEffect transition="in" filter="wipe(left)">
                                      <p:cBhvr>
                                        <p:cTn id="22" dur="500"/>
                                        <p:tgtEl>
                                          <p:spTgt spid="2442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4287"/>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573"/>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8" fill="hold" grpId="0" nodeType="afterEffect">
                                  <p:stCondLst>
                                    <p:cond delay="500"/>
                                  </p:stCondLst>
                                  <p:childTnLst>
                                    <p:set>
                                      <p:cBhvr>
                                        <p:cTn id="32" dur="1" fill="hold">
                                          <p:stCondLst>
                                            <p:cond delay="0"/>
                                          </p:stCondLst>
                                        </p:cTn>
                                        <p:tgtEl>
                                          <p:spTgt spid="244288"/>
                                        </p:tgtEl>
                                        <p:attrNameLst>
                                          <p:attrName>style.visibility</p:attrName>
                                        </p:attrNameLst>
                                      </p:cBhvr>
                                      <p:to>
                                        <p:strVal val="visible"/>
                                      </p:to>
                                    </p:set>
                                    <p:animEffect transition="in" filter="wipe(left)">
                                      <p:cBhvr>
                                        <p:cTn id="33" dur="3000"/>
                                        <p:tgtEl>
                                          <p:spTgt spid="244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229" grpId="0" animBg="1"/>
      <p:bldP spid="244230" grpId="0" animBg="1"/>
      <p:bldP spid="244231" grpId="0" animBg="1"/>
      <p:bldP spid="244232" grpId="0" animBg="1"/>
      <p:bldP spid="244233" grpId="0"/>
      <p:bldP spid="244287" grpId="0"/>
      <p:bldP spid="24428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E009674-139B-466F-9C5E-79A96165F1A2}" type="slidenum">
              <a:rPr lang="zh-CN" altLang="en-US" sz="1400" smtClean="0"/>
              <a:pPr>
                <a:spcBef>
                  <a:spcPct val="0"/>
                </a:spcBef>
                <a:buClrTx/>
                <a:buSzTx/>
                <a:buFontTx/>
                <a:buNone/>
              </a:pPr>
              <a:t>137</a:t>
            </a:fld>
            <a:endParaRPr lang="en-US" altLang="zh-CN" sz="1400" smtClean="0"/>
          </a:p>
        </p:txBody>
      </p:sp>
      <p:sp>
        <p:nvSpPr>
          <p:cNvPr id="147465" name="Text Box 8"/>
          <p:cNvSpPr txBox="1">
            <a:spLocks noChangeArrowheads="1"/>
          </p:cNvSpPr>
          <p:nvPr/>
        </p:nvSpPr>
        <p:spPr bwMode="auto">
          <a:xfrm>
            <a:off x="1674813" y="238125"/>
            <a:ext cx="1120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400">
                <a:solidFill>
                  <a:schemeClr val="accent2"/>
                </a:solidFill>
                <a:latin typeface="Comic Sans MS" pitchFamily="66" charset="0"/>
              </a:rPr>
              <a:t>source</a:t>
            </a:r>
          </a:p>
        </p:txBody>
      </p:sp>
      <p:sp>
        <p:nvSpPr>
          <p:cNvPr id="147507" name="Rectangle 168"/>
          <p:cNvSpPr>
            <a:spLocks noGrp="1" noChangeArrowheads="1"/>
          </p:cNvSpPr>
          <p:nvPr>
            <p:ph type="title"/>
          </p:nvPr>
        </p:nvSpPr>
        <p:spPr>
          <a:xfrm>
            <a:off x="5010150" y="396875"/>
            <a:ext cx="3805238" cy="1143000"/>
          </a:xfrm>
        </p:spPr>
        <p:txBody>
          <a:bodyPr/>
          <a:lstStyle/>
          <a:p>
            <a:pPr eaLnBrk="1" hangingPunct="1"/>
            <a:r>
              <a:rPr lang="en-US" altLang="zh-CN" smtClean="0">
                <a:solidFill>
                  <a:srgbClr val="0000FF"/>
                </a:solidFill>
                <a:latin typeface="Comic Sans MS" pitchFamily="66" charset="0"/>
              </a:rPr>
              <a:t>Encapsulation</a:t>
            </a:r>
          </a:p>
        </p:txBody>
      </p:sp>
      <p:grpSp>
        <p:nvGrpSpPr>
          <p:cNvPr id="169" name="组合 168"/>
          <p:cNvGrpSpPr/>
          <p:nvPr/>
        </p:nvGrpSpPr>
        <p:grpSpPr>
          <a:xfrm>
            <a:off x="152400" y="697853"/>
            <a:ext cx="8678863" cy="5651500"/>
            <a:chOff x="152400" y="533400"/>
            <a:chExt cx="8678863" cy="5651500"/>
          </a:xfrm>
        </p:grpSpPr>
        <p:sp>
          <p:nvSpPr>
            <p:cNvPr id="170"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1" name="Group 347"/>
            <p:cNvGrpSpPr>
              <a:grpSpLocks/>
            </p:cNvGrpSpPr>
            <p:nvPr/>
          </p:nvGrpSpPr>
          <p:grpSpPr bwMode="auto">
            <a:xfrm>
              <a:off x="7580313" y="4918075"/>
              <a:ext cx="984250" cy="600075"/>
              <a:chOff x="1871277" y="1576300"/>
              <a:chExt cx="1128371" cy="437861"/>
            </a:xfrm>
          </p:grpSpPr>
          <p:sp>
            <p:nvSpPr>
              <p:cNvPr id="303" name="Oval 145"/>
              <p:cNvSpPr>
                <a:spLocks noChangeArrowheads="1"/>
              </p:cNvSpPr>
              <p:nvPr/>
            </p:nvSpPr>
            <p:spPr bwMode="auto">
              <a:xfrm flipV="1">
                <a:off x="1874917" y="1694453"/>
                <a:ext cx="1124731" cy="31970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04"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5" name="Oval 147"/>
              <p:cNvSpPr>
                <a:spLocks noChangeArrowheads="1"/>
              </p:cNvSpPr>
              <p:nvPr/>
            </p:nvSpPr>
            <p:spPr bwMode="auto">
              <a:xfrm flipV="1">
                <a:off x="1871277" y="1576300"/>
                <a:ext cx="1124731" cy="31970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06"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7" name="Freeform 149"/>
              <p:cNvSpPr>
                <a:spLocks/>
              </p:cNvSpPr>
              <p:nvPr/>
            </p:nvSpPr>
            <p:spPr bwMode="auto">
              <a:xfrm>
                <a:off x="2102410" y="1633060"/>
                <a:ext cx="662463" cy="11120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08" name="Freeform 150"/>
              <p:cNvSpPr>
                <a:spLocks/>
              </p:cNvSpPr>
              <p:nvPr/>
            </p:nvSpPr>
            <p:spPr bwMode="auto">
              <a:xfrm>
                <a:off x="2537380" y="1728046"/>
                <a:ext cx="243874"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09" name="Freeform 151"/>
              <p:cNvSpPr>
                <a:spLocks/>
              </p:cNvSpPr>
              <p:nvPr/>
            </p:nvSpPr>
            <p:spPr bwMode="auto">
              <a:xfrm>
                <a:off x="2089671" y="1730363"/>
                <a:ext cx="242053"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10" name="Straight Connector 152"/>
              <p:cNvCxnSpPr>
                <a:cxnSpLocks noChangeShapeType="1"/>
                <a:endCxn id="305" idx="2"/>
              </p:cNvCxnSpPr>
              <p:nvPr/>
            </p:nvCxnSpPr>
            <p:spPr bwMode="auto">
              <a:xfrm flipH="1" flipV="1">
                <a:off x="1871277" y="1737313"/>
                <a:ext cx="3640" cy="122786"/>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1" name="Straight Connector 153"/>
              <p:cNvCxnSpPr>
                <a:cxnSpLocks noChangeShapeType="1"/>
              </p:cNvCxnSpPr>
              <p:nvPr/>
            </p:nvCxnSpPr>
            <p:spPr bwMode="auto">
              <a:xfrm flipH="1" flipV="1">
                <a:off x="2996008" y="1734996"/>
                <a:ext cx="3640" cy="12278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73"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 name="Group 180"/>
            <p:cNvGrpSpPr>
              <a:grpSpLocks/>
            </p:cNvGrpSpPr>
            <p:nvPr/>
          </p:nvGrpSpPr>
          <p:grpSpPr bwMode="auto">
            <a:xfrm>
              <a:off x="7329488" y="2754313"/>
              <a:ext cx="1052512" cy="355600"/>
              <a:chOff x="4410" y="1365"/>
              <a:chExt cx="663" cy="224"/>
            </a:xfrm>
          </p:grpSpPr>
          <p:sp>
            <p:nvSpPr>
              <p:cNvPr id="298"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99"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00"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301" name="Freeform 184"/>
              <p:cNvSpPr>
                <a:spLocks/>
              </p:cNvSpPr>
              <p:nvPr/>
            </p:nvSpPr>
            <p:spPr bwMode="auto">
              <a:xfrm>
                <a:off x="4475" y="1395"/>
                <a:ext cx="506" cy="80"/>
              </a:xfrm>
              <a:custGeom>
                <a:avLst/>
                <a:gdLst>
                  <a:gd name="T0" fmla="*/ 0 w 280"/>
                  <a:gd name="T1" fmla="*/ 3688 h 63"/>
                  <a:gd name="T2" fmla="*/ 868487 w 280"/>
                  <a:gd name="T3" fmla="*/ 3587 h 63"/>
                  <a:gd name="T4" fmla="*/ 5125559 w 280"/>
                  <a:gd name="T5" fmla="*/ 0 h 63"/>
                  <a:gd name="T6" fmla="*/ 65438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02"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75"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6" name="Freeform 10"/>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Rectangle 23"/>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8"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9" name="Line 25"/>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 name="Text Box 26"/>
            <p:cNvSpPr txBox="1">
              <a:spLocks noChangeArrowheads="1"/>
            </p:cNvSpPr>
            <p:nvPr/>
          </p:nvSpPr>
          <p:spPr bwMode="auto">
            <a:xfrm>
              <a:off x="2554288"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zh-CN" sz="1800" dirty="0"/>
                <a:t>application</a:t>
              </a:r>
            </a:p>
            <a:p>
              <a:pPr algn="ctr">
                <a:lnSpc>
                  <a:spcPct val="110000"/>
                </a:lnSpc>
              </a:pPr>
              <a:r>
                <a:rPr lang="en-US" altLang="zh-CN" sz="1800" dirty="0"/>
                <a:t>transport</a:t>
              </a:r>
            </a:p>
            <a:p>
              <a:pPr algn="ctr">
                <a:lnSpc>
                  <a:spcPct val="110000"/>
                </a:lnSpc>
              </a:pPr>
              <a:r>
                <a:rPr lang="en-US" altLang="zh-CN" sz="1800" dirty="0"/>
                <a:t>network</a:t>
              </a:r>
            </a:p>
            <a:p>
              <a:pPr algn="ctr">
                <a:lnSpc>
                  <a:spcPct val="110000"/>
                </a:lnSpc>
              </a:pPr>
              <a:r>
                <a:rPr lang="en-US" altLang="zh-CN" sz="1800" dirty="0"/>
                <a:t>link</a:t>
              </a:r>
            </a:p>
            <a:p>
              <a:pPr algn="ctr">
                <a:lnSpc>
                  <a:spcPct val="110000"/>
                </a:lnSpc>
              </a:pPr>
              <a:r>
                <a:rPr lang="en-US" altLang="zh-CN" sz="1800" dirty="0"/>
                <a:t>physical</a:t>
              </a:r>
            </a:p>
          </p:txBody>
        </p:sp>
        <p:sp>
          <p:nvSpPr>
            <p:cNvPr id="181" name="Line 27"/>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28"/>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3" name="Line 29"/>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4" name="Group 39"/>
            <p:cNvGrpSpPr>
              <a:grpSpLocks/>
            </p:cNvGrpSpPr>
            <p:nvPr/>
          </p:nvGrpSpPr>
          <p:grpSpPr bwMode="auto">
            <a:xfrm>
              <a:off x="1219200" y="1368425"/>
              <a:ext cx="1208088" cy="303213"/>
              <a:chOff x="501" y="1990"/>
              <a:chExt cx="761" cy="191"/>
            </a:xfrm>
          </p:grpSpPr>
          <p:sp>
            <p:nvSpPr>
              <p:cNvPr id="292"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93"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sp>
            <p:nvSpPr>
              <p:cNvPr id="294"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n</a:t>
                </a:r>
              </a:p>
            </p:txBody>
          </p:sp>
          <p:sp>
            <p:nvSpPr>
              <p:cNvPr id="295"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sp>
            <p:nvSpPr>
              <p:cNvPr id="296"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5" name="Text Box 5"/>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CC0000"/>
                  </a:solidFill>
                </a:rPr>
                <a:t>segment</a:t>
              </a:r>
            </a:p>
          </p:txBody>
        </p:sp>
        <p:grpSp>
          <p:nvGrpSpPr>
            <p:cNvPr id="186" name="Group 178"/>
            <p:cNvGrpSpPr>
              <a:grpSpLocks/>
            </p:cNvGrpSpPr>
            <p:nvPr/>
          </p:nvGrpSpPr>
          <p:grpSpPr bwMode="auto">
            <a:xfrm>
              <a:off x="1533525" y="1033463"/>
              <a:ext cx="301625" cy="292100"/>
              <a:chOff x="1962" y="2058"/>
              <a:chExt cx="190" cy="184"/>
            </a:xfrm>
          </p:grpSpPr>
          <p:sp>
            <p:nvSpPr>
              <p:cNvPr id="290"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91"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grpSp>
        <p:sp>
          <p:nvSpPr>
            <p:cNvPr id="187" name="Text Box 4"/>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CC0000"/>
                  </a:solidFill>
                </a:rPr>
                <a:t>datagram</a:t>
              </a:r>
            </a:p>
          </p:txBody>
        </p:sp>
        <p:sp>
          <p:nvSpPr>
            <p:cNvPr id="188" name="Text Box 54"/>
            <p:cNvSpPr txBox="1">
              <a:spLocks noChangeArrowheads="1"/>
            </p:cNvSpPr>
            <p:nvPr/>
          </p:nvSpPr>
          <p:spPr bwMode="auto">
            <a:xfrm>
              <a:off x="1547813" y="4157663"/>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000099"/>
                  </a:solidFill>
                </a:rPr>
                <a:t>destination</a:t>
              </a:r>
            </a:p>
          </p:txBody>
        </p:sp>
        <p:sp>
          <p:nvSpPr>
            <p:cNvPr id="189"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Rectangle 57"/>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1"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2" name="Line 59"/>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3" name="Text Box 60"/>
            <p:cNvSpPr txBox="1">
              <a:spLocks noChangeArrowheads="1"/>
            </p:cNvSpPr>
            <p:nvPr/>
          </p:nvSpPr>
          <p:spPr bwMode="auto">
            <a:xfrm>
              <a:off x="1665288"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zh-CN" sz="1800"/>
                <a:t>application</a:t>
              </a:r>
            </a:p>
            <a:p>
              <a:pPr algn="ctr">
                <a:lnSpc>
                  <a:spcPct val="110000"/>
                </a:lnSpc>
              </a:pPr>
              <a:r>
                <a:rPr lang="en-US" altLang="zh-CN" sz="1800"/>
                <a:t>transport</a:t>
              </a:r>
            </a:p>
            <a:p>
              <a:pPr algn="ctr">
                <a:lnSpc>
                  <a:spcPct val="110000"/>
                </a:lnSpc>
              </a:pPr>
              <a:r>
                <a:rPr lang="en-US" altLang="zh-CN" sz="1800"/>
                <a:t>network</a:t>
              </a:r>
            </a:p>
            <a:p>
              <a:pPr algn="ctr">
                <a:lnSpc>
                  <a:spcPct val="110000"/>
                </a:lnSpc>
              </a:pPr>
              <a:r>
                <a:rPr lang="en-US" altLang="zh-CN" sz="1800"/>
                <a:t>link</a:t>
              </a:r>
            </a:p>
            <a:p>
              <a:pPr algn="ctr">
                <a:lnSpc>
                  <a:spcPct val="110000"/>
                </a:lnSpc>
              </a:pPr>
              <a:r>
                <a:rPr lang="en-US" altLang="zh-CN" sz="1800"/>
                <a:t>physical</a:t>
              </a:r>
            </a:p>
          </p:txBody>
        </p:sp>
        <p:sp>
          <p:nvSpPr>
            <p:cNvPr id="194" name="Line 61"/>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 name="Line 62"/>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 name="Line 63"/>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7" name="Group 2"/>
            <p:cNvGrpSpPr>
              <a:grpSpLocks/>
            </p:cNvGrpSpPr>
            <p:nvPr/>
          </p:nvGrpSpPr>
          <p:grpSpPr bwMode="auto">
            <a:xfrm>
              <a:off x="152400" y="4610100"/>
              <a:ext cx="1479550" cy="1220788"/>
              <a:chOff x="152400" y="4610100"/>
              <a:chExt cx="1479550" cy="1220788"/>
            </a:xfrm>
          </p:grpSpPr>
          <p:grpSp>
            <p:nvGrpSpPr>
              <p:cNvPr id="266" name="Group 64"/>
              <p:cNvGrpSpPr>
                <a:grpSpLocks/>
              </p:cNvGrpSpPr>
              <p:nvPr/>
            </p:nvGrpSpPr>
            <p:grpSpPr bwMode="auto">
              <a:xfrm>
                <a:off x="152400" y="5527675"/>
                <a:ext cx="1479550" cy="303213"/>
                <a:chOff x="332" y="2224"/>
                <a:chExt cx="932" cy="191"/>
              </a:xfrm>
            </p:grpSpPr>
            <p:sp>
              <p:nvSpPr>
                <p:cNvPr id="282"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83"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sp>
              <p:nvSpPr>
                <p:cNvPr id="284"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n</a:t>
                  </a:r>
                </a:p>
              </p:txBody>
            </p:sp>
            <p:sp>
              <p:nvSpPr>
                <p:cNvPr id="285"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l</a:t>
                  </a:r>
                </a:p>
              </p:txBody>
            </p:sp>
            <p:sp>
              <p:nvSpPr>
                <p:cNvPr id="286"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sp>
              <p:nvSpPr>
                <p:cNvPr id="287"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7" name="Group 73"/>
              <p:cNvGrpSpPr>
                <a:grpSpLocks/>
              </p:cNvGrpSpPr>
              <p:nvPr/>
            </p:nvGrpSpPr>
            <p:grpSpPr bwMode="auto">
              <a:xfrm>
                <a:off x="420688" y="5229225"/>
                <a:ext cx="1208087" cy="303213"/>
                <a:chOff x="501" y="1990"/>
                <a:chExt cx="761" cy="191"/>
              </a:xfrm>
            </p:grpSpPr>
            <p:sp>
              <p:nvSpPr>
                <p:cNvPr id="276"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77"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sp>
              <p:nvSpPr>
                <p:cNvPr id="278"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n</a:t>
                  </a:r>
                </a:p>
              </p:txBody>
            </p:sp>
            <p:sp>
              <p:nvSpPr>
                <p:cNvPr id="279"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sp>
              <p:nvSpPr>
                <p:cNvPr id="280"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8" name="Group 80"/>
              <p:cNvGrpSpPr>
                <a:grpSpLocks/>
              </p:cNvGrpSpPr>
              <p:nvPr/>
            </p:nvGrpSpPr>
            <p:grpSpPr bwMode="auto">
              <a:xfrm>
                <a:off x="723900" y="4921250"/>
                <a:ext cx="890588" cy="303213"/>
                <a:chOff x="645" y="1734"/>
                <a:chExt cx="561" cy="191"/>
              </a:xfrm>
            </p:grpSpPr>
            <p:sp>
              <p:nvSpPr>
                <p:cNvPr id="272"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73"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sp>
              <p:nvSpPr>
                <p:cNvPr id="274"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sp>
              <p:nvSpPr>
                <p:cNvPr id="275"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9" name="Group 85"/>
              <p:cNvGrpSpPr>
                <a:grpSpLocks/>
              </p:cNvGrpSpPr>
              <p:nvPr/>
            </p:nvGrpSpPr>
            <p:grpSpPr bwMode="auto">
              <a:xfrm>
                <a:off x="930275" y="4610100"/>
                <a:ext cx="679450" cy="301625"/>
                <a:chOff x="780" y="1553"/>
                <a:chExt cx="428" cy="190"/>
              </a:xfrm>
            </p:grpSpPr>
            <p:sp>
              <p:nvSpPr>
                <p:cNvPr id="270"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71"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grpSp>
        </p:grpSp>
        <p:grpSp>
          <p:nvGrpSpPr>
            <p:cNvPr id="198" name="Group 88"/>
            <p:cNvGrpSpPr>
              <a:grpSpLocks/>
            </p:cNvGrpSpPr>
            <p:nvPr/>
          </p:nvGrpSpPr>
          <p:grpSpPr bwMode="auto">
            <a:xfrm>
              <a:off x="5654675" y="4164013"/>
              <a:ext cx="1387475" cy="1035050"/>
              <a:chOff x="3601" y="168"/>
              <a:chExt cx="874" cy="652"/>
            </a:xfrm>
          </p:grpSpPr>
          <p:sp>
            <p:nvSpPr>
              <p:cNvPr id="261"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62"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63"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4"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zh-CN" sz="1800"/>
                  <a:t>network</a:t>
                </a:r>
              </a:p>
              <a:p>
                <a:pPr algn="ctr">
                  <a:lnSpc>
                    <a:spcPct val="110000"/>
                  </a:lnSpc>
                </a:pPr>
                <a:r>
                  <a:rPr lang="en-US" altLang="zh-CN" sz="1800"/>
                  <a:t>link</a:t>
                </a:r>
              </a:p>
              <a:p>
                <a:pPr algn="ctr">
                  <a:lnSpc>
                    <a:spcPct val="110000"/>
                  </a:lnSpc>
                </a:pPr>
                <a:r>
                  <a:rPr lang="en-US" altLang="zh-CN" sz="1800"/>
                  <a:t>physical</a:t>
                </a:r>
              </a:p>
            </p:txBody>
          </p:sp>
          <p:sp>
            <p:nvSpPr>
              <p:cNvPr id="265"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9" name="Group 94"/>
            <p:cNvGrpSpPr>
              <a:grpSpLocks/>
            </p:cNvGrpSpPr>
            <p:nvPr/>
          </p:nvGrpSpPr>
          <p:grpSpPr bwMode="auto">
            <a:xfrm>
              <a:off x="5821363" y="2271713"/>
              <a:ext cx="1387475" cy="733425"/>
              <a:chOff x="4696" y="597"/>
              <a:chExt cx="874" cy="462"/>
            </a:xfrm>
          </p:grpSpPr>
          <p:sp>
            <p:nvSpPr>
              <p:cNvPr id="257"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8"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9"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0"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110000"/>
                  </a:lnSpc>
                </a:pPr>
                <a:r>
                  <a:rPr lang="en-US" altLang="zh-CN" sz="1800"/>
                  <a:t>link</a:t>
                </a:r>
              </a:p>
              <a:p>
                <a:pPr algn="ctr">
                  <a:lnSpc>
                    <a:spcPct val="110000"/>
                  </a:lnSpc>
                </a:pPr>
                <a:r>
                  <a:rPr lang="en-US" altLang="zh-CN" sz="1800"/>
                  <a:t>physical</a:t>
                </a:r>
              </a:p>
            </p:txBody>
          </p:sp>
        </p:grpSp>
        <p:sp>
          <p:nvSpPr>
            <p:cNvPr id="200"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01" name="Group 1"/>
            <p:cNvGrpSpPr>
              <a:grpSpLocks/>
            </p:cNvGrpSpPr>
            <p:nvPr/>
          </p:nvGrpSpPr>
          <p:grpSpPr bwMode="auto">
            <a:xfrm>
              <a:off x="4238625" y="4240213"/>
              <a:ext cx="1479550" cy="609600"/>
              <a:chOff x="4238625" y="4240213"/>
              <a:chExt cx="1479550" cy="609600"/>
            </a:xfrm>
          </p:grpSpPr>
          <p:grpSp>
            <p:nvGrpSpPr>
              <p:cNvPr id="241" name="Group 115"/>
              <p:cNvGrpSpPr>
                <a:grpSpLocks/>
              </p:cNvGrpSpPr>
              <p:nvPr/>
            </p:nvGrpSpPr>
            <p:grpSpPr bwMode="auto">
              <a:xfrm>
                <a:off x="4238625" y="4546600"/>
                <a:ext cx="1479550" cy="303213"/>
                <a:chOff x="332" y="2224"/>
                <a:chExt cx="932" cy="191"/>
              </a:xfrm>
            </p:grpSpPr>
            <p:sp>
              <p:nvSpPr>
                <p:cNvPr id="249"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0"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sp>
              <p:nvSpPr>
                <p:cNvPr id="251"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n</a:t>
                  </a:r>
                </a:p>
              </p:txBody>
            </p:sp>
            <p:sp>
              <p:nvSpPr>
                <p:cNvPr id="252"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l</a:t>
                  </a:r>
                </a:p>
              </p:txBody>
            </p:sp>
            <p:sp>
              <p:nvSpPr>
                <p:cNvPr id="253"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sp>
              <p:nvSpPr>
                <p:cNvPr id="254"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2" name="Group 124"/>
              <p:cNvGrpSpPr>
                <a:grpSpLocks/>
              </p:cNvGrpSpPr>
              <p:nvPr/>
            </p:nvGrpSpPr>
            <p:grpSpPr bwMode="auto">
              <a:xfrm>
                <a:off x="4497388" y="4240213"/>
                <a:ext cx="1208087" cy="303212"/>
                <a:chOff x="501" y="1990"/>
                <a:chExt cx="761" cy="191"/>
              </a:xfrm>
            </p:grpSpPr>
            <p:sp>
              <p:nvSpPr>
                <p:cNvPr id="243"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4"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sp>
              <p:nvSpPr>
                <p:cNvPr id="245"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n</a:t>
                  </a:r>
                </a:p>
              </p:txBody>
            </p:sp>
            <p:sp>
              <p:nvSpPr>
                <p:cNvPr id="246"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sp>
              <p:nvSpPr>
                <p:cNvPr id="247"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02" name="Group 140"/>
            <p:cNvGrpSpPr>
              <a:grpSpLocks/>
            </p:cNvGrpSpPr>
            <p:nvPr/>
          </p:nvGrpSpPr>
          <p:grpSpPr bwMode="auto">
            <a:xfrm>
              <a:off x="7269163" y="4606925"/>
              <a:ext cx="1208087" cy="303213"/>
              <a:chOff x="501" y="1990"/>
              <a:chExt cx="761" cy="191"/>
            </a:xfrm>
          </p:grpSpPr>
          <p:sp>
            <p:nvSpPr>
              <p:cNvPr id="235"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6"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sp>
            <p:nvSpPr>
              <p:cNvPr id="237"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n</a:t>
                </a:r>
              </a:p>
            </p:txBody>
          </p:sp>
          <p:sp>
            <p:nvSpPr>
              <p:cNvPr id="238"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sp>
            <p:nvSpPr>
              <p:cNvPr id="239"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3" name="Group 156"/>
            <p:cNvGrpSpPr>
              <a:grpSpLocks/>
            </p:cNvGrpSpPr>
            <p:nvPr/>
          </p:nvGrpSpPr>
          <p:grpSpPr bwMode="auto">
            <a:xfrm>
              <a:off x="938213" y="1665288"/>
              <a:ext cx="1479550" cy="303212"/>
              <a:chOff x="332" y="2224"/>
              <a:chExt cx="932" cy="191"/>
            </a:xfrm>
          </p:grpSpPr>
          <p:sp>
            <p:nvSpPr>
              <p:cNvPr id="227"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8"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sp>
            <p:nvSpPr>
              <p:cNvPr id="229"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n</a:t>
                </a:r>
              </a:p>
            </p:txBody>
          </p:sp>
          <p:sp>
            <p:nvSpPr>
              <p:cNvPr id="230"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l</a:t>
                </a:r>
              </a:p>
            </p:txBody>
          </p:sp>
          <p:sp>
            <p:nvSpPr>
              <p:cNvPr id="231"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sp>
            <p:nvSpPr>
              <p:cNvPr id="232"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 name="Text Box 166"/>
            <p:cNvSpPr txBox="1">
              <a:spLocks noChangeArrowheads="1"/>
            </p:cNvSpPr>
            <p:nvPr/>
          </p:nvSpPr>
          <p:spPr bwMode="auto">
            <a:xfrm>
              <a:off x="7921625" y="54117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800" b="1"/>
                <a:t>router</a:t>
              </a:r>
            </a:p>
          </p:txBody>
        </p:sp>
        <p:sp>
          <p:nvSpPr>
            <p:cNvPr id="205" name="Text Box 167"/>
            <p:cNvSpPr txBox="1">
              <a:spLocks noChangeArrowheads="1"/>
            </p:cNvSpPr>
            <p:nvPr/>
          </p:nvSpPr>
          <p:spPr bwMode="auto">
            <a:xfrm>
              <a:off x="7935913" y="3098800"/>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800" b="1"/>
                <a:t>switch</a:t>
              </a:r>
            </a:p>
          </p:txBody>
        </p:sp>
        <p:sp>
          <p:nvSpPr>
            <p:cNvPr id="206" name="Text Box 174"/>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CC0000"/>
                  </a:solidFill>
                </a:rPr>
                <a:t>message</a:t>
              </a:r>
            </a:p>
          </p:txBody>
        </p:sp>
        <p:grpSp>
          <p:nvGrpSpPr>
            <p:cNvPr id="207" name="Group 175"/>
            <p:cNvGrpSpPr>
              <a:grpSpLocks/>
            </p:cNvGrpSpPr>
            <p:nvPr/>
          </p:nvGrpSpPr>
          <p:grpSpPr bwMode="auto">
            <a:xfrm>
              <a:off x="1763713" y="719138"/>
              <a:ext cx="679450" cy="301625"/>
              <a:chOff x="780" y="1553"/>
              <a:chExt cx="428" cy="190"/>
            </a:xfrm>
          </p:grpSpPr>
          <p:sp>
            <p:nvSpPr>
              <p:cNvPr id="225"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grpSp>
        <p:grpSp>
          <p:nvGrpSpPr>
            <p:cNvPr id="208" name="Group 185"/>
            <p:cNvGrpSpPr>
              <a:grpSpLocks/>
            </p:cNvGrpSpPr>
            <p:nvPr/>
          </p:nvGrpSpPr>
          <p:grpSpPr bwMode="auto">
            <a:xfrm>
              <a:off x="1528763" y="1039813"/>
              <a:ext cx="903287" cy="301625"/>
              <a:chOff x="1851" y="2046"/>
              <a:chExt cx="569" cy="190"/>
            </a:xfrm>
          </p:grpSpPr>
          <p:grpSp>
            <p:nvGrpSpPr>
              <p:cNvPr id="219" name="Group 179"/>
              <p:cNvGrpSpPr>
                <a:grpSpLocks/>
              </p:cNvGrpSpPr>
              <p:nvPr/>
            </p:nvGrpSpPr>
            <p:grpSpPr bwMode="auto">
              <a:xfrm>
                <a:off x="1851" y="2047"/>
                <a:ext cx="190" cy="184"/>
                <a:chOff x="1962" y="2058"/>
                <a:chExt cx="190" cy="184"/>
              </a:xfrm>
            </p:grpSpPr>
            <p:sp>
              <p:nvSpPr>
                <p:cNvPr id="223"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4"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t</a:t>
                  </a:r>
                </a:p>
              </p:txBody>
            </p:sp>
          </p:grpSp>
          <p:grpSp>
            <p:nvGrpSpPr>
              <p:cNvPr id="220" name="Group 182"/>
              <p:cNvGrpSpPr>
                <a:grpSpLocks/>
              </p:cNvGrpSpPr>
              <p:nvPr/>
            </p:nvGrpSpPr>
            <p:grpSpPr bwMode="auto">
              <a:xfrm>
                <a:off x="1992" y="2046"/>
                <a:ext cx="428" cy="190"/>
                <a:chOff x="780" y="1553"/>
                <a:chExt cx="428" cy="190"/>
              </a:xfrm>
            </p:grpSpPr>
            <p:sp>
              <p:nvSpPr>
                <p:cNvPr id="221"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2"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M</a:t>
                  </a:r>
                </a:p>
              </p:txBody>
            </p:sp>
          </p:grpSp>
        </p:grpSp>
        <p:grpSp>
          <p:nvGrpSpPr>
            <p:cNvPr id="209" name="Group 187"/>
            <p:cNvGrpSpPr>
              <a:grpSpLocks/>
            </p:cNvGrpSpPr>
            <p:nvPr/>
          </p:nvGrpSpPr>
          <p:grpSpPr bwMode="auto">
            <a:xfrm>
              <a:off x="1235075" y="1363663"/>
              <a:ext cx="301625" cy="292100"/>
              <a:chOff x="1962" y="2058"/>
              <a:chExt cx="190" cy="184"/>
            </a:xfrm>
          </p:grpSpPr>
          <p:sp>
            <p:nvSpPr>
              <p:cNvPr id="217"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8"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t>H</a:t>
                </a:r>
                <a:r>
                  <a:rPr lang="en-US" altLang="zh-CN" sz="1800" baseline="-25000"/>
                  <a:t>n</a:t>
                </a:r>
              </a:p>
            </p:txBody>
          </p:sp>
        </p:grpSp>
        <p:sp>
          <p:nvSpPr>
            <p:cNvPr id="210" name="Text Box 7"/>
            <p:cNvSpPr txBox="1">
              <a:spLocks noChangeArrowheads="1"/>
            </p:cNvSpPr>
            <p:nvPr/>
          </p:nvSpPr>
          <p:spPr bwMode="auto">
            <a:xfrm>
              <a:off x="157163" y="1643063"/>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CC0000"/>
                  </a:solidFill>
                </a:rPr>
                <a:t>frame</a:t>
              </a:r>
            </a:p>
          </p:txBody>
        </p:sp>
        <p:grpSp>
          <p:nvGrpSpPr>
            <p:cNvPr id="211" name="Group 187"/>
            <p:cNvGrpSpPr>
              <a:grpSpLocks/>
            </p:cNvGrpSpPr>
            <p:nvPr/>
          </p:nvGrpSpPr>
          <p:grpSpPr bwMode="auto">
            <a:xfrm flipH="1">
              <a:off x="3178175" y="4970463"/>
              <a:ext cx="803275" cy="771525"/>
              <a:chOff x="-44" y="1473"/>
              <a:chExt cx="981" cy="1105"/>
            </a:xfrm>
          </p:grpSpPr>
          <p:pic>
            <p:nvPicPr>
              <p:cNvPr id="215" name="Picture 1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 name="Freeform 189"/>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12" name="Group 190"/>
            <p:cNvGrpSpPr>
              <a:grpSpLocks/>
            </p:cNvGrpSpPr>
            <p:nvPr/>
          </p:nvGrpSpPr>
          <p:grpSpPr bwMode="auto">
            <a:xfrm flipH="1">
              <a:off x="4140200" y="1087438"/>
              <a:ext cx="803275" cy="771525"/>
              <a:chOff x="-44" y="1473"/>
              <a:chExt cx="981" cy="1105"/>
            </a:xfrm>
          </p:grpSpPr>
          <p:pic>
            <p:nvPicPr>
              <p:cNvPr id="213" name="Picture 1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Freeform 192"/>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extLst>
      <p:ext uri="{BB962C8B-B14F-4D97-AF65-F5344CB8AC3E}">
        <p14:creationId xmlns:p14="http://schemas.microsoft.com/office/powerpoint/2010/main" val="3585764184"/>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050C776-5CDF-49F8-8BFF-5BAAC9764C05}" type="slidenum">
              <a:rPr lang="zh-CN" altLang="en-US" sz="1400" smtClean="0"/>
              <a:pPr>
                <a:spcBef>
                  <a:spcPct val="0"/>
                </a:spcBef>
                <a:buClrTx/>
                <a:buSzTx/>
                <a:buFontTx/>
                <a:buNone/>
              </a:pPr>
              <a:t>138</a:t>
            </a:fld>
            <a:endParaRPr lang="en-US" altLang="zh-CN" sz="1400" smtClean="0"/>
          </a:p>
        </p:txBody>
      </p:sp>
      <p:sp>
        <p:nvSpPr>
          <p:cNvPr id="148483" name="Rectangle 2"/>
          <p:cNvSpPr>
            <a:spLocks noGrp="1" noChangeArrowheads="1"/>
          </p:cNvSpPr>
          <p:nvPr>
            <p:ph type="title"/>
          </p:nvPr>
        </p:nvSpPr>
        <p:spPr>
          <a:xfrm>
            <a:off x="582613" y="325438"/>
            <a:ext cx="7793037" cy="1462087"/>
          </a:xfrm>
        </p:spPr>
        <p:txBody>
          <a:bodyPr/>
          <a:lstStyle/>
          <a:p>
            <a:pPr eaLnBrk="1" hangingPunct="1"/>
            <a:r>
              <a:rPr lang="en-US" altLang="zh-CN" smtClean="0">
                <a:solidFill>
                  <a:srgbClr val="0000FF"/>
                </a:solidFill>
                <a:latin typeface="Comic Sans MS" pitchFamily="66" charset="0"/>
              </a:rPr>
              <a:t>PDUs in TCP/IP</a:t>
            </a:r>
          </a:p>
        </p:txBody>
      </p:sp>
      <p:sp>
        <p:nvSpPr>
          <p:cNvPr id="148484" name="Rectangle 3"/>
          <p:cNvSpPr>
            <a:spLocks noGrp="1" noChangeArrowheads="1"/>
          </p:cNvSpPr>
          <p:nvPr>
            <p:ph type="body" sz="half" idx="1"/>
          </p:nvPr>
        </p:nvSpPr>
        <p:spPr>
          <a:xfrm>
            <a:off x="533400" y="1928813"/>
            <a:ext cx="6623050" cy="3643312"/>
          </a:xfrm>
        </p:spPr>
        <p:txBody>
          <a:bodyPr/>
          <a:lstStyle/>
          <a:p>
            <a:pPr eaLnBrk="1" hangingPunct="1">
              <a:spcBef>
                <a:spcPct val="0"/>
              </a:spcBef>
            </a:pPr>
            <a:r>
              <a:rPr lang="en-US" altLang="zh-CN" dirty="0" smtClean="0">
                <a:solidFill>
                  <a:srgbClr val="FF0000"/>
                </a:solidFill>
                <a:latin typeface="Comic Sans MS" pitchFamily="66" charset="0"/>
              </a:rPr>
              <a:t>Application layer: </a:t>
            </a:r>
            <a:r>
              <a:rPr lang="en-US" altLang="zh-CN" dirty="0" smtClean="0">
                <a:solidFill>
                  <a:srgbClr val="0000CC"/>
                </a:solidFill>
                <a:latin typeface="Comic Sans MS" pitchFamily="66" charset="0"/>
              </a:rPr>
              <a:t>Message (</a:t>
            </a:r>
            <a:r>
              <a:rPr lang="zh-CN" altLang="en-US" dirty="0" smtClean="0">
                <a:solidFill>
                  <a:srgbClr val="0000CC"/>
                </a:solidFill>
                <a:latin typeface="Comic Sans MS" pitchFamily="66" charset="0"/>
              </a:rPr>
              <a:t>报文</a:t>
            </a:r>
            <a:r>
              <a:rPr lang="en-US" altLang="zh-CN" dirty="0" smtClean="0">
                <a:solidFill>
                  <a:srgbClr val="0000CC"/>
                </a:solidFill>
                <a:latin typeface="Comic Sans MS" pitchFamily="66" charset="0"/>
              </a:rPr>
              <a:t>)</a:t>
            </a:r>
          </a:p>
          <a:p>
            <a:pPr lvl="1" eaLnBrk="1" hangingPunct="1">
              <a:spcBef>
                <a:spcPct val="0"/>
              </a:spcBef>
            </a:pPr>
            <a:endParaRPr lang="en-US" altLang="zh-CN" dirty="0" smtClean="0">
              <a:latin typeface="Comic Sans MS" pitchFamily="66" charset="0"/>
            </a:endParaRPr>
          </a:p>
          <a:p>
            <a:pPr eaLnBrk="1" hangingPunct="1">
              <a:spcBef>
                <a:spcPct val="0"/>
              </a:spcBef>
            </a:pPr>
            <a:r>
              <a:rPr lang="en-US" altLang="zh-CN" dirty="0" smtClean="0">
                <a:solidFill>
                  <a:srgbClr val="FF0000"/>
                </a:solidFill>
                <a:latin typeface="Comic Sans MS" pitchFamily="66" charset="0"/>
              </a:rPr>
              <a:t>Transport layer:</a:t>
            </a:r>
            <a:r>
              <a:rPr lang="en-US" altLang="zh-CN" dirty="0" smtClean="0">
                <a:latin typeface="Comic Sans MS" pitchFamily="66" charset="0"/>
              </a:rPr>
              <a:t> </a:t>
            </a:r>
            <a:r>
              <a:rPr lang="en-US" altLang="zh-CN" dirty="0" smtClean="0">
                <a:solidFill>
                  <a:srgbClr val="0000CC"/>
                </a:solidFill>
                <a:latin typeface="Comic Sans MS" pitchFamily="66" charset="0"/>
              </a:rPr>
              <a:t>Datagram(</a:t>
            </a:r>
            <a:r>
              <a:rPr lang="zh-CN" altLang="en-US" dirty="0" smtClean="0">
                <a:solidFill>
                  <a:srgbClr val="0000CC"/>
                </a:solidFill>
                <a:latin typeface="Comic Sans MS" pitchFamily="66" charset="0"/>
              </a:rPr>
              <a:t>数据报</a:t>
            </a:r>
            <a:r>
              <a:rPr lang="en-US" altLang="zh-CN" dirty="0" smtClean="0">
                <a:solidFill>
                  <a:srgbClr val="0000CC"/>
                </a:solidFill>
                <a:latin typeface="Comic Sans MS" pitchFamily="66" charset="0"/>
              </a:rPr>
              <a:t>)/Segment(</a:t>
            </a:r>
            <a:r>
              <a:rPr lang="zh-CN" altLang="en-US" dirty="0" smtClean="0">
                <a:solidFill>
                  <a:srgbClr val="0000CC"/>
                </a:solidFill>
                <a:latin typeface="Comic Sans MS" pitchFamily="66" charset="0"/>
              </a:rPr>
              <a:t>报文段</a:t>
            </a:r>
            <a:r>
              <a:rPr lang="en-US" altLang="zh-CN" dirty="0">
                <a:solidFill>
                  <a:srgbClr val="0000CC"/>
                </a:solidFill>
                <a:latin typeface="Comic Sans MS" pitchFamily="66" charset="0"/>
              </a:rPr>
              <a:t>)</a:t>
            </a:r>
            <a:endParaRPr lang="en-US" altLang="zh-CN" dirty="0" smtClean="0">
              <a:solidFill>
                <a:srgbClr val="0000CC"/>
              </a:solidFill>
              <a:latin typeface="Comic Sans MS" pitchFamily="66" charset="0"/>
            </a:endParaRPr>
          </a:p>
          <a:p>
            <a:pPr lvl="1" eaLnBrk="1" hangingPunct="1">
              <a:spcBef>
                <a:spcPct val="0"/>
              </a:spcBef>
            </a:pPr>
            <a:endParaRPr lang="en-US" altLang="zh-CN" dirty="0" smtClean="0">
              <a:latin typeface="Comic Sans MS" pitchFamily="66" charset="0"/>
            </a:endParaRPr>
          </a:p>
          <a:p>
            <a:pPr eaLnBrk="1" hangingPunct="1">
              <a:spcBef>
                <a:spcPct val="0"/>
              </a:spcBef>
            </a:pPr>
            <a:r>
              <a:rPr lang="en-US" altLang="zh-CN" dirty="0" smtClean="0">
                <a:solidFill>
                  <a:srgbClr val="FF0000"/>
                </a:solidFill>
                <a:latin typeface="Comic Sans MS" pitchFamily="66" charset="0"/>
              </a:rPr>
              <a:t>Network Layer:</a:t>
            </a:r>
            <a:r>
              <a:rPr lang="en-US" altLang="zh-CN" dirty="0" smtClean="0">
                <a:latin typeface="Comic Sans MS" pitchFamily="66" charset="0"/>
              </a:rPr>
              <a:t>  </a:t>
            </a:r>
            <a:r>
              <a:rPr lang="en-US" altLang="zh-CN" dirty="0" smtClean="0">
                <a:solidFill>
                  <a:srgbClr val="0000CC"/>
                </a:solidFill>
                <a:latin typeface="Comic Sans MS" pitchFamily="66" charset="0"/>
              </a:rPr>
              <a:t>Packet/Datagram(</a:t>
            </a:r>
            <a:r>
              <a:rPr lang="zh-CN" altLang="en-US" dirty="0" smtClean="0">
                <a:solidFill>
                  <a:srgbClr val="0000CC"/>
                </a:solidFill>
                <a:latin typeface="Comic Sans MS" pitchFamily="66" charset="0"/>
              </a:rPr>
              <a:t>分组，数据包</a:t>
            </a:r>
            <a:r>
              <a:rPr lang="en-US" altLang="zh-CN" dirty="0" smtClean="0">
                <a:solidFill>
                  <a:srgbClr val="0000CC"/>
                </a:solidFill>
                <a:latin typeface="Comic Sans MS" pitchFamily="66" charset="0"/>
              </a:rPr>
              <a:t>)</a:t>
            </a:r>
            <a:endParaRPr lang="zh-CN" altLang="en-US" dirty="0" smtClean="0">
              <a:solidFill>
                <a:srgbClr val="0000CC"/>
              </a:solidFill>
              <a:latin typeface="Comic Sans MS" pitchFamily="66" charset="0"/>
            </a:endParaRPr>
          </a:p>
          <a:p>
            <a:pPr lvl="1" eaLnBrk="1" hangingPunct="1">
              <a:spcBef>
                <a:spcPct val="0"/>
              </a:spcBef>
            </a:pPr>
            <a:endParaRPr lang="en-US" altLang="zh-CN" dirty="0" smtClean="0">
              <a:solidFill>
                <a:srgbClr val="0000CC"/>
              </a:solidFill>
              <a:latin typeface="Comic Sans MS" pitchFamily="66" charset="0"/>
            </a:endParaRPr>
          </a:p>
          <a:p>
            <a:pPr eaLnBrk="1" hangingPunct="1">
              <a:spcBef>
                <a:spcPct val="0"/>
              </a:spcBef>
            </a:pPr>
            <a:r>
              <a:rPr lang="en-US" altLang="zh-CN" dirty="0" smtClean="0">
                <a:solidFill>
                  <a:srgbClr val="FF0000"/>
                </a:solidFill>
                <a:latin typeface="Comic Sans MS" pitchFamily="66" charset="0"/>
              </a:rPr>
              <a:t>Data Link Layer:</a:t>
            </a:r>
            <a:r>
              <a:rPr lang="en-US" altLang="zh-CN" dirty="0" smtClean="0">
                <a:latin typeface="Comic Sans MS" pitchFamily="66" charset="0"/>
              </a:rPr>
              <a:t> </a:t>
            </a:r>
            <a:r>
              <a:rPr lang="en-US" altLang="zh-CN" dirty="0" smtClean="0">
                <a:solidFill>
                  <a:srgbClr val="0000CC"/>
                </a:solidFill>
                <a:latin typeface="Comic Sans MS" pitchFamily="66" charset="0"/>
              </a:rPr>
              <a:t>Frame(</a:t>
            </a:r>
            <a:r>
              <a:rPr lang="zh-CN" altLang="en-US" dirty="0" smtClean="0">
                <a:solidFill>
                  <a:srgbClr val="0000CC"/>
                </a:solidFill>
                <a:latin typeface="Comic Sans MS" pitchFamily="66" charset="0"/>
              </a:rPr>
              <a:t>帧</a:t>
            </a:r>
            <a:r>
              <a:rPr lang="en-US" altLang="zh-CN" dirty="0" smtClean="0">
                <a:solidFill>
                  <a:srgbClr val="0000CC"/>
                </a:solidFill>
                <a:latin typeface="Comic Sans MS" pitchFamily="66" charset="0"/>
              </a:rPr>
              <a:t>)</a:t>
            </a:r>
            <a:endParaRPr lang="zh-CN" altLang="en-US" dirty="0" smtClean="0">
              <a:solidFill>
                <a:srgbClr val="0000CC"/>
              </a:solidFill>
              <a:latin typeface="Comic Sans MS" pitchFamily="66" charset="0"/>
            </a:endParaRPr>
          </a:p>
          <a:p>
            <a:pPr lvl="1" eaLnBrk="1" hangingPunct="1">
              <a:spcBef>
                <a:spcPct val="0"/>
              </a:spcBef>
            </a:pPr>
            <a:endParaRPr lang="en-US" altLang="zh-CN" dirty="0" smtClean="0">
              <a:latin typeface="Comic Sans MS" pitchFamily="66" charset="0"/>
            </a:endParaRPr>
          </a:p>
          <a:p>
            <a:pPr eaLnBrk="1" hangingPunct="1">
              <a:spcBef>
                <a:spcPct val="0"/>
              </a:spcBef>
            </a:pPr>
            <a:r>
              <a:rPr lang="en-US" altLang="zh-CN" dirty="0" smtClean="0">
                <a:solidFill>
                  <a:srgbClr val="FF0000"/>
                </a:solidFill>
                <a:latin typeface="Comic Sans MS" pitchFamily="66" charset="0"/>
              </a:rPr>
              <a:t>Physical Layer:</a:t>
            </a:r>
            <a:r>
              <a:rPr lang="en-US" altLang="zh-CN" dirty="0" smtClean="0">
                <a:latin typeface="Comic Sans MS" pitchFamily="66" charset="0"/>
              </a:rPr>
              <a:t> </a:t>
            </a:r>
            <a:r>
              <a:rPr lang="en-US" altLang="zh-CN" dirty="0" smtClean="0">
                <a:solidFill>
                  <a:srgbClr val="0000CC"/>
                </a:solidFill>
                <a:latin typeface="Comic Sans MS" pitchFamily="66" charset="0"/>
              </a:rPr>
              <a:t>bits “on the wire”</a:t>
            </a:r>
          </a:p>
          <a:p>
            <a:pPr eaLnBrk="1" hangingPunct="1">
              <a:spcBef>
                <a:spcPct val="0"/>
              </a:spcBef>
            </a:pPr>
            <a:endParaRPr lang="zh-CN" altLang="en-US" dirty="0" smtClean="0">
              <a:latin typeface="Comic Sans MS" pitchFamily="66" charset="0"/>
            </a:endParaRPr>
          </a:p>
        </p:txBody>
      </p:sp>
      <p:pic>
        <p:nvPicPr>
          <p:cNvPr id="148485" name="Picture 5" descr="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50" y="722313"/>
            <a:ext cx="12065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6" name="Rectangle 6"/>
          <p:cNvSpPr>
            <a:spLocks noChangeArrowheads="1"/>
          </p:cNvSpPr>
          <p:nvPr/>
        </p:nvSpPr>
        <p:spPr bwMode="auto">
          <a:xfrm>
            <a:off x="6851650" y="2482850"/>
            <a:ext cx="582613" cy="25241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87" name="Rectangle 7"/>
          <p:cNvSpPr>
            <a:spLocks noChangeArrowheads="1"/>
          </p:cNvSpPr>
          <p:nvPr/>
        </p:nvSpPr>
        <p:spPr bwMode="auto">
          <a:xfrm>
            <a:off x="7488238" y="2482850"/>
            <a:ext cx="4635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Times New Roman" pitchFamily="18" charset="0"/>
              </a:rPr>
              <a:t>…</a:t>
            </a:r>
          </a:p>
        </p:txBody>
      </p:sp>
      <p:sp>
        <p:nvSpPr>
          <p:cNvPr id="148488" name="Rectangle 8"/>
          <p:cNvSpPr>
            <a:spLocks noChangeArrowheads="1"/>
          </p:cNvSpPr>
          <p:nvPr/>
        </p:nvSpPr>
        <p:spPr bwMode="auto">
          <a:xfrm>
            <a:off x="8031163" y="2482850"/>
            <a:ext cx="582612" cy="25241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89" name="Rectangle 9"/>
          <p:cNvSpPr>
            <a:spLocks noChangeArrowheads="1"/>
          </p:cNvSpPr>
          <p:nvPr/>
        </p:nvSpPr>
        <p:spPr bwMode="auto">
          <a:xfrm>
            <a:off x="8043863" y="3303588"/>
            <a:ext cx="582612" cy="2524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0" name="Rectangle 10"/>
          <p:cNvSpPr>
            <a:spLocks noChangeArrowheads="1"/>
          </p:cNvSpPr>
          <p:nvPr/>
        </p:nvSpPr>
        <p:spPr bwMode="auto">
          <a:xfrm>
            <a:off x="7804150" y="3303588"/>
            <a:ext cx="238125" cy="252412"/>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1" name="Rectangle 11"/>
          <p:cNvSpPr>
            <a:spLocks noChangeArrowheads="1"/>
          </p:cNvSpPr>
          <p:nvPr/>
        </p:nvSpPr>
        <p:spPr bwMode="auto">
          <a:xfrm>
            <a:off x="8043863" y="4084638"/>
            <a:ext cx="582612" cy="2524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2" name="Rectangle 12"/>
          <p:cNvSpPr>
            <a:spLocks noChangeArrowheads="1"/>
          </p:cNvSpPr>
          <p:nvPr/>
        </p:nvSpPr>
        <p:spPr bwMode="auto">
          <a:xfrm>
            <a:off x="7804150" y="4084638"/>
            <a:ext cx="238125" cy="252412"/>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3" name="Rectangle 13"/>
          <p:cNvSpPr>
            <a:spLocks noChangeArrowheads="1"/>
          </p:cNvSpPr>
          <p:nvPr/>
        </p:nvSpPr>
        <p:spPr bwMode="auto">
          <a:xfrm>
            <a:off x="7564438" y="4084638"/>
            <a:ext cx="238125" cy="252412"/>
          </a:xfrm>
          <a:prstGeom prst="rect">
            <a:avLst/>
          </a:prstGeom>
          <a:solidFill>
            <a:srgbClr val="8000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4" name="Rectangle 14"/>
          <p:cNvSpPr>
            <a:spLocks noChangeArrowheads="1"/>
          </p:cNvSpPr>
          <p:nvPr/>
        </p:nvSpPr>
        <p:spPr bwMode="auto">
          <a:xfrm>
            <a:off x="7804150" y="4986338"/>
            <a:ext cx="238125" cy="252412"/>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5" name="Rectangle 15"/>
          <p:cNvSpPr>
            <a:spLocks noChangeArrowheads="1"/>
          </p:cNvSpPr>
          <p:nvPr/>
        </p:nvSpPr>
        <p:spPr bwMode="auto">
          <a:xfrm>
            <a:off x="7564438" y="4986338"/>
            <a:ext cx="238125" cy="252412"/>
          </a:xfrm>
          <a:prstGeom prst="rect">
            <a:avLst/>
          </a:prstGeom>
          <a:solidFill>
            <a:srgbClr val="8000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6" name="Rectangle 16"/>
          <p:cNvSpPr>
            <a:spLocks noChangeArrowheads="1"/>
          </p:cNvSpPr>
          <p:nvPr/>
        </p:nvSpPr>
        <p:spPr bwMode="auto">
          <a:xfrm>
            <a:off x="7377113" y="4986338"/>
            <a:ext cx="185737" cy="252412"/>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7" name="Rectangle 17"/>
          <p:cNvSpPr>
            <a:spLocks noChangeArrowheads="1"/>
          </p:cNvSpPr>
          <p:nvPr/>
        </p:nvSpPr>
        <p:spPr bwMode="auto">
          <a:xfrm>
            <a:off x="8516938" y="4986338"/>
            <a:ext cx="185737" cy="252412"/>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8" name="Rectangle 18"/>
          <p:cNvSpPr>
            <a:spLocks noChangeArrowheads="1"/>
          </p:cNvSpPr>
          <p:nvPr/>
        </p:nvSpPr>
        <p:spPr bwMode="auto">
          <a:xfrm>
            <a:off x="8043863" y="4986338"/>
            <a:ext cx="582612" cy="25241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48499" name="Line 19"/>
          <p:cNvSpPr>
            <a:spLocks noChangeShapeType="1"/>
          </p:cNvSpPr>
          <p:nvPr/>
        </p:nvSpPr>
        <p:spPr bwMode="auto">
          <a:xfrm flipH="1">
            <a:off x="7024688" y="1954213"/>
            <a:ext cx="131762"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0" name="Line 20"/>
          <p:cNvSpPr>
            <a:spLocks noChangeShapeType="1"/>
          </p:cNvSpPr>
          <p:nvPr/>
        </p:nvSpPr>
        <p:spPr bwMode="auto">
          <a:xfrm>
            <a:off x="7607300" y="1914525"/>
            <a:ext cx="557213"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1" name="Line 21"/>
          <p:cNvSpPr>
            <a:spLocks noChangeShapeType="1"/>
          </p:cNvSpPr>
          <p:nvPr/>
        </p:nvSpPr>
        <p:spPr bwMode="auto">
          <a:xfrm>
            <a:off x="8308975" y="2816225"/>
            <a:ext cx="0" cy="344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2" name="Line 22"/>
          <p:cNvSpPr>
            <a:spLocks noChangeShapeType="1"/>
          </p:cNvSpPr>
          <p:nvPr/>
        </p:nvSpPr>
        <p:spPr bwMode="auto">
          <a:xfrm>
            <a:off x="8308975" y="3663950"/>
            <a:ext cx="0" cy="344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3" name="Line 23"/>
          <p:cNvSpPr>
            <a:spLocks noChangeShapeType="1"/>
          </p:cNvSpPr>
          <p:nvPr/>
        </p:nvSpPr>
        <p:spPr bwMode="auto">
          <a:xfrm>
            <a:off x="8308975" y="4513263"/>
            <a:ext cx="0" cy="344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4" name="Line 24"/>
          <p:cNvSpPr>
            <a:spLocks noChangeShapeType="1"/>
          </p:cNvSpPr>
          <p:nvPr/>
        </p:nvSpPr>
        <p:spPr bwMode="auto">
          <a:xfrm>
            <a:off x="8308975" y="5348288"/>
            <a:ext cx="0" cy="344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5" name="Rectangle 25"/>
          <p:cNvSpPr>
            <a:spLocks noChangeArrowheads="1"/>
          </p:cNvSpPr>
          <p:nvPr/>
        </p:nvSpPr>
        <p:spPr bwMode="auto">
          <a:xfrm>
            <a:off x="6719888" y="5811838"/>
            <a:ext cx="2212975"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600">
                <a:latin typeface="Times New Roman" pitchFamily="18" charset="0"/>
              </a:rPr>
              <a:t>01010001100111…..</a:t>
            </a:r>
          </a:p>
        </p:txBody>
      </p:sp>
    </p:spTree>
    <p:extLst>
      <p:ext uri="{BB962C8B-B14F-4D97-AF65-F5344CB8AC3E}">
        <p14:creationId xmlns:p14="http://schemas.microsoft.com/office/powerpoint/2010/main" val="1260203981"/>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D1FA6AF-DE8E-44C3-AE79-5D577F5C6B51}" type="slidenum">
              <a:rPr lang="zh-CN" altLang="en-US" sz="1400" smtClean="0"/>
              <a:pPr>
                <a:spcBef>
                  <a:spcPct val="0"/>
                </a:spcBef>
                <a:buClrTx/>
                <a:buSzTx/>
                <a:buFontTx/>
                <a:buNone/>
              </a:pPr>
              <a:t>139</a:t>
            </a:fld>
            <a:endParaRPr lang="en-US" altLang="zh-CN" sz="1400" smtClean="0"/>
          </a:p>
        </p:txBody>
      </p:sp>
      <p:sp>
        <p:nvSpPr>
          <p:cNvPr id="149507" name="Rectangle 3"/>
          <p:cNvSpPr>
            <a:spLocks noGrp="1" noChangeArrowheads="1"/>
          </p:cNvSpPr>
          <p:nvPr>
            <p:ph type="title"/>
          </p:nvPr>
        </p:nvSpPr>
        <p:spPr>
          <a:xfrm>
            <a:off x="569913" y="0"/>
            <a:ext cx="7793037" cy="1462088"/>
          </a:xfrm>
        </p:spPr>
        <p:txBody>
          <a:bodyPr/>
          <a:lstStyle/>
          <a:p>
            <a:pPr eaLnBrk="1" hangingPunct="1"/>
            <a:r>
              <a:rPr lang="en-US" altLang="zh-CN" smtClean="0">
                <a:solidFill>
                  <a:srgbClr val="0000FF"/>
                </a:solidFill>
                <a:latin typeface="Comic Sans MS" pitchFamily="66" charset="0"/>
              </a:rPr>
              <a:t>TCP/IP protocol Suite</a:t>
            </a:r>
          </a:p>
        </p:txBody>
      </p:sp>
      <p:sp>
        <p:nvSpPr>
          <p:cNvPr id="149508" name="Rectangle 38"/>
          <p:cNvSpPr>
            <a:spLocks noGrp="1" noChangeArrowheads="1"/>
          </p:cNvSpPr>
          <p:nvPr>
            <p:ph type="body" sz="half" idx="1"/>
          </p:nvPr>
        </p:nvSpPr>
        <p:spPr>
          <a:xfrm>
            <a:off x="533400" y="1485900"/>
            <a:ext cx="8143875" cy="4648200"/>
          </a:xfrm>
        </p:spPr>
        <p:txBody>
          <a:bodyPr/>
          <a:lstStyle/>
          <a:p>
            <a:pPr eaLnBrk="1" hangingPunct="1"/>
            <a:r>
              <a:rPr lang="en-US" altLang="zh-CN" smtClean="0">
                <a:solidFill>
                  <a:srgbClr val="FF0000"/>
                </a:solidFill>
                <a:latin typeface="Comic Sans MS" pitchFamily="66" charset="0"/>
              </a:rPr>
              <a:t>Suite</a:t>
            </a:r>
            <a:r>
              <a:rPr lang="en-US" altLang="zh-CN" smtClean="0">
                <a:latin typeface="Comic Sans MS" pitchFamily="66" charset="0"/>
              </a:rPr>
              <a:t>: </a:t>
            </a:r>
            <a:r>
              <a:rPr lang="en-US" altLang="zh-CN" smtClean="0">
                <a:solidFill>
                  <a:srgbClr val="0000FF"/>
                </a:solidFill>
                <a:latin typeface="Comic Sans MS" pitchFamily="66" charset="0"/>
              </a:rPr>
              <a:t>big family with many members</a:t>
            </a:r>
            <a:r>
              <a:rPr lang="en-US" altLang="zh-CN" smtClean="0">
                <a:latin typeface="Comic Sans MS" pitchFamily="66" charset="0"/>
              </a:rPr>
              <a:t>.</a:t>
            </a:r>
          </a:p>
        </p:txBody>
      </p:sp>
      <p:grpSp>
        <p:nvGrpSpPr>
          <p:cNvPr id="149509" name="Group 45"/>
          <p:cNvGrpSpPr>
            <a:grpSpLocks/>
          </p:cNvGrpSpPr>
          <p:nvPr/>
        </p:nvGrpSpPr>
        <p:grpSpPr bwMode="auto">
          <a:xfrm>
            <a:off x="623888" y="2693988"/>
            <a:ext cx="7750175" cy="3219450"/>
            <a:chOff x="1327" y="1697"/>
            <a:chExt cx="3014" cy="2028"/>
          </a:xfrm>
        </p:grpSpPr>
        <p:sp>
          <p:nvSpPr>
            <p:cNvPr id="149542" name="Line 39"/>
            <p:cNvSpPr>
              <a:spLocks noChangeShapeType="1"/>
            </p:cNvSpPr>
            <p:nvPr/>
          </p:nvSpPr>
          <p:spPr bwMode="auto">
            <a:xfrm>
              <a:off x="1327" y="1697"/>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3" name="Line 41"/>
            <p:cNvSpPr>
              <a:spLocks noChangeShapeType="1"/>
            </p:cNvSpPr>
            <p:nvPr/>
          </p:nvSpPr>
          <p:spPr bwMode="auto">
            <a:xfrm>
              <a:off x="1327" y="2373"/>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4" name="Line 42"/>
            <p:cNvSpPr>
              <a:spLocks noChangeShapeType="1"/>
            </p:cNvSpPr>
            <p:nvPr/>
          </p:nvSpPr>
          <p:spPr bwMode="auto">
            <a:xfrm>
              <a:off x="1327" y="3074"/>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45" name="Line 43"/>
            <p:cNvSpPr>
              <a:spLocks noChangeShapeType="1"/>
            </p:cNvSpPr>
            <p:nvPr/>
          </p:nvSpPr>
          <p:spPr bwMode="auto">
            <a:xfrm>
              <a:off x="1327" y="3725"/>
              <a:ext cx="301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10" name="Rectangle 44"/>
          <p:cNvSpPr>
            <a:spLocks noChangeArrowheads="1"/>
          </p:cNvSpPr>
          <p:nvPr/>
        </p:nvSpPr>
        <p:spPr bwMode="auto">
          <a:xfrm>
            <a:off x="582613" y="2160588"/>
            <a:ext cx="17764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Application Layer</a:t>
            </a:r>
          </a:p>
        </p:txBody>
      </p:sp>
      <p:sp>
        <p:nvSpPr>
          <p:cNvPr id="149511" name="Rectangle 46"/>
          <p:cNvSpPr>
            <a:spLocks noChangeArrowheads="1"/>
          </p:cNvSpPr>
          <p:nvPr/>
        </p:nvSpPr>
        <p:spPr bwMode="auto">
          <a:xfrm>
            <a:off x="582613" y="3074988"/>
            <a:ext cx="17764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Transport Layer</a:t>
            </a:r>
          </a:p>
        </p:txBody>
      </p:sp>
      <p:sp>
        <p:nvSpPr>
          <p:cNvPr id="149512" name="Rectangle 47"/>
          <p:cNvSpPr>
            <a:spLocks noChangeArrowheads="1"/>
          </p:cNvSpPr>
          <p:nvPr/>
        </p:nvSpPr>
        <p:spPr bwMode="auto">
          <a:xfrm>
            <a:off x="582613" y="4095750"/>
            <a:ext cx="177641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Internet Layer</a:t>
            </a:r>
          </a:p>
        </p:txBody>
      </p:sp>
      <p:sp>
        <p:nvSpPr>
          <p:cNvPr id="149513" name="Rectangle 48"/>
          <p:cNvSpPr>
            <a:spLocks noChangeArrowheads="1"/>
          </p:cNvSpPr>
          <p:nvPr/>
        </p:nvSpPr>
        <p:spPr bwMode="auto">
          <a:xfrm>
            <a:off x="582613" y="5195888"/>
            <a:ext cx="177641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800">
                <a:solidFill>
                  <a:srgbClr val="0000CC"/>
                </a:solidFill>
                <a:latin typeface="Comic Sans MS" pitchFamily="66" charset="0"/>
              </a:rPr>
              <a:t>Link Layer</a:t>
            </a:r>
          </a:p>
        </p:txBody>
      </p:sp>
      <p:sp>
        <p:nvSpPr>
          <p:cNvPr id="149514" name="Rectangle 54"/>
          <p:cNvSpPr>
            <a:spLocks noChangeArrowheads="1"/>
          </p:cNvSpPr>
          <p:nvPr/>
        </p:nvSpPr>
        <p:spPr bwMode="auto">
          <a:xfrm>
            <a:off x="2851150" y="2265363"/>
            <a:ext cx="808038"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HTTP</a:t>
            </a:r>
          </a:p>
        </p:txBody>
      </p:sp>
      <p:sp>
        <p:nvSpPr>
          <p:cNvPr id="149515" name="Rectangle 55"/>
          <p:cNvSpPr>
            <a:spLocks noChangeArrowheads="1"/>
          </p:cNvSpPr>
          <p:nvPr/>
        </p:nvSpPr>
        <p:spPr bwMode="auto">
          <a:xfrm>
            <a:off x="3933825" y="2265363"/>
            <a:ext cx="569913"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FTP</a:t>
            </a:r>
          </a:p>
        </p:txBody>
      </p:sp>
      <p:sp>
        <p:nvSpPr>
          <p:cNvPr id="149516" name="Rectangle 56"/>
          <p:cNvSpPr>
            <a:spLocks noChangeArrowheads="1"/>
          </p:cNvSpPr>
          <p:nvPr/>
        </p:nvSpPr>
        <p:spPr bwMode="auto">
          <a:xfrm>
            <a:off x="5165725" y="2265363"/>
            <a:ext cx="808038" cy="292100"/>
          </a:xfrm>
          <a:prstGeom prst="rect">
            <a:avLst/>
          </a:prstGeom>
          <a:solidFill>
            <a:srgbClr val="FFFF00"/>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SMTP</a:t>
            </a:r>
          </a:p>
        </p:txBody>
      </p:sp>
      <p:sp>
        <p:nvSpPr>
          <p:cNvPr id="149517" name="Rectangle 57"/>
          <p:cNvSpPr>
            <a:spLocks noChangeArrowheads="1"/>
          </p:cNvSpPr>
          <p:nvPr/>
        </p:nvSpPr>
        <p:spPr bwMode="auto">
          <a:xfrm>
            <a:off x="6367463" y="2265363"/>
            <a:ext cx="808037"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DNS</a:t>
            </a:r>
          </a:p>
        </p:txBody>
      </p:sp>
      <p:sp>
        <p:nvSpPr>
          <p:cNvPr id="149518" name="Rectangle 58"/>
          <p:cNvSpPr>
            <a:spLocks noChangeArrowheads="1"/>
          </p:cNvSpPr>
          <p:nvPr/>
        </p:nvSpPr>
        <p:spPr bwMode="auto">
          <a:xfrm>
            <a:off x="7558088" y="2265363"/>
            <a:ext cx="808037" cy="292100"/>
          </a:xfrm>
          <a:prstGeom prst="rect">
            <a:avLst/>
          </a:prstGeom>
          <a:solidFill>
            <a:srgbClr val="FFFF00"/>
          </a:solidFill>
          <a:ln w="19050" algn="ctr">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RTP</a:t>
            </a:r>
          </a:p>
        </p:txBody>
      </p:sp>
      <p:sp>
        <p:nvSpPr>
          <p:cNvPr id="149519" name="Rectangle 59"/>
          <p:cNvSpPr>
            <a:spLocks noChangeArrowheads="1"/>
          </p:cNvSpPr>
          <p:nvPr/>
        </p:nvSpPr>
        <p:spPr bwMode="auto">
          <a:xfrm>
            <a:off x="4016375" y="3114675"/>
            <a:ext cx="808038" cy="292100"/>
          </a:xfrm>
          <a:prstGeom prst="rect">
            <a:avLst/>
          </a:prstGeom>
          <a:solidFill>
            <a:srgbClr val="00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TCP</a:t>
            </a:r>
          </a:p>
        </p:txBody>
      </p:sp>
      <p:sp>
        <p:nvSpPr>
          <p:cNvPr id="149520" name="Rectangle 60"/>
          <p:cNvSpPr>
            <a:spLocks noChangeArrowheads="1"/>
          </p:cNvSpPr>
          <p:nvPr/>
        </p:nvSpPr>
        <p:spPr bwMode="auto">
          <a:xfrm>
            <a:off x="6892925" y="3114675"/>
            <a:ext cx="808038" cy="292100"/>
          </a:xfrm>
          <a:prstGeom prst="rect">
            <a:avLst/>
          </a:prstGeom>
          <a:solidFill>
            <a:srgbClr val="00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UDP</a:t>
            </a:r>
          </a:p>
        </p:txBody>
      </p:sp>
      <p:sp>
        <p:nvSpPr>
          <p:cNvPr id="149521" name="Rectangle 61"/>
          <p:cNvSpPr>
            <a:spLocks noChangeArrowheads="1"/>
          </p:cNvSpPr>
          <p:nvPr/>
        </p:nvSpPr>
        <p:spPr bwMode="auto">
          <a:xfrm>
            <a:off x="4608513" y="2265363"/>
            <a:ext cx="4635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t>
            </a:r>
          </a:p>
        </p:txBody>
      </p:sp>
      <p:sp>
        <p:nvSpPr>
          <p:cNvPr id="149522" name="Rectangle 62"/>
          <p:cNvSpPr>
            <a:spLocks noChangeArrowheads="1"/>
          </p:cNvSpPr>
          <p:nvPr/>
        </p:nvSpPr>
        <p:spPr bwMode="auto">
          <a:xfrm>
            <a:off x="7138988" y="2265363"/>
            <a:ext cx="4635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t>
            </a:r>
          </a:p>
        </p:txBody>
      </p:sp>
      <p:sp>
        <p:nvSpPr>
          <p:cNvPr id="149523" name="Line 63"/>
          <p:cNvSpPr>
            <a:spLocks noChangeShapeType="1"/>
          </p:cNvSpPr>
          <p:nvPr/>
        </p:nvSpPr>
        <p:spPr bwMode="auto">
          <a:xfrm>
            <a:off x="3419475" y="2584450"/>
            <a:ext cx="635000" cy="4762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4" name="Line 64"/>
          <p:cNvSpPr>
            <a:spLocks noChangeShapeType="1"/>
          </p:cNvSpPr>
          <p:nvPr/>
        </p:nvSpPr>
        <p:spPr bwMode="auto">
          <a:xfrm>
            <a:off x="6691313" y="2598738"/>
            <a:ext cx="436562" cy="4476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5" name="Line 65"/>
          <p:cNvSpPr>
            <a:spLocks noChangeShapeType="1"/>
          </p:cNvSpPr>
          <p:nvPr/>
        </p:nvSpPr>
        <p:spPr bwMode="auto">
          <a:xfrm flipH="1">
            <a:off x="7407275" y="2598738"/>
            <a:ext cx="423863" cy="4206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6" name="Line 66"/>
          <p:cNvSpPr>
            <a:spLocks noChangeShapeType="1"/>
          </p:cNvSpPr>
          <p:nvPr/>
        </p:nvSpPr>
        <p:spPr bwMode="auto">
          <a:xfrm>
            <a:off x="4214813" y="2584450"/>
            <a:ext cx="92075" cy="4492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7" name="Line 67"/>
          <p:cNvSpPr>
            <a:spLocks noChangeShapeType="1"/>
          </p:cNvSpPr>
          <p:nvPr/>
        </p:nvSpPr>
        <p:spPr bwMode="auto">
          <a:xfrm flipH="1">
            <a:off x="4584700" y="2584450"/>
            <a:ext cx="863600" cy="4619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8" name="Rectangle 68"/>
          <p:cNvSpPr>
            <a:spLocks noChangeArrowheads="1"/>
          </p:cNvSpPr>
          <p:nvPr/>
        </p:nvSpPr>
        <p:spPr bwMode="auto">
          <a:xfrm>
            <a:off x="5381625" y="4148138"/>
            <a:ext cx="808038"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IP</a:t>
            </a:r>
          </a:p>
        </p:txBody>
      </p:sp>
      <p:sp>
        <p:nvSpPr>
          <p:cNvPr id="149529" name="Line 69"/>
          <p:cNvSpPr>
            <a:spLocks noChangeShapeType="1"/>
          </p:cNvSpPr>
          <p:nvPr/>
        </p:nvSpPr>
        <p:spPr bwMode="auto">
          <a:xfrm>
            <a:off x="4492625" y="3459163"/>
            <a:ext cx="1138238"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0" name="Line 70"/>
          <p:cNvSpPr>
            <a:spLocks noChangeShapeType="1"/>
          </p:cNvSpPr>
          <p:nvPr/>
        </p:nvSpPr>
        <p:spPr bwMode="auto">
          <a:xfrm flipH="1">
            <a:off x="5894388" y="3459163"/>
            <a:ext cx="1406525" cy="5826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1" name="Rectangle 71"/>
          <p:cNvSpPr>
            <a:spLocks noChangeArrowheads="1"/>
          </p:cNvSpPr>
          <p:nvPr/>
        </p:nvSpPr>
        <p:spPr bwMode="auto">
          <a:xfrm>
            <a:off x="2876550" y="5273675"/>
            <a:ext cx="1644650" cy="292100"/>
          </a:xfrm>
          <a:prstGeom prst="rect">
            <a:avLst/>
          </a:prstGeom>
          <a:solidFill>
            <a:srgbClr val="FFC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Network Interface 1</a:t>
            </a:r>
          </a:p>
        </p:txBody>
      </p:sp>
      <p:sp>
        <p:nvSpPr>
          <p:cNvPr id="149532" name="Rectangle 76"/>
          <p:cNvSpPr>
            <a:spLocks noChangeArrowheads="1"/>
          </p:cNvSpPr>
          <p:nvPr/>
        </p:nvSpPr>
        <p:spPr bwMode="auto">
          <a:xfrm>
            <a:off x="4670425" y="5273675"/>
            <a:ext cx="1617663" cy="292100"/>
          </a:xfrm>
          <a:prstGeom prst="rect">
            <a:avLst/>
          </a:prstGeom>
          <a:solidFill>
            <a:srgbClr val="FFC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Network Interface 2</a:t>
            </a:r>
          </a:p>
        </p:txBody>
      </p:sp>
      <p:sp>
        <p:nvSpPr>
          <p:cNvPr id="149533" name="Rectangle 77"/>
          <p:cNvSpPr>
            <a:spLocks noChangeArrowheads="1"/>
          </p:cNvSpPr>
          <p:nvPr/>
        </p:nvSpPr>
        <p:spPr bwMode="auto">
          <a:xfrm>
            <a:off x="6640513" y="5273675"/>
            <a:ext cx="1655762" cy="292100"/>
          </a:xfrm>
          <a:prstGeom prst="rect">
            <a:avLst/>
          </a:prstGeom>
          <a:solidFill>
            <a:srgbClr val="FFCC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Network Interface 1</a:t>
            </a:r>
          </a:p>
        </p:txBody>
      </p:sp>
      <p:sp>
        <p:nvSpPr>
          <p:cNvPr id="149534" name="Rectangle 83"/>
          <p:cNvSpPr>
            <a:spLocks noChangeArrowheads="1"/>
          </p:cNvSpPr>
          <p:nvPr/>
        </p:nvSpPr>
        <p:spPr bwMode="auto">
          <a:xfrm>
            <a:off x="6216650" y="5273675"/>
            <a:ext cx="4635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t>
            </a:r>
          </a:p>
        </p:txBody>
      </p:sp>
      <p:sp>
        <p:nvSpPr>
          <p:cNvPr id="149535" name="Line 84"/>
          <p:cNvSpPr>
            <a:spLocks noChangeShapeType="1"/>
          </p:cNvSpPr>
          <p:nvPr/>
        </p:nvSpPr>
        <p:spPr bwMode="auto">
          <a:xfrm flipH="1">
            <a:off x="3816350" y="4559300"/>
            <a:ext cx="1697038" cy="63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6" name="Line 85"/>
          <p:cNvSpPr>
            <a:spLocks noChangeShapeType="1"/>
          </p:cNvSpPr>
          <p:nvPr/>
        </p:nvSpPr>
        <p:spPr bwMode="auto">
          <a:xfrm>
            <a:off x="5751513" y="4586288"/>
            <a:ext cx="12700" cy="5683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7" name="Line 86"/>
          <p:cNvSpPr>
            <a:spLocks noChangeShapeType="1"/>
          </p:cNvSpPr>
          <p:nvPr/>
        </p:nvSpPr>
        <p:spPr bwMode="auto">
          <a:xfrm>
            <a:off x="6029325" y="4600575"/>
            <a:ext cx="1655763" cy="541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8" name="Line 87"/>
          <p:cNvSpPr>
            <a:spLocks noChangeShapeType="1"/>
          </p:cNvSpPr>
          <p:nvPr/>
        </p:nvSpPr>
        <p:spPr bwMode="auto">
          <a:xfrm>
            <a:off x="1787525" y="2535238"/>
            <a:ext cx="1843088" cy="15525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9" name="Rectangle 88"/>
          <p:cNvSpPr>
            <a:spLocks noChangeArrowheads="1"/>
          </p:cNvSpPr>
          <p:nvPr/>
        </p:nvSpPr>
        <p:spPr bwMode="auto">
          <a:xfrm>
            <a:off x="2735263" y="4162425"/>
            <a:ext cx="808037"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ICMP</a:t>
            </a:r>
          </a:p>
        </p:txBody>
      </p:sp>
      <p:sp>
        <p:nvSpPr>
          <p:cNvPr id="149540" name="Rectangle 89"/>
          <p:cNvSpPr>
            <a:spLocks noChangeArrowheads="1"/>
          </p:cNvSpPr>
          <p:nvPr/>
        </p:nvSpPr>
        <p:spPr bwMode="auto">
          <a:xfrm>
            <a:off x="3816350" y="4162425"/>
            <a:ext cx="808038"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IGMP</a:t>
            </a:r>
          </a:p>
        </p:txBody>
      </p:sp>
      <p:sp>
        <p:nvSpPr>
          <p:cNvPr id="149541" name="Rectangle 90"/>
          <p:cNvSpPr>
            <a:spLocks noChangeArrowheads="1"/>
          </p:cNvSpPr>
          <p:nvPr/>
        </p:nvSpPr>
        <p:spPr bwMode="auto">
          <a:xfrm>
            <a:off x="6627813" y="4148138"/>
            <a:ext cx="808037" cy="292100"/>
          </a:xfrm>
          <a:prstGeom prst="rect">
            <a:avLst/>
          </a:prstGeom>
          <a:solidFill>
            <a:srgbClr val="CCFFFF"/>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b="1">
                <a:solidFill>
                  <a:srgbClr val="FF0000"/>
                </a:solidFill>
                <a:latin typeface="Times New Roman" pitchFamily="18" charset="0"/>
              </a:rPr>
              <a:t>ARP</a:t>
            </a:r>
          </a:p>
        </p:txBody>
      </p:sp>
    </p:spTree>
    <p:extLst>
      <p:ext uri="{BB962C8B-B14F-4D97-AF65-F5344CB8AC3E}">
        <p14:creationId xmlns:p14="http://schemas.microsoft.com/office/powerpoint/2010/main" val="115730800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sz="half" idx="1"/>
          </p:nvPr>
        </p:nvSpPr>
        <p:spPr>
          <a:xfrm>
            <a:off x="225425" y="1462088"/>
            <a:ext cx="4497388" cy="4670425"/>
          </a:xfrm>
        </p:spPr>
        <p:txBody>
          <a:bodyPr anchor="ctr"/>
          <a:lstStyle/>
          <a:p>
            <a:pPr algn="just" defTabSz="414338" eaLnBrk="1" hangingPunct="1">
              <a:lnSpc>
                <a:spcPct val="80000"/>
              </a:lnSpc>
            </a:pPr>
            <a:r>
              <a:rPr lang="en-US" altLang="zh-CN" sz="2800" smtClean="0">
                <a:solidFill>
                  <a:schemeClr val="accent2"/>
                </a:solidFill>
                <a:latin typeface="Comic Sans MS" panose="030F0702030302020204" pitchFamily="66" charset="0"/>
              </a:rPr>
              <a:t>Classified by </a:t>
            </a:r>
            <a:r>
              <a:rPr lang="en-US" altLang="zh-CN" sz="2800" smtClean="0">
                <a:solidFill>
                  <a:srgbClr val="FF3300"/>
                </a:solidFill>
                <a:latin typeface="Comic Sans MS" panose="030F0702030302020204" pitchFamily="66" charset="0"/>
              </a:rPr>
              <a:t>Topology</a:t>
            </a:r>
          </a:p>
          <a:p>
            <a:pPr algn="just" defTabSz="414338" eaLnBrk="1" hangingPunct="1">
              <a:lnSpc>
                <a:spcPct val="80000"/>
              </a:lnSpc>
            </a:pPr>
            <a:r>
              <a:rPr lang="en-US" altLang="zh-CN" sz="2800" smtClean="0">
                <a:solidFill>
                  <a:srgbClr val="0000FF"/>
                </a:solidFill>
                <a:latin typeface="Comic Sans MS" panose="030F0702030302020204" pitchFamily="66" charset="0"/>
              </a:rPr>
              <a:t>The network topology defines the way in which computers, printers, and other devices are connected. A network topology describes the layout of the wire and devices as well as the paths used by data transmissions. </a:t>
            </a:r>
          </a:p>
        </p:txBody>
      </p:sp>
      <p:pic>
        <p:nvPicPr>
          <p:cNvPr id="57347" name="Picture 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4021" t="15865" r="5528" b="7082"/>
          <a:stretch>
            <a:fillRect/>
          </a:stretch>
        </p:blipFill>
        <p:spPr>
          <a:xfrm>
            <a:off x="4772025" y="2181225"/>
            <a:ext cx="3790950" cy="3362325"/>
          </a:xfrm>
          <a:noFill/>
        </p:spPr>
      </p:pic>
      <p:sp>
        <p:nvSpPr>
          <p:cNvPr id="11" name="Rectangle 2"/>
          <p:cNvSpPr txBox="1">
            <a:spLocks noChangeArrowheads="1"/>
          </p:cNvSpPr>
          <p:nvPr/>
        </p:nvSpPr>
        <p:spPr bwMode="auto">
          <a:xfrm>
            <a:off x="838200" y="0"/>
            <a:ext cx="7793038" cy="1462088"/>
          </a:xfrm>
          <a:prstGeom prst="rect">
            <a:avLst/>
          </a:prstGeom>
          <a:noFill/>
          <a:ln w="9525">
            <a:noFill/>
            <a:miter lim="800000"/>
            <a:headEnd/>
            <a:tailEnd/>
          </a:ln>
          <a:effectLst/>
        </p:spPr>
        <p:txBody>
          <a:bodyPr anchor="b"/>
          <a:lstStyle/>
          <a:p>
            <a:pPr eaLnBrk="1" hangingPunct="1">
              <a:defRPr/>
            </a:pPr>
            <a:r>
              <a:rPr lang="en-US" altLang="zh-CN" sz="4000" kern="0" dirty="0">
                <a:solidFill>
                  <a:srgbClr val="FF3300"/>
                </a:solidFill>
                <a:latin typeface="+mj-lt"/>
                <a:ea typeface="+mj-ea"/>
                <a:cs typeface="+mj-cs"/>
              </a:rPr>
              <a:t>Category</a:t>
            </a:r>
            <a:r>
              <a:rPr lang="en-US" altLang="zh-CN" sz="4000" kern="0" dirty="0">
                <a:solidFill>
                  <a:schemeClr val="tx2"/>
                </a:solidFill>
                <a:latin typeface="+mj-lt"/>
                <a:ea typeface="+mj-ea"/>
                <a:cs typeface="+mj-cs"/>
              </a:rPr>
              <a:t> of Computer Networks</a:t>
            </a:r>
            <a:endParaRPr lang="en-US" altLang="zh-CN" sz="4800" kern="0" dirty="0">
              <a:solidFill>
                <a:schemeClr val="tx2"/>
              </a:solidFill>
              <a:latin typeface="+mj-lt"/>
              <a:ea typeface="+mj-ea"/>
              <a:cs typeface="+mj-cs"/>
            </a:endParaRPr>
          </a:p>
        </p:txBody>
      </p:sp>
      <p:sp>
        <p:nvSpPr>
          <p:cNvPr id="5" name="灯片编号占位符 4"/>
          <p:cNvSpPr>
            <a:spLocks noGrp="1"/>
          </p:cNvSpPr>
          <p:nvPr>
            <p:ph type="sldNum" sz="quarter" idx="11"/>
          </p:nvPr>
        </p:nvSpPr>
        <p:spPr>
          <a:xfrm>
            <a:off x="7042150" y="6243638"/>
            <a:ext cx="1905000" cy="457200"/>
          </a:xfrm>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dirty="0" smtClean="0">
                <a:latin typeface="Tahoma" panose="020B0604030504040204" pitchFamily="34" charset="0"/>
              </a:rPr>
              <a:t>14</a:t>
            </a:r>
            <a:endParaRPr lang="en-US" altLang="zh-CN" sz="1400" dirty="0">
              <a:latin typeface="Tahoma" panose="020B0604030504040204" pitchFamily="34" charset="0"/>
            </a:endParaRPr>
          </a:p>
        </p:txBody>
      </p:sp>
    </p:spTree>
  </p:cSld>
  <p:clrMapOvr>
    <a:masterClrMapping/>
  </p:clrMapOvr>
  <p:transition spd="med"/>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314207C-9D42-4D40-B738-7897B53A9CBC}" type="slidenum">
              <a:rPr lang="zh-CN" altLang="en-US" sz="1400" smtClean="0"/>
              <a:pPr>
                <a:spcBef>
                  <a:spcPct val="0"/>
                </a:spcBef>
                <a:buClrTx/>
                <a:buSzTx/>
                <a:buFontTx/>
                <a:buNone/>
              </a:pPr>
              <a:t>140</a:t>
            </a:fld>
            <a:endParaRPr lang="en-US" altLang="zh-CN" sz="1400" smtClean="0"/>
          </a:p>
        </p:txBody>
      </p:sp>
      <p:sp>
        <p:nvSpPr>
          <p:cNvPr id="150531" name="Rectangle 2"/>
          <p:cNvSpPr>
            <a:spLocks noGrp="1" noChangeArrowheads="1"/>
          </p:cNvSpPr>
          <p:nvPr>
            <p:ph type="title"/>
          </p:nvPr>
        </p:nvSpPr>
        <p:spPr>
          <a:xfrm>
            <a:off x="1114425" y="971550"/>
            <a:ext cx="7345363" cy="704850"/>
          </a:xfrm>
        </p:spPr>
        <p:txBody>
          <a:bodyPr/>
          <a:lstStyle/>
          <a:p>
            <a:pPr algn="ctr" eaLnBrk="1" hangingPunct="1"/>
            <a:r>
              <a:rPr lang="zh-CN" altLang="en-US" sz="4000" smtClean="0">
                <a:latin typeface="Comic Sans MS" pitchFamily="66" charset="0"/>
              </a:rPr>
              <a:t>实体、协议、服务和服务访问点 </a:t>
            </a:r>
          </a:p>
        </p:txBody>
      </p:sp>
      <p:sp>
        <p:nvSpPr>
          <p:cNvPr id="270339" name="Rectangle 3"/>
          <p:cNvSpPr>
            <a:spLocks noGrp="1" noChangeArrowheads="1"/>
          </p:cNvSpPr>
          <p:nvPr>
            <p:ph type="body" idx="1"/>
          </p:nvPr>
        </p:nvSpPr>
        <p:spPr>
          <a:xfrm>
            <a:off x="1042988" y="1906588"/>
            <a:ext cx="7772400" cy="4114800"/>
          </a:xfrm>
        </p:spPr>
        <p:txBody>
          <a:bodyPr/>
          <a:lstStyle/>
          <a:p>
            <a:pPr eaLnBrk="1" hangingPunct="1">
              <a:lnSpc>
                <a:spcPct val="90000"/>
              </a:lnSpc>
            </a:pPr>
            <a:r>
              <a:rPr lang="zh-CN" altLang="en-US" smtClean="0">
                <a:solidFill>
                  <a:srgbClr val="FF0000"/>
                </a:solidFill>
                <a:latin typeface="Comic Sans MS" pitchFamily="66" charset="0"/>
              </a:rPr>
              <a:t>实体</a:t>
            </a:r>
            <a:r>
              <a:rPr lang="en-US" altLang="zh-CN" smtClean="0">
                <a:latin typeface="Comic Sans MS" pitchFamily="66" charset="0"/>
              </a:rPr>
              <a:t>(entity) </a:t>
            </a:r>
            <a:r>
              <a:rPr lang="zh-CN" altLang="en-US" smtClean="0">
                <a:latin typeface="Comic Sans MS" pitchFamily="66" charset="0"/>
              </a:rPr>
              <a:t>表示任何可发送或接收信息的硬件或软件进程。 </a:t>
            </a:r>
          </a:p>
          <a:p>
            <a:pPr eaLnBrk="1" hangingPunct="1">
              <a:lnSpc>
                <a:spcPct val="90000"/>
              </a:lnSpc>
            </a:pPr>
            <a:r>
              <a:rPr lang="zh-CN" altLang="en-US" smtClean="0">
                <a:latin typeface="Comic Sans MS" pitchFamily="66" charset="0"/>
              </a:rPr>
              <a:t>协议是控制</a:t>
            </a:r>
            <a:r>
              <a:rPr lang="zh-CN" altLang="en-US" smtClean="0">
                <a:solidFill>
                  <a:srgbClr val="FF0000"/>
                </a:solidFill>
                <a:latin typeface="Comic Sans MS" pitchFamily="66" charset="0"/>
              </a:rPr>
              <a:t>两个对等实体</a:t>
            </a:r>
            <a:r>
              <a:rPr lang="zh-CN" altLang="en-US" smtClean="0">
                <a:latin typeface="Comic Sans MS" pitchFamily="66" charset="0"/>
              </a:rPr>
              <a:t>进行通信的规则的集合。 </a:t>
            </a:r>
          </a:p>
          <a:p>
            <a:pPr eaLnBrk="1" hangingPunct="1">
              <a:lnSpc>
                <a:spcPct val="90000"/>
              </a:lnSpc>
            </a:pPr>
            <a:r>
              <a:rPr lang="zh-CN" altLang="en-US" smtClean="0">
                <a:latin typeface="Comic Sans MS" pitchFamily="66" charset="0"/>
              </a:rPr>
              <a:t>在协议的控制下，两个对等实体间的通信使得本层能够</a:t>
            </a:r>
            <a:r>
              <a:rPr lang="zh-CN" altLang="en-US" smtClean="0">
                <a:solidFill>
                  <a:srgbClr val="FF0000"/>
                </a:solidFill>
                <a:latin typeface="Comic Sans MS" pitchFamily="66" charset="0"/>
              </a:rPr>
              <a:t>向上一层提供服务</a:t>
            </a:r>
            <a:r>
              <a:rPr lang="zh-CN" altLang="en-US" smtClean="0">
                <a:latin typeface="Comic Sans MS" pitchFamily="66" charset="0"/>
              </a:rPr>
              <a:t>。</a:t>
            </a:r>
          </a:p>
          <a:p>
            <a:pPr eaLnBrk="1" hangingPunct="1">
              <a:lnSpc>
                <a:spcPct val="90000"/>
              </a:lnSpc>
            </a:pPr>
            <a:r>
              <a:rPr lang="zh-CN" altLang="en-US" smtClean="0">
                <a:latin typeface="Comic Sans MS" pitchFamily="66" charset="0"/>
              </a:rPr>
              <a:t>要实现本层协议，还需要使用</a:t>
            </a:r>
            <a:r>
              <a:rPr lang="zh-CN" altLang="en-US" smtClean="0">
                <a:solidFill>
                  <a:srgbClr val="FF0000"/>
                </a:solidFill>
                <a:latin typeface="Comic Sans MS" pitchFamily="66" charset="0"/>
              </a:rPr>
              <a:t>下层</a:t>
            </a:r>
            <a:r>
              <a:rPr lang="zh-CN" altLang="en-US" smtClean="0">
                <a:latin typeface="Comic Sans MS" pitchFamily="66" charset="0"/>
              </a:rPr>
              <a:t>所提供的服务。 </a:t>
            </a:r>
          </a:p>
        </p:txBody>
      </p:sp>
    </p:spTree>
    <p:extLst>
      <p:ext uri="{BB962C8B-B14F-4D97-AF65-F5344CB8AC3E}">
        <p14:creationId xmlns:p14="http://schemas.microsoft.com/office/powerpoint/2010/main" val="3610840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03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0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342617BB-CE09-42B9-AF17-5E8AC51ECFB5}" type="slidenum">
              <a:rPr lang="zh-CN" altLang="en-US" sz="1400" smtClean="0"/>
              <a:pPr>
                <a:spcBef>
                  <a:spcPct val="0"/>
                </a:spcBef>
                <a:buClrTx/>
                <a:buSzTx/>
                <a:buFontTx/>
                <a:buNone/>
              </a:pPr>
              <a:t>141</a:t>
            </a:fld>
            <a:endParaRPr lang="en-US" altLang="zh-CN" sz="1400" smtClean="0"/>
          </a:p>
        </p:txBody>
      </p:sp>
      <p:sp>
        <p:nvSpPr>
          <p:cNvPr id="272387" name="Rectangle 3"/>
          <p:cNvSpPr>
            <a:spLocks noGrp="1" noChangeArrowheads="1"/>
          </p:cNvSpPr>
          <p:nvPr>
            <p:ph type="body" idx="1"/>
          </p:nvPr>
        </p:nvSpPr>
        <p:spPr>
          <a:xfrm>
            <a:off x="1042988" y="1906588"/>
            <a:ext cx="7772400" cy="4546600"/>
          </a:xfrm>
        </p:spPr>
        <p:txBody>
          <a:bodyPr/>
          <a:lstStyle/>
          <a:p>
            <a:pPr eaLnBrk="1" hangingPunct="1"/>
            <a:r>
              <a:rPr lang="zh-CN" altLang="en-US" sz="2800" smtClean="0">
                <a:latin typeface="Comic Sans MS" pitchFamily="66" charset="0"/>
              </a:rPr>
              <a:t>本层的服务用户只能看见服务而无法看见下面的协议。</a:t>
            </a:r>
          </a:p>
          <a:p>
            <a:pPr eaLnBrk="1" hangingPunct="1"/>
            <a:r>
              <a:rPr lang="zh-CN" altLang="en-US" sz="2800" smtClean="0">
                <a:latin typeface="Comic Sans MS" pitchFamily="66" charset="0"/>
              </a:rPr>
              <a:t>下面的协议对上面的服务用户是</a:t>
            </a:r>
            <a:r>
              <a:rPr lang="zh-CN" altLang="en-US" sz="2800" smtClean="0">
                <a:solidFill>
                  <a:srgbClr val="FF0000"/>
                </a:solidFill>
                <a:latin typeface="Comic Sans MS" pitchFamily="66" charset="0"/>
              </a:rPr>
              <a:t>透明</a:t>
            </a:r>
            <a:r>
              <a:rPr lang="zh-CN" altLang="en-US" sz="2800" smtClean="0">
                <a:latin typeface="Comic Sans MS" pitchFamily="66" charset="0"/>
              </a:rPr>
              <a:t>的。 </a:t>
            </a:r>
          </a:p>
          <a:p>
            <a:pPr eaLnBrk="1" hangingPunct="1"/>
            <a:r>
              <a:rPr lang="zh-CN" altLang="en-US" sz="2800" smtClean="0">
                <a:latin typeface="Comic Sans MS" pitchFamily="66" charset="0"/>
              </a:rPr>
              <a:t>协议是“</a:t>
            </a:r>
            <a:r>
              <a:rPr lang="zh-CN" altLang="en-US" sz="2800" smtClean="0">
                <a:solidFill>
                  <a:srgbClr val="FF0000"/>
                </a:solidFill>
                <a:latin typeface="Comic Sans MS" pitchFamily="66" charset="0"/>
              </a:rPr>
              <a:t>水平的</a:t>
            </a:r>
            <a:r>
              <a:rPr lang="zh-CN" altLang="en-US" sz="2800" smtClean="0">
                <a:latin typeface="Comic Sans MS" pitchFamily="66" charset="0"/>
              </a:rPr>
              <a:t>”，即协议是控制对等实体之间通信的规则。</a:t>
            </a:r>
          </a:p>
          <a:p>
            <a:pPr eaLnBrk="1" hangingPunct="1"/>
            <a:r>
              <a:rPr lang="zh-CN" altLang="en-US" sz="2800" smtClean="0">
                <a:latin typeface="Comic Sans MS" pitchFamily="66" charset="0"/>
              </a:rPr>
              <a:t>服务是“</a:t>
            </a:r>
            <a:r>
              <a:rPr lang="zh-CN" altLang="en-US" sz="2800" smtClean="0">
                <a:solidFill>
                  <a:srgbClr val="FF0000"/>
                </a:solidFill>
                <a:latin typeface="Comic Sans MS" pitchFamily="66" charset="0"/>
              </a:rPr>
              <a:t>垂直的</a:t>
            </a:r>
            <a:r>
              <a:rPr lang="zh-CN" altLang="en-US" sz="2800" smtClean="0">
                <a:latin typeface="Comic Sans MS" pitchFamily="66" charset="0"/>
              </a:rPr>
              <a:t>”，即服务是由下层向上层通过层间接口提供的。</a:t>
            </a:r>
          </a:p>
          <a:p>
            <a:pPr eaLnBrk="1" hangingPunct="1"/>
            <a:r>
              <a:rPr lang="zh-CN" altLang="en-US" sz="2800" smtClean="0">
                <a:latin typeface="Comic Sans MS" pitchFamily="66" charset="0"/>
              </a:rPr>
              <a:t>同一系统相邻两层的实体进行交互的地方，称为</a:t>
            </a:r>
            <a:r>
              <a:rPr lang="zh-CN" altLang="en-US" sz="2800" smtClean="0">
                <a:solidFill>
                  <a:srgbClr val="FF0000"/>
                </a:solidFill>
                <a:latin typeface="Comic Sans MS" pitchFamily="66" charset="0"/>
              </a:rPr>
              <a:t>服务访问点 </a:t>
            </a:r>
            <a:r>
              <a:rPr lang="en-US" altLang="zh-CN" sz="2800" smtClean="0">
                <a:solidFill>
                  <a:srgbClr val="FF0000"/>
                </a:solidFill>
                <a:latin typeface="Comic Sans MS" pitchFamily="66" charset="0"/>
              </a:rPr>
              <a:t>SAP</a:t>
            </a:r>
            <a:r>
              <a:rPr lang="en-US" altLang="zh-CN" sz="2800" smtClean="0">
                <a:latin typeface="Comic Sans MS" pitchFamily="66" charset="0"/>
              </a:rPr>
              <a:t> (Service Access Point)</a:t>
            </a:r>
            <a:r>
              <a:rPr lang="zh-CN" altLang="en-US" sz="2800" smtClean="0">
                <a:latin typeface="Comic Sans MS" pitchFamily="66" charset="0"/>
              </a:rPr>
              <a:t>。  </a:t>
            </a:r>
          </a:p>
        </p:txBody>
      </p:sp>
    </p:spTree>
    <p:extLst>
      <p:ext uri="{BB962C8B-B14F-4D97-AF65-F5344CB8AC3E}">
        <p14:creationId xmlns:p14="http://schemas.microsoft.com/office/powerpoint/2010/main" val="3413128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23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23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23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23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FBB91A29-052F-4C58-A4BC-D101E00637C6}" type="slidenum">
              <a:rPr lang="zh-CN" altLang="en-US" sz="1400" smtClean="0"/>
              <a:pPr>
                <a:spcBef>
                  <a:spcPct val="0"/>
                </a:spcBef>
                <a:buClrTx/>
                <a:buSzTx/>
                <a:buFontTx/>
                <a:buNone/>
              </a:pPr>
              <a:t>142</a:t>
            </a:fld>
            <a:endParaRPr lang="en-US" altLang="zh-CN" sz="1400" smtClean="0"/>
          </a:p>
        </p:txBody>
      </p:sp>
      <p:sp>
        <p:nvSpPr>
          <p:cNvPr id="152579" name="Rectangle 2"/>
          <p:cNvSpPr>
            <a:spLocks noChangeArrowheads="1"/>
          </p:cNvSpPr>
          <p:nvPr/>
        </p:nvSpPr>
        <p:spPr bwMode="auto">
          <a:xfrm>
            <a:off x="0" y="3357563"/>
            <a:ext cx="9144000" cy="2808287"/>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0" name="Rectangle 4"/>
          <p:cNvSpPr>
            <a:spLocks noChangeArrowheads="1"/>
          </p:cNvSpPr>
          <p:nvPr/>
        </p:nvSpPr>
        <p:spPr bwMode="auto">
          <a:xfrm>
            <a:off x="1692275" y="4251325"/>
            <a:ext cx="5759450" cy="762000"/>
          </a:xfrm>
          <a:prstGeom prst="rect">
            <a:avLst/>
          </a:prstGeom>
          <a:solidFill>
            <a:srgbClr val="FFFFCC"/>
          </a:solidFill>
          <a:ln w="12700">
            <a:solidFill>
              <a:schemeClr val="tx1"/>
            </a:solidFill>
            <a:prstDash val="dash"/>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581" name="Rectangle 5"/>
          <p:cNvSpPr>
            <a:spLocks noChangeArrowheads="1"/>
          </p:cNvSpPr>
          <p:nvPr/>
        </p:nvSpPr>
        <p:spPr bwMode="auto">
          <a:xfrm>
            <a:off x="2432050" y="4113213"/>
            <a:ext cx="233363" cy="254000"/>
          </a:xfrm>
          <a:prstGeom prst="rect">
            <a:avLst/>
          </a:prstGeom>
          <a:solidFill>
            <a:srgbClr val="CC0000"/>
          </a:solidFill>
          <a:ln w="19050">
            <a:solidFill>
              <a:srgbClr val="CC0000"/>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2" name="Line 6"/>
          <p:cNvSpPr>
            <a:spLocks noChangeShapeType="1"/>
          </p:cNvSpPr>
          <p:nvPr/>
        </p:nvSpPr>
        <p:spPr bwMode="auto">
          <a:xfrm>
            <a:off x="3279775" y="2365375"/>
            <a:ext cx="2503488" cy="0"/>
          </a:xfrm>
          <a:prstGeom prst="line">
            <a:avLst/>
          </a:prstGeom>
          <a:noFill/>
          <a:ln w="12700">
            <a:solidFill>
              <a:schemeClr val="tx1"/>
            </a:solidFill>
            <a:prstDash val="dash"/>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583" name="Text Box 7"/>
          <p:cNvSpPr txBox="1">
            <a:spLocks noChangeArrowheads="1"/>
          </p:cNvSpPr>
          <p:nvPr/>
        </p:nvSpPr>
        <p:spPr bwMode="auto">
          <a:xfrm>
            <a:off x="3708400" y="2179638"/>
            <a:ext cx="1655763"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协议</a:t>
            </a:r>
            <a:r>
              <a:rPr kumimoji="1" lang="en-US" altLang="zh-CN" sz="2400">
                <a:solidFill>
                  <a:schemeClr val="folHlink"/>
                </a:solidFill>
                <a:latin typeface="Arial" charset="0"/>
                <a:ea typeface="黑体" pitchFamily="49" charset="-122"/>
              </a:rPr>
              <a:t>(n + 1)</a:t>
            </a:r>
          </a:p>
        </p:txBody>
      </p:sp>
      <p:sp>
        <p:nvSpPr>
          <p:cNvPr id="152584" name="Text Box 8"/>
          <p:cNvSpPr txBox="1">
            <a:spLocks noChangeArrowheads="1"/>
          </p:cNvSpPr>
          <p:nvPr/>
        </p:nvSpPr>
        <p:spPr bwMode="auto">
          <a:xfrm>
            <a:off x="2600325" y="3722688"/>
            <a:ext cx="6508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000">
                <a:solidFill>
                  <a:schemeClr val="folHlink"/>
                </a:solidFill>
                <a:latin typeface="Times New Roman" pitchFamily="18" charset="0"/>
              </a:rPr>
              <a:t>SAP</a:t>
            </a:r>
          </a:p>
        </p:txBody>
      </p:sp>
      <p:sp>
        <p:nvSpPr>
          <p:cNvPr id="152585" name="Text Box 9"/>
          <p:cNvSpPr txBox="1">
            <a:spLocks noChangeArrowheads="1"/>
          </p:cNvSpPr>
          <p:nvPr/>
        </p:nvSpPr>
        <p:spPr bwMode="auto">
          <a:xfrm>
            <a:off x="5732463" y="3748088"/>
            <a:ext cx="649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2000">
                <a:solidFill>
                  <a:schemeClr val="folHlink"/>
                </a:solidFill>
                <a:latin typeface="Times New Roman" pitchFamily="18" charset="0"/>
              </a:rPr>
              <a:t>SAP</a:t>
            </a:r>
          </a:p>
        </p:txBody>
      </p:sp>
      <p:sp>
        <p:nvSpPr>
          <p:cNvPr id="152586" name="Text Box 10"/>
          <p:cNvSpPr txBox="1">
            <a:spLocks noChangeArrowheads="1"/>
          </p:cNvSpPr>
          <p:nvPr/>
        </p:nvSpPr>
        <p:spPr bwMode="auto">
          <a:xfrm>
            <a:off x="2633663" y="2678113"/>
            <a:ext cx="1403350"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交换原语</a:t>
            </a:r>
          </a:p>
        </p:txBody>
      </p:sp>
      <p:sp>
        <p:nvSpPr>
          <p:cNvPr id="152587" name="AutoShape 11"/>
          <p:cNvSpPr>
            <a:spLocks noChangeArrowheads="1"/>
          </p:cNvSpPr>
          <p:nvPr/>
        </p:nvSpPr>
        <p:spPr bwMode="auto">
          <a:xfrm>
            <a:off x="2473325" y="266223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8" name="Rectangle 12"/>
          <p:cNvSpPr>
            <a:spLocks noChangeArrowheads="1"/>
          </p:cNvSpPr>
          <p:nvPr/>
        </p:nvSpPr>
        <p:spPr bwMode="auto">
          <a:xfrm>
            <a:off x="6311900" y="4113213"/>
            <a:ext cx="236538" cy="254000"/>
          </a:xfrm>
          <a:prstGeom prst="rect">
            <a:avLst/>
          </a:prstGeom>
          <a:solidFill>
            <a:srgbClr val="CC0000"/>
          </a:solidFill>
          <a:ln w="19050">
            <a:solidFill>
              <a:srgbClr val="CC0000"/>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89" name="AutoShape 13"/>
          <p:cNvSpPr>
            <a:spLocks noChangeArrowheads="1"/>
          </p:cNvSpPr>
          <p:nvPr/>
        </p:nvSpPr>
        <p:spPr bwMode="auto">
          <a:xfrm>
            <a:off x="6351588" y="266223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p:spPr>
        <p:txBody>
          <a:bodyPr vert="eaVert"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2590" name="Text Box 14"/>
          <p:cNvSpPr txBox="1">
            <a:spLocks noChangeArrowheads="1"/>
          </p:cNvSpPr>
          <p:nvPr/>
        </p:nvSpPr>
        <p:spPr bwMode="auto">
          <a:xfrm>
            <a:off x="4932363" y="26781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交换原语</a:t>
            </a:r>
          </a:p>
        </p:txBody>
      </p:sp>
      <p:sp>
        <p:nvSpPr>
          <p:cNvPr id="152591" name="Rectangle 15"/>
          <p:cNvSpPr>
            <a:spLocks noChangeArrowheads="1"/>
          </p:cNvSpPr>
          <p:nvPr/>
        </p:nvSpPr>
        <p:spPr bwMode="auto">
          <a:xfrm>
            <a:off x="1843088" y="2133600"/>
            <a:ext cx="1412875"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592" name="Text Box 16"/>
          <p:cNvSpPr txBox="1">
            <a:spLocks noChangeArrowheads="1"/>
          </p:cNvSpPr>
          <p:nvPr/>
        </p:nvSpPr>
        <p:spPr bwMode="auto">
          <a:xfrm>
            <a:off x="1881188" y="2206625"/>
            <a:ext cx="1382712" cy="396875"/>
          </a:xfrm>
          <a:prstGeom prst="rect">
            <a:avLst/>
          </a:prstGeom>
          <a:solidFill>
            <a:srgbClr val="CCECFF"/>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 + 1)</a:t>
            </a:r>
          </a:p>
        </p:txBody>
      </p:sp>
      <p:sp>
        <p:nvSpPr>
          <p:cNvPr id="152593" name="Text Box 17"/>
          <p:cNvSpPr txBox="1">
            <a:spLocks noChangeArrowheads="1"/>
          </p:cNvSpPr>
          <p:nvPr/>
        </p:nvSpPr>
        <p:spPr bwMode="auto">
          <a:xfrm>
            <a:off x="34925" y="442118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服务提供者</a:t>
            </a:r>
          </a:p>
        </p:txBody>
      </p:sp>
      <p:sp>
        <p:nvSpPr>
          <p:cNvPr id="152594" name="Line 18"/>
          <p:cNvSpPr>
            <a:spLocks noChangeShapeType="1"/>
          </p:cNvSpPr>
          <p:nvPr/>
        </p:nvSpPr>
        <p:spPr bwMode="auto">
          <a:xfrm>
            <a:off x="1009650" y="3354388"/>
            <a:ext cx="7637463" cy="0"/>
          </a:xfrm>
          <a:prstGeom prst="line">
            <a:avLst/>
          </a:prstGeom>
          <a:noFill/>
          <a:ln w="12700">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2595" name="Text Box 19"/>
          <p:cNvSpPr txBox="1">
            <a:spLocks noChangeArrowheads="1"/>
          </p:cNvSpPr>
          <p:nvPr/>
        </p:nvSpPr>
        <p:spPr bwMode="auto">
          <a:xfrm>
            <a:off x="7812088" y="4051300"/>
            <a:ext cx="1131887"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第 </a:t>
            </a:r>
            <a:r>
              <a:rPr kumimoji="1" lang="en-US" altLang="zh-CN" sz="2400">
                <a:solidFill>
                  <a:schemeClr val="folHlink"/>
                </a:solidFill>
                <a:latin typeface="Arial" charset="0"/>
                <a:ea typeface="黑体" pitchFamily="49" charset="-122"/>
              </a:rPr>
              <a:t>n </a:t>
            </a:r>
            <a:r>
              <a:rPr kumimoji="1" lang="zh-CN" altLang="en-US" sz="2400">
                <a:solidFill>
                  <a:schemeClr val="folHlink"/>
                </a:solidFill>
                <a:latin typeface="Arial" charset="0"/>
                <a:ea typeface="黑体" pitchFamily="49" charset="-122"/>
              </a:rPr>
              <a:t>层</a:t>
            </a:r>
          </a:p>
        </p:txBody>
      </p:sp>
      <p:sp>
        <p:nvSpPr>
          <p:cNvPr id="152596" name="Text Box 20"/>
          <p:cNvSpPr txBox="1">
            <a:spLocks noChangeArrowheads="1"/>
          </p:cNvSpPr>
          <p:nvPr/>
        </p:nvSpPr>
        <p:spPr bwMode="auto">
          <a:xfrm>
            <a:off x="7524750" y="2365375"/>
            <a:ext cx="1647825"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第 </a:t>
            </a:r>
            <a:r>
              <a:rPr kumimoji="1" lang="en-US" altLang="zh-CN" sz="2400">
                <a:solidFill>
                  <a:schemeClr val="folHlink"/>
                </a:solidFill>
                <a:latin typeface="Arial" charset="0"/>
                <a:ea typeface="黑体" pitchFamily="49" charset="-122"/>
              </a:rPr>
              <a:t>n + 1 </a:t>
            </a:r>
            <a:r>
              <a:rPr kumimoji="1" lang="zh-CN" altLang="en-US" sz="2400">
                <a:solidFill>
                  <a:schemeClr val="folHlink"/>
                </a:solidFill>
                <a:latin typeface="Arial" charset="0"/>
                <a:ea typeface="黑体" pitchFamily="49" charset="-122"/>
              </a:rPr>
              <a:t>层</a:t>
            </a:r>
          </a:p>
        </p:txBody>
      </p:sp>
      <p:sp>
        <p:nvSpPr>
          <p:cNvPr id="152597" name="Rectangle 21"/>
          <p:cNvSpPr>
            <a:spLocks noChangeArrowheads="1"/>
          </p:cNvSpPr>
          <p:nvPr/>
        </p:nvSpPr>
        <p:spPr bwMode="auto">
          <a:xfrm>
            <a:off x="5735638" y="2133600"/>
            <a:ext cx="1411287"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598" name="Text Box 22"/>
          <p:cNvSpPr txBox="1">
            <a:spLocks noChangeArrowheads="1"/>
          </p:cNvSpPr>
          <p:nvPr/>
        </p:nvSpPr>
        <p:spPr bwMode="auto">
          <a:xfrm>
            <a:off x="5775325" y="2205038"/>
            <a:ext cx="1382713" cy="395287"/>
          </a:xfrm>
          <a:prstGeom prst="rect">
            <a:avLst/>
          </a:prstGeom>
          <a:solidFill>
            <a:srgbClr val="CCECFF"/>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 + 1)</a:t>
            </a:r>
          </a:p>
        </p:txBody>
      </p:sp>
      <p:sp>
        <p:nvSpPr>
          <p:cNvPr id="152599" name="Text Box 23"/>
          <p:cNvSpPr txBox="1">
            <a:spLocks noChangeArrowheads="1"/>
          </p:cNvSpPr>
          <p:nvPr/>
        </p:nvSpPr>
        <p:spPr bwMode="auto">
          <a:xfrm>
            <a:off x="6378575" y="195738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endParaRPr kumimoji="1" lang="zh-CN" altLang="en-US">
              <a:solidFill>
                <a:schemeClr val="folHlink"/>
              </a:solidFill>
              <a:latin typeface="Times New Roman" pitchFamily="18" charset="0"/>
            </a:endParaRPr>
          </a:p>
        </p:txBody>
      </p:sp>
      <p:sp>
        <p:nvSpPr>
          <p:cNvPr id="152600" name="Text Box 24"/>
          <p:cNvSpPr txBox="1">
            <a:spLocks noChangeArrowheads="1"/>
          </p:cNvSpPr>
          <p:nvPr/>
        </p:nvSpPr>
        <p:spPr bwMode="auto">
          <a:xfrm>
            <a:off x="104775" y="21574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Times New Roman" pitchFamily="18" charset="0"/>
                <a:ea typeface="黑体" pitchFamily="49" charset="-122"/>
              </a:rPr>
              <a:t>服务用户</a:t>
            </a:r>
          </a:p>
        </p:txBody>
      </p:sp>
      <p:sp>
        <p:nvSpPr>
          <p:cNvPr id="152601" name="Rectangle 25"/>
          <p:cNvSpPr>
            <a:spLocks noChangeArrowheads="1"/>
          </p:cNvSpPr>
          <p:nvPr/>
        </p:nvSpPr>
        <p:spPr bwMode="auto">
          <a:xfrm>
            <a:off x="1843088" y="436086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602" name="Rectangle 26"/>
          <p:cNvSpPr>
            <a:spLocks noChangeArrowheads="1"/>
          </p:cNvSpPr>
          <p:nvPr/>
        </p:nvSpPr>
        <p:spPr bwMode="auto">
          <a:xfrm>
            <a:off x="5708650" y="436086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eaLnBrk="1" hangingPunct="1">
              <a:spcBef>
                <a:spcPct val="0"/>
              </a:spcBef>
              <a:buClrTx/>
              <a:buSzTx/>
              <a:buFontTx/>
              <a:buNone/>
            </a:pPr>
            <a:endParaRPr kumimoji="1" lang="zh-CN" altLang="en-US" sz="2000">
              <a:solidFill>
                <a:schemeClr val="folHlink"/>
              </a:solidFill>
              <a:latin typeface="Times New Roman" pitchFamily="18" charset="0"/>
            </a:endParaRPr>
          </a:p>
        </p:txBody>
      </p:sp>
      <p:sp>
        <p:nvSpPr>
          <p:cNvPr id="152603" name="Text Box 27"/>
          <p:cNvSpPr txBox="1">
            <a:spLocks noChangeArrowheads="1"/>
          </p:cNvSpPr>
          <p:nvPr/>
        </p:nvSpPr>
        <p:spPr bwMode="auto">
          <a:xfrm>
            <a:off x="1979613" y="4402138"/>
            <a:ext cx="9874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a:t>
            </a:r>
          </a:p>
        </p:txBody>
      </p:sp>
      <p:sp>
        <p:nvSpPr>
          <p:cNvPr id="152604" name="Text Box 28"/>
          <p:cNvSpPr txBox="1">
            <a:spLocks noChangeArrowheads="1"/>
          </p:cNvSpPr>
          <p:nvPr/>
        </p:nvSpPr>
        <p:spPr bwMode="auto">
          <a:xfrm>
            <a:off x="5919788" y="4402138"/>
            <a:ext cx="987425" cy="395287"/>
          </a:xfrm>
          <a:prstGeom prst="rect">
            <a:avLst/>
          </a:prstGeom>
          <a:solidFill>
            <a:srgbClr val="CCECFF"/>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000">
                <a:solidFill>
                  <a:schemeClr val="folHlink"/>
                </a:solidFill>
                <a:latin typeface="Times New Roman" pitchFamily="18" charset="0"/>
              </a:rPr>
              <a:t>实体</a:t>
            </a:r>
            <a:r>
              <a:rPr kumimoji="1" lang="en-US" altLang="zh-CN" sz="2000">
                <a:solidFill>
                  <a:schemeClr val="folHlink"/>
                </a:solidFill>
                <a:latin typeface="Times New Roman" pitchFamily="18" charset="0"/>
              </a:rPr>
              <a:t>(n)</a:t>
            </a:r>
          </a:p>
        </p:txBody>
      </p:sp>
      <p:sp>
        <p:nvSpPr>
          <p:cNvPr id="152605" name="Line 29"/>
          <p:cNvSpPr>
            <a:spLocks noChangeShapeType="1"/>
          </p:cNvSpPr>
          <p:nvPr/>
        </p:nvSpPr>
        <p:spPr bwMode="auto">
          <a:xfrm>
            <a:off x="3259138" y="4608513"/>
            <a:ext cx="2505075" cy="0"/>
          </a:xfrm>
          <a:prstGeom prst="line">
            <a:avLst/>
          </a:prstGeom>
          <a:noFill/>
          <a:ln w="12700">
            <a:solidFill>
              <a:schemeClr val="tx1"/>
            </a:solidFill>
            <a:prstDash val="dash"/>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606" name="Text Box 30"/>
          <p:cNvSpPr txBox="1">
            <a:spLocks noChangeArrowheads="1"/>
          </p:cNvSpPr>
          <p:nvPr/>
        </p:nvSpPr>
        <p:spPr bwMode="auto">
          <a:xfrm>
            <a:off x="3995738" y="4410075"/>
            <a:ext cx="1166812" cy="457200"/>
          </a:xfrm>
          <a:prstGeom prst="rect">
            <a:avLst/>
          </a:prstGeom>
          <a:solidFill>
            <a:schemeClr val="bg1"/>
          </a:solidFill>
          <a:ln>
            <a:noFill/>
          </a:ln>
          <a:extLst>
            <a:ext uri="{91240B29-F687-4F45-9708-019B960494DF}">
              <a14:hiddenLine xmlns:a14="http://schemas.microsoft.com/office/drawing/2010/main" w="28575">
                <a:solidFill>
                  <a:srgbClr val="000000"/>
                </a:solidFill>
                <a:prstDash val="dash"/>
                <a:miter lim="800000"/>
                <a:headEnd type="none" w="med" len="lg"/>
                <a:tailEnd type="none" w="med" len="lg"/>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folHlink"/>
                </a:solidFill>
                <a:latin typeface="Arial" charset="0"/>
                <a:ea typeface="黑体" pitchFamily="49" charset="-122"/>
              </a:rPr>
              <a:t>协议</a:t>
            </a:r>
            <a:r>
              <a:rPr kumimoji="1" lang="en-US" altLang="zh-CN" sz="2400">
                <a:solidFill>
                  <a:schemeClr val="folHlink"/>
                </a:solidFill>
                <a:latin typeface="Arial" charset="0"/>
                <a:ea typeface="黑体" pitchFamily="49" charset="-122"/>
              </a:rPr>
              <a:t>(n)</a:t>
            </a:r>
          </a:p>
        </p:txBody>
      </p:sp>
    </p:spTree>
    <p:extLst>
      <p:ext uri="{BB962C8B-B14F-4D97-AF65-F5344CB8AC3E}">
        <p14:creationId xmlns:p14="http://schemas.microsoft.com/office/powerpoint/2010/main" val="33883673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AAEB949-9D36-438F-BF69-8D06067AF74F}" type="slidenum">
              <a:rPr lang="zh-CN" altLang="en-US" sz="1400" smtClean="0"/>
              <a:pPr>
                <a:spcBef>
                  <a:spcPct val="0"/>
                </a:spcBef>
                <a:buClrTx/>
                <a:buSzTx/>
                <a:buFontTx/>
                <a:buNone/>
              </a:pPr>
              <a:t>143</a:t>
            </a:fld>
            <a:endParaRPr lang="en-US" altLang="zh-CN" sz="1400" smtClean="0"/>
          </a:p>
        </p:txBody>
      </p:sp>
      <p:sp>
        <p:nvSpPr>
          <p:cNvPr id="153603" name="Rectangle 2"/>
          <p:cNvSpPr>
            <a:spLocks noGrp="1" noChangeArrowheads="1"/>
          </p:cNvSpPr>
          <p:nvPr>
            <p:ph type="title"/>
          </p:nvPr>
        </p:nvSpPr>
        <p:spPr>
          <a:xfrm>
            <a:off x="1114425" y="214313"/>
            <a:ext cx="7345363" cy="1462087"/>
          </a:xfrm>
        </p:spPr>
        <p:txBody>
          <a:bodyPr/>
          <a:lstStyle/>
          <a:p>
            <a:pPr algn="ctr" eaLnBrk="1" hangingPunct="1"/>
            <a:r>
              <a:rPr lang="zh-CN" altLang="en-US" smtClean="0">
                <a:latin typeface="Comic Sans MS" pitchFamily="66" charset="0"/>
              </a:rPr>
              <a:t>协议很复杂 </a:t>
            </a:r>
          </a:p>
        </p:txBody>
      </p:sp>
      <p:sp>
        <p:nvSpPr>
          <p:cNvPr id="276483" name="Rectangle 3"/>
          <p:cNvSpPr>
            <a:spLocks noGrp="1" noChangeArrowheads="1"/>
          </p:cNvSpPr>
          <p:nvPr>
            <p:ph type="body" idx="1"/>
          </p:nvPr>
        </p:nvSpPr>
        <p:spPr>
          <a:xfrm>
            <a:off x="1042988" y="1906588"/>
            <a:ext cx="7561262" cy="4546600"/>
          </a:xfrm>
        </p:spPr>
        <p:txBody>
          <a:bodyPr/>
          <a:lstStyle/>
          <a:p>
            <a:pPr eaLnBrk="1" hangingPunct="1"/>
            <a:r>
              <a:rPr lang="zh-CN" altLang="en-US" smtClean="0">
                <a:latin typeface="Comic Sans MS" pitchFamily="66" charset="0"/>
              </a:rPr>
              <a:t>协议必须把所有</a:t>
            </a:r>
            <a:r>
              <a:rPr lang="zh-CN" altLang="en-US" smtClean="0">
                <a:solidFill>
                  <a:srgbClr val="CC0000"/>
                </a:solidFill>
                <a:latin typeface="Comic Sans MS" pitchFamily="66" charset="0"/>
              </a:rPr>
              <a:t>不利的条件</a:t>
            </a:r>
            <a:r>
              <a:rPr lang="zh-CN" altLang="en-US" smtClean="0">
                <a:latin typeface="Comic Sans MS" pitchFamily="66" charset="0"/>
              </a:rPr>
              <a:t>事先都估计到，而</a:t>
            </a:r>
            <a:r>
              <a:rPr lang="zh-CN" altLang="en-US" smtClean="0">
                <a:solidFill>
                  <a:srgbClr val="CC0000"/>
                </a:solidFill>
                <a:latin typeface="Comic Sans MS" pitchFamily="66" charset="0"/>
              </a:rPr>
              <a:t>不能假定</a:t>
            </a:r>
            <a:r>
              <a:rPr lang="zh-CN" altLang="en-US" smtClean="0">
                <a:latin typeface="Comic Sans MS" pitchFamily="66" charset="0"/>
              </a:rPr>
              <a:t>一切都是正常的和非常理想的。 </a:t>
            </a:r>
          </a:p>
          <a:p>
            <a:pPr eaLnBrk="1" hangingPunct="1"/>
            <a:r>
              <a:rPr lang="zh-CN" altLang="en-US" smtClean="0">
                <a:latin typeface="Comic Sans MS" pitchFamily="66" charset="0"/>
              </a:rPr>
              <a:t>看一个计算机网络协议是否正确，不能光看在正常情况下是否正确，而且还必须非常仔细地检查这个协议</a:t>
            </a:r>
            <a:r>
              <a:rPr lang="zh-CN" altLang="en-US" smtClean="0">
                <a:solidFill>
                  <a:srgbClr val="CC0000"/>
                </a:solidFill>
                <a:latin typeface="Comic Sans MS" pitchFamily="66" charset="0"/>
              </a:rPr>
              <a:t>能否应付各种异常情况</a:t>
            </a:r>
            <a:r>
              <a:rPr lang="zh-CN" altLang="en-US" smtClean="0">
                <a:latin typeface="Comic Sans MS" pitchFamily="66" charset="0"/>
              </a:rPr>
              <a:t>。 </a:t>
            </a:r>
          </a:p>
        </p:txBody>
      </p:sp>
    </p:spTree>
    <p:extLst>
      <p:ext uri="{BB962C8B-B14F-4D97-AF65-F5344CB8AC3E}">
        <p14:creationId xmlns:p14="http://schemas.microsoft.com/office/powerpoint/2010/main" val="3465145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4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E0CB662-3219-4D82-9C42-6896EC1423FD}" type="slidenum">
              <a:rPr lang="zh-CN" altLang="en-US" sz="1400" smtClean="0"/>
              <a:pPr>
                <a:spcBef>
                  <a:spcPct val="0"/>
                </a:spcBef>
                <a:buClrTx/>
                <a:buSzTx/>
                <a:buFontTx/>
                <a:buNone/>
              </a:pPr>
              <a:t>144</a:t>
            </a:fld>
            <a:endParaRPr lang="en-US" altLang="zh-CN" sz="1400" smtClean="0"/>
          </a:p>
        </p:txBody>
      </p:sp>
      <p:sp>
        <p:nvSpPr>
          <p:cNvPr id="154627" name="Rectangle 2"/>
          <p:cNvSpPr>
            <a:spLocks noGrp="1" noChangeArrowheads="1"/>
          </p:cNvSpPr>
          <p:nvPr>
            <p:ph type="title"/>
          </p:nvPr>
        </p:nvSpPr>
        <p:spPr>
          <a:xfrm>
            <a:off x="1114425" y="874713"/>
            <a:ext cx="7345363" cy="801687"/>
          </a:xfrm>
        </p:spPr>
        <p:txBody>
          <a:bodyPr/>
          <a:lstStyle/>
          <a:p>
            <a:pPr algn="ctr" eaLnBrk="1" hangingPunct="1"/>
            <a:r>
              <a:rPr lang="zh-CN" altLang="en-US" smtClean="0">
                <a:latin typeface="Comic Sans MS" pitchFamily="66" charset="0"/>
              </a:rPr>
              <a:t>著名的协议举例</a:t>
            </a:r>
            <a:endParaRPr lang="en-US" altLang="zh-CN" smtClean="0">
              <a:latin typeface="Comic Sans MS" pitchFamily="66" charset="0"/>
            </a:endParaRPr>
          </a:p>
        </p:txBody>
      </p:sp>
      <p:sp>
        <p:nvSpPr>
          <p:cNvPr id="278531" name="Rectangle 3"/>
          <p:cNvSpPr>
            <a:spLocks noGrp="1" noChangeArrowheads="1"/>
          </p:cNvSpPr>
          <p:nvPr>
            <p:ph type="body" idx="1"/>
          </p:nvPr>
        </p:nvSpPr>
        <p:spPr>
          <a:xfrm>
            <a:off x="827088" y="1906588"/>
            <a:ext cx="7988300" cy="4951412"/>
          </a:xfrm>
        </p:spPr>
        <p:txBody>
          <a:bodyPr/>
          <a:lstStyle/>
          <a:p>
            <a:pPr eaLnBrk="1" hangingPunct="1">
              <a:lnSpc>
                <a:spcPct val="90000"/>
              </a:lnSpc>
              <a:defRPr/>
            </a:pPr>
            <a:r>
              <a:rPr lang="zh-CN" altLang="en-US" sz="2800" smtClean="0">
                <a:effectLst>
                  <a:outerShdw blurRad="38100" dist="38100" dir="2700000" algn="tl">
                    <a:srgbClr val="C0C0C0"/>
                  </a:outerShdw>
                </a:effectLst>
                <a:latin typeface="Comic Sans MS" pitchFamily="66" charset="0"/>
              </a:rPr>
              <a:t>占据东、西两个山顶的蓝军</a:t>
            </a:r>
            <a:r>
              <a:rPr lang="en-US" altLang="zh-CN" sz="2800" smtClean="0">
                <a:effectLst>
                  <a:outerShdw blurRad="38100" dist="38100" dir="2700000" algn="tl">
                    <a:srgbClr val="C0C0C0"/>
                  </a:outerShdw>
                </a:effectLst>
                <a:latin typeface="Comic Sans MS" pitchFamily="66" charset="0"/>
              </a:rPr>
              <a:t>1</a:t>
            </a:r>
            <a:r>
              <a:rPr lang="zh-CN" altLang="en-US" sz="2800" smtClean="0">
                <a:effectLst>
                  <a:outerShdw blurRad="38100" dist="38100" dir="2700000" algn="tl">
                    <a:srgbClr val="C0C0C0"/>
                  </a:outerShdw>
                </a:effectLst>
                <a:latin typeface="Comic Sans MS" pitchFamily="66" charset="0"/>
              </a:rPr>
              <a:t>和蓝军</a:t>
            </a:r>
            <a:r>
              <a:rPr lang="en-US" altLang="zh-CN" sz="2800" smtClean="0">
                <a:effectLst>
                  <a:outerShdw blurRad="38100" dist="38100" dir="2700000" algn="tl">
                    <a:srgbClr val="C0C0C0"/>
                  </a:outerShdw>
                </a:effectLst>
                <a:latin typeface="Comic Sans MS" pitchFamily="66" charset="0"/>
              </a:rPr>
              <a:t>2</a:t>
            </a:r>
            <a:r>
              <a:rPr lang="zh-CN" altLang="en-US" sz="2800" smtClean="0">
                <a:effectLst>
                  <a:outerShdw blurRad="38100" dist="38100" dir="2700000" algn="tl">
                    <a:srgbClr val="C0C0C0"/>
                  </a:outerShdw>
                </a:effectLst>
                <a:latin typeface="Comic Sans MS" pitchFamily="66" charset="0"/>
              </a:rPr>
              <a:t>与驻扎在山谷的白军作战。其力量对比是：单独的蓝军</a:t>
            </a:r>
            <a:r>
              <a:rPr lang="en-US" altLang="zh-CN" sz="2800" smtClean="0">
                <a:effectLst>
                  <a:outerShdw blurRad="38100" dist="38100" dir="2700000" algn="tl">
                    <a:srgbClr val="C0C0C0"/>
                  </a:outerShdw>
                </a:effectLst>
                <a:latin typeface="Comic Sans MS" pitchFamily="66" charset="0"/>
              </a:rPr>
              <a:t>1</a:t>
            </a:r>
            <a:r>
              <a:rPr lang="zh-CN" altLang="en-US" sz="2800" smtClean="0">
                <a:effectLst>
                  <a:outerShdw blurRad="38100" dist="38100" dir="2700000" algn="tl">
                    <a:srgbClr val="C0C0C0"/>
                  </a:outerShdw>
                </a:effectLst>
                <a:latin typeface="Comic Sans MS" pitchFamily="66" charset="0"/>
              </a:rPr>
              <a:t>或蓝军</a:t>
            </a:r>
            <a:r>
              <a:rPr lang="en-US" altLang="zh-CN" sz="2800" smtClean="0">
                <a:effectLst>
                  <a:outerShdw blurRad="38100" dist="38100" dir="2700000" algn="tl">
                    <a:srgbClr val="C0C0C0"/>
                  </a:outerShdw>
                </a:effectLst>
                <a:latin typeface="Comic Sans MS" pitchFamily="66" charset="0"/>
              </a:rPr>
              <a:t>2</a:t>
            </a:r>
            <a:r>
              <a:rPr lang="zh-CN" altLang="en-US" sz="2800" smtClean="0">
                <a:effectLst>
                  <a:outerShdw blurRad="38100" dist="38100" dir="2700000" algn="tl">
                    <a:srgbClr val="C0C0C0"/>
                  </a:outerShdw>
                </a:effectLst>
                <a:latin typeface="Comic Sans MS" pitchFamily="66" charset="0"/>
              </a:rPr>
              <a:t>打不过白军，但蓝军</a:t>
            </a:r>
            <a:r>
              <a:rPr lang="en-US" altLang="zh-CN" sz="2800" smtClean="0">
                <a:effectLst>
                  <a:outerShdw blurRad="38100" dist="38100" dir="2700000" algn="tl">
                    <a:srgbClr val="C0C0C0"/>
                  </a:outerShdw>
                </a:effectLst>
                <a:latin typeface="Comic Sans MS" pitchFamily="66" charset="0"/>
              </a:rPr>
              <a:t>1</a:t>
            </a:r>
            <a:r>
              <a:rPr lang="zh-CN" altLang="en-US" sz="2800" smtClean="0">
                <a:effectLst>
                  <a:outerShdw blurRad="38100" dist="38100" dir="2700000" algn="tl">
                    <a:srgbClr val="C0C0C0"/>
                  </a:outerShdw>
                </a:effectLst>
                <a:latin typeface="Comic Sans MS" pitchFamily="66" charset="0"/>
              </a:rPr>
              <a:t>和蓝军</a:t>
            </a:r>
            <a:r>
              <a:rPr lang="en-US" altLang="zh-CN" sz="2800" smtClean="0">
                <a:effectLst>
                  <a:outerShdw blurRad="38100" dist="38100" dir="2700000" algn="tl">
                    <a:srgbClr val="C0C0C0"/>
                  </a:outerShdw>
                </a:effectLst>
                <a:latin typeface="Comic Sans MS" pitchFamily="66" charset="0"/>
              </a:rPr>
              <a:t>2</a:t>
            </a:r>
            <a:r>
              <a:rPr lang="zh-CN" altLang="en-US" sz="2800" smtClean="0">
                <a:effectLst>
                  <a:outerShdw blurRad="38100" dist="38100" dir="2700000" algn="tl">
                    <a:srgbClr val="C0C0C0"/>
                  </a:outerShdw>
                </a:effectLst>
                <a:latin typeface="Comic Sans MS" pitchFamily="66" charset="0"/>
              </a:rPr>
              <a:t>协同作战则可战胜白军。现蓝军</a:t>
            </a:r>
            <a:r>
              <a:rPr lang="en-US" altLang="zh-CN" sz="2800" smtClean="0">
                <a:effectLst>
                  <a:outerShdw blurRad="38100" dist="38100" dir="2700000" algn="tl">
                    <a:srgbClr val="C0C0C0"/>
                  </a:outerShdw>
                </a:effectLst>
                <a:latin typeface="Comic Sans MS" pitchFamily="66" charset="0"/>
              </a:rPr>
              <a:t>1</a:t>
            </a:r>
            <a:r>
              <a:rPr lang="zh-CN" altLang="en-US" sz="2800" smtClean="0">
                <a:effectLst>
                  <a:outerShdw blurRad="38100" dist="38100" dir="2700000" algn="tl">
                    <a:srgbClr val="C0C0C0"/>
                  </a:outerShdw>
                </a:effectLst>
                <a:latin typeface="Comic Sans MS" pitchFamily="66" charset="0"/>
              </a:rPr>
              <a:t>拟于次日正午向白军发起攻击。于是用计算机发送电文给蓝军</a:t>
            </a:r>
            <a:r>
              <a:rPr lang="en-US" altLang="zh-CN" sz="2800" smtClean="0">
                <a:effectLst>
                  <a:outerShdw blurRad="38100" dist="38100" dir="2700000" algn="tl">
                    <a:srgbClr val="C0C0C0"/>
                  </a:outerShdw>
                </a:effectLst>
                <a:latin typeface="Comic Sans MS" pitchFamily="66" charset="0"/>
              </a:rPr>
              <a:t>2</a:t>
            </a:r>
            <a:r>
              <a:rPr lang="zh-CN" altLang="en-US" sz="2800" smtClean="0">
                <a:effectLst>
                  <a:outerShdw blurRad="38100" dist="38100" dir="2700000" algn="tl">
                    <a:srgbClr val="C0C0C0"/>
                  </a:outerShdw>
                </a:effectLst>
                <a:latin typeface="Comic Sans MS" pitchFamily="66" charset="0"/>
              </a:rPr>
              <a:t>。但通信线路很不好，电文出错或丢失的可能性较大（没有电话可使用）。因此要求收到电文的友军必须送回一个确认电文。但此确认电文也可能出错或丢失。试问能否设计出一种协议使得蓝军</a:t>
            </a:r>
            <a:r>
              <a:rPr lang="en-US" altLang="zh-CN" sz="2800" smtClean="0">
                <a:effectLst>
                  <a:outerShdw blurRad="38100" dist="38100" dir="2700000" algn="tl">
                    <a:srgbClr val="C0C0C0"/>
                  </a:outerShdw>
                </a:effectLst>
                <a:latin typeface="Comic Sans MS" pitchFamily="66" charset="0"/>
              </a:rPr>
              <a:t>1</a:t>
            </a:r>
            <a:r>
              <a:rPr lang="zh-CN" altLang="en-US" sz="2800" smtClean="0">
                <a:effectLst>
                  <a:outerShdw blurRad="38100" dist="38100" dir="2700000" algn="tl">
                    <a:srgbClr val="C0C0C0"/>
                  </a:outerShdw>
                </a:effectLst>
                <a:latin typeface="Comic Sans MS" pitchFamily="66" charset="0"/>
              </a:rPr>
              <a:t>和蓝军</a:t>
            </a:r>
            <a:r>
              <a:rPr lang="en-US" altLang="zh-CN" sz="2800" smtClean="0">
                <a:effectLst>
                  <a:outerShdw blurRad="38100" dist="38100" dir="2700000" algn="tl">
                    <a:srgbClr val="C0C0C0"/>
                  </a:outerShdw>
                </a:effectLst>
                <a:latin typeface="Comic Sans MS" pitchFamily="66" charset="0"/>
              </a:rPr>
              <a:t>2</a:t>
            </a:r>
            <a:r>
              <a:rPr lang="zh-CN" altLang="en-US" sz="2800" smtClean="0">
                <a:effectLst>
                  <a:outerShdw blurRad="38100" dist="38100" dir="2700000" algn="tl">
                    <a:srgbClr val="C0C0C0"/>
                  </a:outerShdw>
                </a:effectLst>
                <a:latin typeface="Comic Sans MS" pitchFamily="66" charset="0"/>
              </a:rPr>
              <a:t>能够实现协同作战因而一定（即</a:t>
            </a:r>
            <a:r>
              <a:rPr lang="en-US" altLang="zh-CN" sz="2800" smtClean="0">
                <a:effectLst>
                  <a:outerShdw blurRad="38100" dist="38100" dir="2700000" algn="tl">
                    <a:srgbClr val="C0C0C0"/>
                  </a:outerShdw>
                </a:effectLst>
                <a:latin typeface="Comic Sans MS" pitchFamily="66" charset="0"/>
              </a:rPr>
              <a:t>100 %</a:t>
            </a:r>
            <a:r>
              <a:rPr lang="zh-CN" altLang="en-US" sz="2800" smtClean="0">
                <a:effectLst>
                  <a:outerShdw blurRad="38100" dist="38100" dir="2700000" algn="tl">
                    <a:srgbClr val="C0C0C0"/>
                  </a:outerShdw>
                </a:effectLst>
                <a:latin typeface="Comic Sans MS" pitchFamily="66" charset="0"/>
              </a:rPr>
              <a:t>而不是</a:t>
            </a:r>
            <a:r>
              <a:rPr lang="en-US" altLang="zh-CN" sz="2800" smtClean="0">
                <a:effectLst>
                  <a:outerShdw blurRad="38100" dist="38100" dir="2700000" algn="tl">
                    <a:srgbClr val="C0C0C0"/>
                  </a:outerShdw>
                </a:effectLst>
                <a:latin typeface="Comic Sans MS" pitchFamily="66" charset="0"/>
              </a:rPr>
              <a:t>99.999…%</a:t>
            </a:r>
            <a:r>
              <a:rPr lang="zh-CN" altLang="en-US" sz="2800" smtClean="0">
                <a:effectLst>
                  <a:outerShdw blurRad="38100" dist="38100" dir="2700000" algn="tl">
                    <a:srgbClr val="C0C0C0"/>
                  </a:outerShdw>
                </a:effectLst>
                <a:latin typeface="Comic Sans MS" pitchFamily="66" charset="0"/>
              </a:rPr>
              <a:t>）取得胜利？</a:t>
            </a:r>
            <a:r>
              <a:rPr lang="zh-CN" altLang="en-US" sz="2800" smtClean="0">
                <a:latin typeface="Comic Sans MS" pitchFamily="66" charset="0"/>
              </a:rPr>
              <a:t> </a:t>
            </a:r>
          </a:p>
        </p:txBody>
      </p:sp>
    </p:spTree>
    <p:extLst>
      <p:ext uri="{BB962C8B-B14F-4D97-AF65-F5344CB8AC3E}">
        <p14:creationId xmlns:p14="http://schemas.microsoft.com/office/powerpoint/2010/main" val="460827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D95224B-0F24-4A75-949F-CD5AB5E16C9D}" type="slidenum">
              <a:rPr lang="zh-CN" altLang="en-US" sz="1400" smtClean="0"/>
              <a:pPr>
                <a:spcBef>
                  <a:spcPct val="0"/>
                </a:spcBef>
                <a:buClrTx/>
                <a:buSzTx/>
                <a:buFontTx/>
                <a:buNone/>
              </a:pPr>
              <a:t>145</a:t>
            </a:fld>
            <a:endParaRPr lang="en-US" altLang="zh-CN" sz="1400" dirty="0" smtClean="0"/>
          </a:p>
        </p:txBody>
      </p:sp>
      <p:sp>
        <p:nvSpPr>
          <p:cNvPr id="155651" name="Freeform 2"/>
          <p:cNvSpPr>
            <a:spLocks/>
          </p:cNvSpPr>
          <p:nvPr/>
        </p:nvSpPr>
        <p:spPr bwMode="auto">
          <a:xfrm>
            <a:off x="50800" y="4962525"/>
            <a:ext cx="8974138" cy="1889125"/>
          </a:xfrm>
          <a:custGeom>
            <a:avLst/>
            <a:gdLst>
              <a:gd name="T0" fmla="*/ 0 w 5653"/>
              <a:gd name="T1" fmla="*/ 2147483647 h 1190"/>
              <a:gd name="T2" fmla="*/ 2147483647 w 5653"/>
              <a:gd name="T3" fmla="*/ 2147483647 h 1190"/>
              <a:gd name="T4" fmla="*/ 2147483647 w 5653"/>
              <a:gd name="T5" fmla="*/ 2147483647 h 1190"/>
              <a:gd name="T6" fmla="*/ 2147483647 w 5653"/>
              <a:gd name="T7" fmla="*/ 2147483647 h 1190"/>
              <a:gd name="T8" fmla="*/ 2147483647 w 5653"/>
              <a:gd name="T9" fmla="*/ 2147483647 h 1190"/>
              <a:gd name="T10" fmla="*/ 2147483647 w 5653"/>
              <a:gd name="T11" fmla="*/ 2147483647 h 1190"/>
              <a:gd name="T12" fmla="*/ 2147483647 w 5653"/>
              <a:gd name="T13" fmla="*/ 2147483647 h 1190"/>
              <a:gd name="T14" fmla="*/ 2147483647 w 5653"/>
              <a:gd name="T15" fmla="*/ 2147483647 h 1190"/>
              <a:gd name="T16" fmla="*/ 2147483647 w 5653"/>
              <a:gd name="T17" fmla="*/ 2147483647 h 1190"/>
              <a:gd name="T18" fmla="*/ 2147483647 w 5653"/>
              <a:gd name="T19" fmla="*/ 2147483647 h 1190"/>
              <a:gd name="T20" fmla="*/ 2147483647 w 5653"/>
              <a:gd name="T21" fmla="*/ 2147483647 h 1190"/>
              <a:gd name="T22" fmla="*/ 2147483647 w 5653"/>
              <a:gd name="T23" fmla="*/ 2147483647 h 1190"/>
              <a:gd name="T24" fmla="*/ 2147483647 w 5653"/>
              <a:gd name="T25" fmla="*/ 2147483647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53"/>
              <a:gd name="T40" fmla="*/ 0 h 1190"/>
              <a:gd name="T41" fmla="*/ 5653 w 5653"/>
              <a:gd name="T42" fmla="*/ 1190 h 1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663300"/>
          </a:solidFill>
          <a:ln w="9525">
            <a:solidFill>
              <a:schemeClr val="tx1"/>
            </a:solidFill>
            <a:round/>
            <a:headEnd/>
            <a:tailEnd/>
          </a:ln>
        </p:spPr>
        <p:txBody>
          <a:bodyPr wrap="none" anchor="ctr"/>
          <a:lstStyle/>
          <a:p>
            <a:endParaRPr lang="zh-CN" altLang="en-US"/>
          </a:p>
        </p:txBody>
      </p:sp>
      <p:sp>
        <p:nvSpPr>
          <p:cNvPr id="155652" name="Line 3"/>
          <p:cNvSpPr>
            <a:spLocks noChangeShapeType="1"/>
          </p:cNvSpPr>
          <p:nvPr/>
        </p:nvSpPr>
        <p:spPr bwMode="auto">
          <a:xfrm>
            <a:off x="1676400" y="4419600"/>
            <a:ext cx="0" cy="685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653" name="AutoShape 4"/>
          <p:cNvSpPr>
            <a:spLocks noChangeArrowheads="1"/>
          </p:cNvSpPr>
          <p:nvPr/>
        </p:nvSpPr>
        <p:spPr bwMode="auto">
          <a:xfrm rot="-252939">
            <a:off x="1676400" y="4419600"/>
            <a:ext cx="838200" cy="533400"/>
          </a:xfrm>
          <a:prstGeom prst="wave">
            <a:avLst>
              <a:gd name="adj1" fmla="val 12500"/>
              <a:gd name="adj2" fmla="val -1639"/>
            </a:avLst>
          </a:pr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54" name="Line 5"/>
          <p:cNvSpPr>
            <a:spLocks noChangeShapeType="1"/>
          </p:cNvSpPr>
          <p:nvPr/>
        </p:nvSpPr>
        <p:spPr bwMode="auto">
          <a:xfrm>
            <a:off x="7543800" y="4572000"/>
            <a:ext cx="0" cy="685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655" name="AutoShape 6"/>
          <p:cNvSpPr>
            <a:spLocks noChangeArrowheads="1"/>
          </p:cNvSpPr>
          <p:nvPr/>
        </p:nvSpPr>
        <p:spPr bwMode="auto">
          <a:xfrm rot="-252939">
            <a:off x="7543800" y="4572000"/>
            <a:ext cx="838200" cy="533400"/>
          </a:xfrm>
          <a:prstGeom prst="wave">
            <a:avLst>
              <a:gd name="adj1" fmla="val 12500"/>
              <a:gd name="adj2" fmla="val -1639"/>
            </a:avLst>
          </a:pr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56" name="AutoShape 7"/>
          <p:cNvSpPr>
            <a:spLocks noChangeArrowheads="1"/>
          </p:cNvSpPr>
          <p:nvPr/>
        </p:nvSpPr>
        <p:spPr bwMode="auto">
          <a:xfrm rot="-252939">
            <a:off x="4668838" y="5859463"/>
            <a:ext cx="1276350" cy="762000"/>
          </a:xfrm>
          <a:prstGeom prst="wave">
            <a:avLst>
              <a:gd name="adj1" fmla="val 12500"/>
              <a:gd name="adj2" fmla="val -1639"/>
            </a:avLst>
          </a:prstGeom>
          <a:solidFill>
            <a:schemeClr val="bg1"/>
          </a:solidFill>
          <a:ln w="9525">
            <a:solidFill>
              <a:srgbClr val="333399"/>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57" name="Line 8"/>
          <p:cNvSpPr>
            <a:spLocks noChangeShapeType="1"/>
          </p:cNvSpPr>
          <p:nvPr/>
        </p:nvSpPr>
        <p:spPr bwMode="auto">
          <a:xfrm>
            <a:off x="4703763" y="5867400"/>
            <a:ext cx="0" cy="86201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9"/>
          <p:cNvGrpSpPr>
            <a:grpSpLocks/>
          </p:cNvGrpSpPr>
          <p:nvPr/>
        </p:nvGrpSpPr>
        <p:grpSpPr bwMode="auto">
          <a:xfrm>
            <a:off x="250825" y="304800"/>
            <a:ext cx="3505200" cy="914400"/>
            <a:chOff x="912" y="192"/>
            <a:chExt cx="2208" cy="576"/>
          </a:xfrm>
        </p:grpSpPr>
        <p:sp>
          <p:nvSpPr>
            <p:cNvPr id="155675" name="AutoShape 10"/>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80587" name="Text Box 11"/>
            <p:cNvSpPr txBox="1">
              <a:spLocks noChangeArrowheads="1"/>
            </p:cNvSpPr>
            <p:nvPr/>
          </p:nvSpPr>
          <p:spPr bwMode="auto">
            <a:xfrm>
              <a:off x="912" y="336"/>
              <a:ext cx="2036" cy="288"/>
            </a:xfrm>
            <a:prstGeom prst="rect">
              <a:avLst/>
            </a:prstGeom>
            <a:noFill/>
            <a:ln w="9525">
              <a:noFill/>
              <a:miter lim="800000"/>
              <a:headEnd/>
              <a:tailEnd/>
            </a:ln>
            <a:effectLst/>
          </p:spPr>
          <p:txBody>
            <a:bodyPr wrap="none">
              <a:spAutoFit/>
            </a:bodyPr>
            <a:lstStyle/>
            <a:p>
              <a:pPr eaLnBrk="1" hangingPunct="1">
                <a:defRPr/>
              </a:pPr>
              <a:r>
                <a:rPr kumimoji="1" lang="zh-CN" altLang="en-US">
                  <a:solidFill>
                    <a:srgbClr val="FFFF00"/>
                  </a:solidFill>
                  <a:effectLst>
                    <a:outerShdw blurRad="38100" dist="38100" dir="2700000" algn="tl">
                      <a:srgbClr val="C0C0C0"/>
                    </a:outerShdw>
                  </a:effectLst>
                  <a:ea typeface="黑体" pitchFamily="49" charset="-122"/>
                </a:rPr>
                <a:t>明日正午进攻，如何？</a:t>
              </a:r>
            </a:p>
          </p:txBody>
        </p:sp>
      </p:grpSp>
      <p:grpSp>
        <p:nvGrpSpPr>
          <p:cNvPr id="3" name="Group 12"/>
          <p:cNvGrpSpPr>
            <a:grpSpLocks/>
          </p:cNvGrpSpPr>
          <p:nvPr/>
        </p:nvGrpSpPr>
        <p:grpSpPr bwMode="auto">
          <a:xfrm>
            <a:off x="5243513" y="1066800"/>
            <a:ext cx="3505200" cy="914400"/>
            <a:chOff x="3303" y="672"/>
            <a:chExt cx="2208" cy="576"/>
          </a:xfrm>
        </p:grpSpPr>
        <p:sp>
          <p:nvSpPr>
            <p:cNvPr id="155673" name="AutoShape 13"/>
            <p:cNvSpPr>
              <a:spLocks noChangeArrowheads="1"/>
            </p:cNvSpPr>
            <p:nvPr/>
          </p:nvSpPr>
          <p:spPr bwMode="auto">
            <a:xfrm rot="10800000">
              <a:off x="3303" y="672"/>
              <a:ext cx="2208" cy="576"/>
            </a:xfrm>
            <a:prstGeom prst="rightArrow">
              <a:avLst>
                <a:gd name="adj1" fmla="val 50000"/>
                <a:gd name="adj2" fmla="val 95833"/>
              </a:avLst>
            </a:prstGeom>
            <a:solidFill>
              <a:srgbClr val="FFFF99"/>
            </a:solidFill>
            <a:ln w="9525">
              <a:solidFill>
                <a:srgbClr val="333399"/>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74" name="Text Box 14"/>
            <p:cNvSpPr txBox="1">
              <a:spLocks noChangeArrowheads="1"/>
            </p:cNvSpPr>
            <p:nvPr/>
          </p:nvSpPr>
          <p:spPr bwMode="auto">
            <a:xfrm>
              <a:off x="3907" y="8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tx2"/>
                  </a:solidFill>
                  <a:latin typeface="Times New Roman" pitchFamily="18" charset="0"/>
                  <a:ea typeface="黑体" pitchFamily="49" charset="-122"/>
                </a:rPr>
                <a:t>同意</a:t>
              </a:r>
            </a:p>
          </p:txBody>
        </p:sp>
      </p:grpSp>
      <p:grpSp>
        <p:nvGrpSpPr>
          <p:cNvPr id="4" name="Group 15"/>
          <p:cNvGrpSpPr>
            <a:grpSpLocks/>
          </p:cNvGrpSpPr>
          <p:nvPr/>
        </p:nvGrpSpPr>
        <p:grpSpPr bwMode="auto">
          <a:xfrm>
            <a:off x="250825" y="1752600"/>
            <a:ext cx="3505200" cy="914400"/>
            <a:chOff x="912" y="192"/>
            <a:chExt cx="2208" cy="576"/>
          </a:xfrm>
        </p:grpSpPr>
        <p:sp>
          <p:nvSpPr>
            <p:cNvPr id="155671" name="AutoShape 16"/>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280593" name="Text Box 17"/>
            <p:cNvSpPr txBox="1">
              <a:spLocks noChangeArrowheads="1"/>
            </p:cNvSpPr>
            <p:nvPr/>
          </p:nvSpPr>
          <p:spPr bwMode="auto">
            <a:xfrm>
              <a:off x="912" y="336"/>
              <a:ext cx="1054" cy="288"/>
            </a:xfrm>
            <a:prstGeom prst="rect">
              <a:avLst/>
            </a:prstGeom>
            <a:noFill/>
            <a:ln w="9525">
              <a:noFill/>
              <a:miter lim="800000"/>
              <a:headEnd/>
              <a:tailEnd/>
            </a:ln>
            <a:effectLst/>
          </p:spPr>
          <p:txBody>
            <a:bodyPr wrap="none">
              <a:spAutoFit/>
            </a:bodyPr>
            <a:lstStyle/>
            <a:p>
              <a:pPr eaLnBrk="1" hangingPunct="1">
                <a:defRPr/>
              </a:pPr>
              <a:r>
                <a:rPr kumimoji="1" lang="zh-CN" altLang="en-US">
                  <a:solidFill>
                    <a:srgbClr val="FFFF00"/>
                  </a:solidFill>
                  <a:effectLst>
                    <a:outerShdw blurRad="38100" dist="38100" dir="2700000" algn="tl">
                      <a:srgbClr val="C0C0C0"/>
                    </a:outerShdw>
                  </a:effectLst>
                  <a:ea typeface="黑体" pitchFamily="49" charset="-122"/>
                </a:rPr>
                <a:t>收到“同意”</a:t>
              </a:r>
            </a:p>
          </p:txBody>
        </p:sp>
      </p:grpSp>
      <p:grpSp>
        <p:nvGrpSpPr>
          <p:cNvPr id="5" name="Group 18"/>
          <p:cNvGrpSpPr>
            <a:grpSpLocks/>
          </p:cNvGrpSpPr>
          <p:nvPr/>
        </p:nvGrpSpPr>
        <p:grpSpPr bwMode="auto">
          <a:xfrm>
            <a:off x="5243513" y="2438400"/>
            <a:ext cx="3505200" cy="914400"/>
            <a:chOff x="3303" y="1536"/>
            <a:chExt cx="2208" cy="576"/>
          </a:xfrm>
        </p:grpSpPr>
        <p:sp>
          <p:nvSpPr>
            <p:cNvPr id="155669" name="AutoShape 19"/>
            <p:cNvSpPr>
              <a:spLocks noChangeArrowheads="1"/>
            </p:cNvSpPr>
            <p:nvPr/>
          </p:nvSpPr>
          <p:spPr bwMode="auto">
            <a:xfrm rot="10800000">
              <a:off x="3303" y="1536"/>
              <a:ext cx="2208" cy="576"/>
            </a:xfrm>
            <a:prstGeom prst="rightArrow">
              <a:avLst>
                <a:gd name="adj1" fmla="val 50000"/>
                <a:gd name="adj2" fmla="val 95833"/>
              </a:avLst>
            </a:prstGeom>
            <a:solidFill>
              <a:srgbClr val="FFFF99"/>
            </a:solidFill>
            <a:ln w="9525">
              <a:solidFill>
                <a:srgbClr val="333399"/>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5670" name="Text Box 20"/>
            <p:cNvSpPr txBox="1">
              <a:spLocks noChangeArrowheads="1"/>
            </p:cNvSpPr>
            <p:nvPr/>
          </p:nvSpPr>
          <p:spPr bwMode="auto">
            <a:xfrm>
              <a:off x="3495" y="1680"/>
              <a:ext cx="16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zh-CN" altLang="en-US" sz="2400">
                  <a:solidFill>
                    <a:schemeClr val="tx2"/>
                  </a:solidFill>
                  <a:latin typeface="Times New Roman" pitchFamily="18" charset="0"/>
                  <a:ea typeface="黑体" pitchFamily="49" charset="-122"/>
                </a:rPr>
                <a:t>收到</a:t>
              </a:r>
              <a:r>
                <a:rPr kumimoji="1" lang="zh-CN" altLang="en-US" sz="2400">
                  <a:latin typeface="Times New Roman" pitchFamily="18" charset="0"/>
                  <a:ea typeface="黑体" pitchFamily="49" charset="-122"/>
                </a:rPr>
                <a:t>：</a:t>
              </a:r>
              <a:r>
                <a:rPr kumimoji="1" lang="zh-CN" altLang="en-US" sz="2400">
                  <a:solidFill>
                    <a:schemeClr val="tx2"/>
                  </a:solidFill>
                  <a:latin typeface="Times New Roman" pitchFamily="18" charset="0"/>
                  <a:ea typeface="黑体" pitchFamily="49" charset="-122"/>
                </a:rPr>
                <a:t>收到“同意”</a:t>
              </a:r>
              <a:endParaRPr kumimoji="1" lang="zh-CN" altLang="en-US" sz="2400">
                <a:latin typeface="Times New Roman" pitchFamily="18" charset="0"/>
                <a:ea typeface="黑体" pitchFamily="49" charset="-122"/>
              </a:endParaRPr>
            </a:p>
          </p:txBody>
        </p:sp>
      </p:grpSp>
      <p:sp>
        <p:nvSpPr>
          <p:cNvPr id="280597" name="Text Box 21"/>
          <p:cNvSpPr txBox="1">
            <a:spLocks noChangeArrowheads="1"/>
          </p:cNvSpPr>
          <p:nvPr/>
        </p:nvSpPr>
        <p:spPr bwMode="auto">
          <a:xfrm>
            <a:off x="971550" y="2878138"/>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598" name="Text Box 22"/>
          <p:cNvSpPr txBox="1">
            <a:spLocks noChangeArrowheads="1"/>
          </p:cNvSpPr>
          <p:nvPr/>
        </p:nvSpPr>
        <p:spPr bwMode="auto">
          <a:xfrm>
            <a:off x="7005638" y="3321050"/>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599" name="Text Box 23"/>
          <p:cNvSpPr txBox="1">
            <a:spLocks noChangeArrowheads="1"/>
          </p:cNvSpPr>
          <p:nvPr/>
        </p:nvSpPr>
        <p:spPr bwMode="auto">
          <a:xfrm>
            <a:off x="971550" y="2895600"/>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0" name="Text Box 24"/>
          <p:cNvSpPr txBox="1">
            <a:spLocks noChangeArrowheads="1"/>
          </p:cNvSpPr>
          <p:nvPr/>
        </p:nvSpPr>
        <p:spPr bwMode="auto">
          <a:xfrm>
            <a:off x="7005638" y="3338513"/>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1" name="Text Box 25"/>
          <p:cNvSpPr txBox="1">
            <a:spLocks noChangeArrowheads="1"/>
          </p:cNvSpPr>
          <p:nvPr/>
        </p:nvSpPr>
        <p:spPr bwMode="auto">
          <a:xfrm>
            <a:off x="971550" y="2913063"/>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2" name="Text Box 26"/>
          <p:cNvSpPr txBox="1">
            <a:spLocks noChangeArrowheads="1"/>
          </p:cNvSpPr>
          <p:nvPr/>
        </p:nvSpPr>
        <p:spPr bwMode="auto">
          <a:xfrm>
            <a:off x="7005638" y="3355975"/>
            <a:ext cx="1022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spcBef>
                <a:spcPct val="0"/>
              </a:spcBef>
              <a:buClrTx/>
              <a:buSzTx/>
              <a:buFontTx/>
              <a:buNone/>
            </a:pPr>
            <a:r>
              <a:rPr kumimoji="1" lang="en-US" altLang="zh-CN" sz="6600" b="1">
                <a:solidFill>
                  <a:schemeClr val="bg2"/>
                </a:solidFill>
                <a:latin typeface="Times New Roman" pitchFamily="18" charset="0"/>
                <a:ea typeface="黑体" pitchFamily="49" charset="-122"/>
              </a:rPr>
              <a:t>…</a:t>
            </a:r>
          </a:p>
        </p:txBody>
      </p:sp>
      <p:sp>
        <p:nvSpPr>
          <p:cNvPr id="280603" name="Text Box 27"/>
          <p:cNvSpPr txBox="1">
            <a:spLocks noChangeArrowheads="1"/>
          </p:cNvSpPr>
          <p:nvPr/>
        </p:nvSpPr>
        <p:spPr bwMode="auto">
          <a:xfrm>
            <a:off x="1547813" y="1773238"/>
            <a:ext cx="6280150" cy="823912"/>
          </a:xfrm>
          <a:prstGeom prst="rect">
            <a:avLst/>
          </a:prstGeom>
          <a:solidFill>
            <a:srgbClr val="FF3300"/>
          </a:solidFill>
          <a:ln w="9525">
            <a:noFill/>
            <a:miter lim="800000"/>
            <a:headEnd/>
            <a:tailEnd/>
          </a:ln>
          <a:effectLst/>
        </p:spPr>
        <p:txBody>
          <a:bodyPr wrap="none">
            <a:spAutoFit/>
          </a:bodyPr>
          <a:lstStyle/>
          <a:p>
            <a:pPr eaLnBrk="1" hangingPunct="1">
              <a:defRPr/>
            </a:pPr>
            <a:r>
              <a:rPr lang="zh-CN" altLang="en-US" sz="4800">
                <a:effectLst>
                  <a:outerShdw blurRad="38100" dist="38100" dir="2700000" algn="tl">
                    <a:srgbClr val="FFFFFF"/>
                  </a:outerShdw>
                </a:effectLst>
                <a:latin typeface="Bookman Old Style" pitchFamily="18" charset="0"/>
                <a:ea typeface="黑体" pitchFamily="49" charset="-122"/>
              </a:rPr>
              <a:t>这样的协议无法实现！</a:t>
            </a:r>
          </a:p>
        </p:txBody>
      </p:sp>
    </p:spTree>
    <p:extLst>
      <p:ext uri="{BB962C8B-B14F-4D97-AF65-F5344CB8AC3E}">
        <p14:creationId xmlns:p14="http://schemas.microsoft.com/office/powerpoint/2010/main" val="1479316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2"/>
                                        </p:tgtEl>
                                        <p:attrNameLst>
                                          <p:attrName>ppt_x</p:attrName>
                                          <p:attrName>ppt_y</p:attrName>
                                        </p:attrNameLst>
                                      </p:cBhvr>
                                      <p:rCtr x="29010" y="23"/>
                                    </p:animMotion>
                                  </p:childTnLst>
                                </p:cTn>
                              </p:par>
                            </p:childTnLst>
                          </p:cTn>
                        </p:par>
                        <p:par>
                          <p:cTn id="10" fill="hold" nodeType="afterGroup">
                            <p:stCondLst>
                              <p:cond delay="500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nodeType="afterGroup">
                            <p:stCondLst>
                              <p:cond delay="5500"/>
                            </p:stCondLst>
                            <p:childTnLst>
                              <p:par>
                                <p:cTn id="14" presetID="35" presetClass="path" presetSubtype="0" accel="50000" decel="50000" fill="hold" nodeType="afterEffect">
                                  <p:stCondLst>
                                    <p:cond delay="0"/>
                                  </p:stCondLst>
                                  <p:childTnLst>
                                    <p:animMotion origin="layout" path="M -4.16667E-6 -2.22222E-6 L -0.55642 -0.00578 " pathEditMode="relative" rAng="0" ptsTypes="AA">
                                      <p:cBhvr>
                                        <p:cTn id="15" dur="2000" fill="hold"/>
                                        <p:tgtEl>
                                          <p:spTgt spid="3"/>
                                        </p:tgtEl>
                                        <p:attrNameLst>
                                          <p:attrName>ppt_x</p:attrName>
                                          <p:attrName>ppt_y</p:attrName>
                                        </p:attrNameLst>
                                      </p:cBhvr>
                                      <p:rCtr x="-27830" y="-301"/>
                                    </p:animMotion>
                                  </p:childTnLst>
                                </p:cTn>
                              </p:par>
                            </p:childTnLst>
                          </p:cTn>
                        </p:par>
                        <p:par>
                          <p:cTn id="16" fill="hold" nodeType="afterGroup">
                            <p:stCondLst>
                              <p:cond delay="7500"/>
                            </p:stCondLst>
                            <p:childTnLst>
                              <p:par>
                                <p:cTn id="17" presetID="1"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nodeType="afterGroup">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4"/>
                                        </p:tgtEl>
                                        <p:attrNameLst>
                                          <p:attrName>ppt_x</p:attrName>
                                          <p:attrName>ppt_y</p:attrName>
                                        </p:attrNameLst>
                                      </p:cBhvr>
                                      <p:rCtr x="29010" y="-46"/>
                                    </p:animMotion>
                                  </p:childTnLst>
                                </p:cTn>
                              </p:par>
                            </p:childTnLst>
                          </p:cTn>
                        </p:par>
                        <p:par>
                          <p:cTn id="22" fill="hold" nodeType="afterGroup">
                            <p:stCondLst>
                              <p:cond delay="13500"/>
                            </p:stCondLst>
                            <p:childTnLst>
                              <p:par>
                                <p:cTn id="23" presetID="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nodeType="afterGroup">
                            <p:stCondLst>
                              <p:cond delay="13500"/>
                            </p:stCondLst>
                            <p:childTnLst>
                              <p:par>
                                <p:cTn id="26" presetID="35" presetClass="path" presetSubtype="0" accel="50000" decel="50000" fill="hold" nodeType="afterEffect">
                                  <p:stCondLst>
                                    <p:cond delay="500"/>
                                  </p:stCondLst>
                                  <p:childTnLst>
                                    <p:animMotion origin="layout" path="M -4.16667E-6 -2.22222E-6 L -0.54861 0.00417 " pathEditMode="relative" rAng="0" ptsTypes="AA">
                                      <p:cBhvr>
                                        <p:cTn id="27" dur="2000" fill="hold"/>
                                        <p:tgtEl>
                                          <p:spTgt spid="5"/>
                                        </p:tgtEl>
                                        <p:attrNameLst>
                                          <p:attrName>ppt_x</p:attrName>
                                          <p:attrName>ppt_y</p:attrName>
                                        </p:attrNameLst>
                                      </p:cBhvr>
                                      <p:rCtr x="-27431" y="208"/>
                                    </p:animMotion>
                                  </p:childTnLst>
                                </p:cTn>
                              </p:par>
                            </p:childTnLst>
                          </p:cTn>
                        </p:par>
                        <p:par>
                          <p:cTn id="28" fill="hold" nodeType="afterGroup">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80597"/>
                                        </p:tgtEl>
                                        <p:attrNameLst>
                                          <p:attrName>style.visibility</p:attrName>
                                        </p:attrNameLst>
                                      </p:cBhvr>
                                      <p:to>
                                        <p:strVal val="visible"/>
                                      </p:to>
                                    </p:set>
                                  </p:childTnLst>
                                </p:cTn>
                              </p:par>
                            </p:childTnLst>
                          </p:cTn>
                        </p:par>
                        <p:par>
                          <p:cTn id="31" fill="hold" nodeType="afterGroup">
                            <p:stCondLst>
                              <p:cond delay="16000"/>
                            </p:stCondLst>
                            <p:childTnLst>
                              <p:par>
                                <p:cTn id="32" presetID="63" presetClass="path" presetSubtype="0" accel="50000" decel="50000" fill="hold" grpId="1" nodeType="afterEffect">
                                  <p:stCondLst>
                                    <p:cond delay="0"/>
                                  </p:stCondLst>
                                  <p:childTnLst>
                                    <p:animMotion origin="layout" path="M -2.77778E-6 1.48148E-6 L 0.7474 0.00023 " pathEditMode="relative" rAng="0" ptsTypes="AA">
                                      <p:cBhvr>
                                        <p:cTn id="33" dur="2000" fill="hold"/>
                                        <p:tgtEl>
                                          <p:spTgt spid="280597"/>
                                        </p:tgtEl>
                                        <p:attrNameLst>
                                          <p:attrName>ppt_x</p:attrName>
                                          <p:attrName>ppt_y</p:attrName>
                                        </p:attrNameLst>
                                      </p:cBhvr>
                                      <p:rCtr x="37361" y="0"/>
                                    </p:animMotion>
                                  </p:childTnLst>
                                </p:cTn>
                              </p:par>
                            </p:childTnLst>
                          </p:cTn>
                        </p:par>
                        <p:par>
                          <p:cTn id="34" fill="hold" nodeType="afterGroup">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80597"/>
                                        </p:tgtEl>
                                        <p:attrNameLst>
                                          <p:attrName>style.visibility</p:attrName>
                                        </p:attrNameLst>
                                      </p:cBhvr>
                                      <p:to>
                                        <p:strVal val="hidden"/>
                                      </p:to>
                                    </p:set>
                                  </p:childTnLst>
                                </p:cTn>
                              </p:par>
                            </p:childTnLst>
                          </p:cTn>
                        </p:par>
                        <p:par>
                          <p:cTn id="37" fill="hold" nodeType="afterGroup">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80598"/>
                                        </p:tgtEl>
                                        <p:attrNameLst>
                                          <p:attrName>style.visibility</p:attrName>
                                        </p:attrNameLst>
                                      </p:cBhvr>
                                      <p:to>
                                        <p:strVal val="visible"/>
                                      </p:to>
                                    </p:set>
                                  </p:childTnLst>
                                </p:cTn>
                              </p:par>
                            </p:childTnLst>
                          </p:cTn>
                        </p:par>
                        <p:par>
                          <p:cTn id="40" fill="hold" nodeType="afterGroup">
                            <p:stCondLst>
                              <p:cond delay="18000"/>
                            </p:stCondLst>
                            <p:childTnLst>
                              <p:par>
                                <p:cTn id="41" presetID="35" presetClass="path" presetSubtype="0" accel="50000" decel="50000" fill="hold" grpId="1" nodeType="afterEffect">
                                  <p:stCondLst>
                                    <p:cond delay="0"/>
                                  </p:stCondLst>
                                  <p:childTnLst>
                                    <p:animMotion origin="layout" path="M 1.38889E-6 -1.85185E-6 L -0.74722 0.00926 " pathEditMode="relative" rAng="0" ptsTypes="AA">
                                      <p:cBhvr>
                                        <p:cTn id="42" dur="2000" fill="hold"/>
                                        <p:tgtEl>
                                          <p:spTgt spid="280598"/>
                                        </p:tgtEl>
                                        <p:attrNameLst>
                                          <p:attrName>ppt_x</p:attrName>
                                          <p:attrName>ppt_y</p:attrName>
                                        </p:attrNameLst>
                                      </p:cBhvr>
                                      <p:rCtr x="-37361" y="463"/>
                                    </p:animMotion>
                                  </p:childTnLst>
                                </p:cTn>
                              </p:par>
                            </p:childTnLst>
                          </p:cTn>
                        </p:par>
                        <p:par>
                          <p:cTn id="43" fill="hold" nodeType="afterGroup">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80598"/>
                                        </p:tgtEl>
                                        <p:attrNameLst>
                                          <p:attrName>style.visibility</p:attrName>
                                        </p:attrNameLst>
                                      </p:cBhvr>
                                      <p:to>
                                        <p:strVal val="hidden"/>
                                      </p:to>
                                    </p:set>
                                  </p:childTnLst>
                                </p:cTn>
                              </p:par>
                            </p:childTnLst>
                          </p:cTn>
                        </p:par>
                        <p:par>
                          <p:cTn id="46" fill="hold" nodeType="afterGroup">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80599"/>
                                        </p:tgtEl>
                                        <p:attrNameLst>
                                          <p:attrName>style.visibility</p:attrName>
                                        </p:attrNameLst>
                                      </p:cBhvr>
                                      <p:to>
                                        <p:strVal val="visible"/>
                                      </p:to>
                                    </p:set>
                                  </p:childTnLst>
                                </p:cTn>
                              </p:par>
                            </p:childTnLst>
                          </p:cTn>
                        </p:par>
                        <p:par>
                          <p:cTn id="49" fill="hold" nodeType="afterGroup">
                            <p:stCondLst>
                              <p:cond delay="20000"/>
                            </p:stCondLst>
                            <p:childTnLst>
                              <p:par>
                                <p:cTn id="50" presetID="63" presetClass="path" presetSubtype="0" accel="50000" decel="50000" fill="hold" grpId="1" nodeType="afterEffect">
                                  <p:stCondLst>
                                    <p:cond delay="0"/>
                                  </p:stCondLst>
                                  <p:childTnLst>
                                    <p:animMotion origin="layout" path="M -2.77778E-6 -4.81481E-6 L 0.73941 -0.00231 " pathEditMode="relative" rAng="0" ptsTypes="AA">
                                      <p:cBhvr>
                                        <p:cTn id="51" dur="2000" fill="hold"/>
                                        <p:tgtEl>
                                          <p:spTgt spid="280599"/>
                                        </p:tgtEl>
                                        <p:attrNameLst>
                                          <p:attrName>ppt_x</p:attrName>
                                          <p:attrName>ppt_y</p:attrName>
                                        </p:attrNameLst>
                                      </p:cBhvr>
                                      <p:rCtr x="36962" y="-116"/>
                                    </p:animMotion>
                                  </p:childTnLst>
                                </p:cTn>
                              </p:par>
                            </p:childTnLst>
                          </p:cTn>
                        </p:par>
                        <p:par>
                          <p:cTn id="52" fill="hold" nodeType="afterGroup">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80599"/>
                                        </p:tgtEl>
                                        <p:attrNameLst>
                                          <p:attrName>style.visibility</p:attrName>
                                        </p:attrNameLst>
                                      </p:cBhvr>
                                      <p:to>
                                        <p:strVal val="hidden"/>
                                      </p:to>
                                    </p:set>
                                  </p:childTnLst>
                                </p:cTn>
                              </p:par>
                            </p:childTnLst>
                          </p:cTn>
                        </p:par>
                        <p:par>
                          <p:cTn id="55" fill="hold" nodeType="afterGroup">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80600"/>
                                        </p:tgtEl>
                                        <p:attrNameLst>
                                          <p:attrName>style.visibility</p:attrName>
                                        </p:attrNameLst>
                                      </p:cBhvr>
                                      <p:to>
                                        <p:strVal val="visible"/>
                                      </p:to>
                                    </p:set>
                                  </p:childTnLst>
                                </p:cTn>
                              </p:par>
                            </p:childTnLst>
                          </p:cTn>
                        </p:par>
                        <p:par>
                          <p:cTn id="58" fill="hold" nodeType="afterGroup">
                            <p:stCondLst>
                              <p:cond delay="22000"/>
                            </p:stCondLst>
                            <p:childTnLst>
                              <p:par>
                                <p:cTn id="59" presetID="35" presetClass="path" presetSubtype="0" accel="50000" decel="50000" fill="hold" grpId="1" nodeType="afterEffect">
                                  <p:stCondLst>
                                    <p:cond delay="0"/>
                                  </p:stCondLst>
                                  <p:childTnLst>
                                    <p:animMotion origin="layout" path="M 1.38889E-6 1.85185E-6 L -0.74722 0.00671 " pathEditMode="relative" rAng="0" ptsTypes="AA">
                                      <p:cBhvr>
                                        <p:cTn id="60" dur="2000" fill="hold"/>
                                        <p:tgtEl>
                                          <p:spTgt spid="280600"/>
                                        </p:tgtEl>
                                        <p:attrNameLst>
                                          <p:attrName>ppt_x</p:attrName>
                                          <p:attrName>ppt_y</p:attrName>
                                        </p:attrNameLst>
                                      </p:cBhvr>
                                      <p:rCtr x="-37361" y="324"/>
                                    </p:animMotion>
                                  </p:childTnLst>
                                </p:cTn>
                              </p:par>
                            </p:childTnLst>
                          </p:cTn>
                        </p:par>
                        <p:par>
                          <p:cTn id="61" fill="hold" nodeType="afterGroup">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80600"/>
                                        </p:tgtEl>
                                        <p:attrNameLst>
                                          <p:attrName>style.visibility</p:attrName>
                                        </p:attrNameLst>
                                      </p:cBhvr>
                                      <p:to>
                                        <p:strVal val="hidden"/>
                                      </p:to>
                                    </p:set>
                                  </p:childTnLst>
                                </p:cTn>
                              </p:par>
                            </p:childTnLst>
                          </p:cTn>
                        </p:par>
                        <p:par>
                          <p:cTn id="64" fill="hold" nodeType="afterGroup">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80601"/>
                                        </p:tgtEl>
                                        <p:attrNameLst>
                                          <p:attrName>style.visibility</p:attrName>
                                        </p:attrNameLst>
                                      </p:cBhvr>
                                      <p:to>
                                        <p:strVal val="visible"/>
                                      </p:to>
                                    </p:set>
                                  </p:childTnLst>
                                </p:cTn>
                              </p:par>
                            </p:childTnLst>
                          </p:cTn>
                        </p:par>
                        <p:par>
                          <p:cTn id="67" fill="hold" nodeType="afterGroup">
                            <p:stCondLst>
                              <p:cond delay="24000"/>
                            </p:stCondLst>
                            <p:childTnLst>
                              <p:par>
                                <p:cTn id="68" presetID="63" presetClass="path" presetSubtype="0" accel="50000" decel="50000" fill="hold" grpId="1" nodeType="afterEffect">
                                  <p:stCondLst>
                                    <p:cond delay="0"/>
                                  </p:stCondLst>
                                  <p:childTnLst>
                                    <p:animMotion origin="layout" path="M -2.77778E-6 -1.11111E-6 L 0.7474 -0.00486 " pathEditMode="relative" rAng="0" ptsTypes="AA">
                                      <p:cBhvr>
                                        <p:cTn id="69" dur="2000" fill="hold"/>
                                        <p:tgtEl>
                                          <p:spTgt spid="280601"/>
                                        </p:tgtEl>
                                        <p:attrNameLst>
                                          <p:attrName>ppt_x</p:attrName>
                                          <p:attrName>ppt_y</p:attrName>
                                        </p:attrNameLst>
                                      </p:cBhvr>
                                      <p:rCtr x="37361" y="-255"/>
                                    </p:animMotion>
                                  </p:childTnLst>
                                </p:cTn>
                              </p:par>
                            </p:childTnLst>
                          </p:cTn>
                        </p:par>
                        <p:par>
                          <p:cTn id="70" fill="hold" nodeType="afterGroup">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80601"/>
                                        </p:tgtEl>
                                        <p:attrNameLst>
                                          <p:attrName>style.visibility</p:attrName>
                                        </p:attrNameLst>
                                      </p:cBhvr>
                                      <p:to>
                                        <p:strVal val="hidden"/>
                                      </p:to>
                                    </p:set>
                                  </p:childTnLst>
                                </p:cTn>
                              </p:par>
                            </p:childTnLst>
                          </p:cTn>
                        </p:par>
                        <p:par>
                          <p:cTn id="73" fill="hold" nodeType="afterGroup">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80602"/>
                                        </p:tgtEl>
                                        <p:attrNameLst>
                                          <p:attrName>style.visibility</p:attrName>
                                        </p:attrNameLst>
                                      </p:cBhvr>
                                      <p:to>
                                        <p:strVal val="visible"/>
                                      </p:to>
                                    </p:set>
                                  </p:childTnLst>
                                </p:cTn>
                              </p:par>
                            </p:childTnLst>
                          </p:cTn>
                        </p:par>
                        <p:par>
                          <p:cTn id="76" fill="hold" nodeType="afterGroup">
                            <p:stCondLst>
                              <p:cond delay="26000"/>
                            </p:stCondLst>
                            <p:childTnLst>
                              <p:par>
                                <p:cTn id="77" presetID="35" presetClass="path" presetSubtype="0" accel="50000" decel="50000" fill="hold" grpId="1" nodeType="afterEffect">
                                  <p:stCondLst>
                                    <p:cond delay="0"/>
                                  </p:stCondLst>
                                  <p:childTnLst>
                                    <p:animMotion origin="layout" path="M 1.38889E-6 -4.44444E-6 L -0.74722 0.00417 " pathEditMode="relative" rAng="0" ptsTypes="AA">
                                      <p:cBhvr>
                                        <p:cTn id="78" dur="2000" fill="hold"/>
                                        <p:tgtEl>
                                          <p:spTgt spid="280602"/>
                                        </p:tgtEl>
                                        <p:attrNameLst>
                                          <p:attrName>ppt_x</p:attrName>
                                          <p:attrName>ppt_y</p:attrName>
                                        </p:attrNameLst>
                                      </p:cBhvr>
                                      <p:rCtr x="-37361" y="208"/>
                                    </p:animMotion>
                                  </p:childTnLst>
                                </p:cTn>
                              </p:par>
                            </p:childTnLst>
                          </p:cTn>
                        </p:par>
                        <p:par>
                          <p:cTn id="79" fill="hold" nodeType="afterGroup">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80602"/>
                                        </p:tgtEl>
                                        <p:attrNameLst>
                                          <p:attrName>style.visibility</p:attrName>
                                        </p:attrNameLst>
                                      </p:cBhvr>
                                      <p:to>
                                        <p:strVal val="hidden"/>
                                      </p:to>
                                    </p:set>
                                  </p:childTnLst>
                                </p:cTn>
                              </p:par>
                            </p:childTnLst>
                          </p:cTn>
                        </p:par>
                        <p:par>
                          <p:cTn id="82" fill="hold" nodeType="afterGroup">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0603"/>
                                        </p:tgtEl>
                                        <p:attrNameLst>
                                          <p:attrName>style.visibility</p:attrName>
                                        </p:attrNameLst>
                                      </p:cBhvr>
                                      <p:to>
                                        <p:strVal val="visible"/>
                                      </p:to>
                                    </p:set>
                                    <p:animEffect transition="in" filter="box(out)">
                                      <p:cBhvr>
                                        <p:cTn id="85" dur="1000"/>
                                        <p:tgtEl>
                                          <p:spTgt spid="280603"/>
                                        </p:tgtEl>
                                      </p:cBhvr>
                                    </p:animEffect>
                                  </p:childTnLst>
                                </p:cTn>
                              </p:par>
                            </p:childTnLst>
                          </p:cTn>
                        </p:par>
                        <p:par>
                          <p:cTn id="86" fill="hold" nodeType="afterGroup">
                            <p:stCondLst>
                              <p:cond delay="29000"/>
                            </p:stCondLst>
                            <p:childTnLst>
                              <p:par>
                                <p:cTn id="87" presetID="6" presetClass="emph" presetSubtype="0" fill="hold" grpId="1" nodeType="afterEffect">
                                  <p:stCondLst>
                                    <p:cond delay="0"/>
                                  </p:stCondLst>
                                  <p:childTnLst>
                                    <p:animScale>
                                      <p:cBhvr>
                                        <p:cTn id="88" dur="2000" fill="hold"/>
                                        <p:tgtEl>
                                          <p:spTgt spid="28060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97" grpId="0"/>
      <p:bldP spid="280597" grpId="1"/>
      <p:bldP spid="280597" grpId="2"/>
      <p:bldP spid="280598" grpId="0"/>
      <p:bldP spid="280598" grpId="1"/>
      <p:bldP spid="280598" grpId="2"/>
      <p:bldP spid="280599" grpId="0"/>
      <p:bldP spid="280599" grpId="1"/>
      <p:bldP spid="280599" grpId="2"/>
      <p:bldP spid="280600" grpId="0"/>
      <p:bldP spid="280600" grpId="1"/>
      <p:bldP spid="280600" grpId="2"/>
      <p:bldP spid="280601" grpId="0"/>
      <p:bldP spid="280601" grpId="1"/>
      <p:bldP spid="280601" grpId="2"/>
      <p:bldP spid="280602" grpId="0"/>
      <p:bldP spid="280602" grpId="1"/>
      <p:bldP spid="280602" grpId="2"/>
      <p:bldP spid="280603" grpId="0" animBg="1"/>
      <p:bldP spid="280603"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78C19DA8-6D84-45E0-90B9-899A0059D3AA}" type="slidenum">
              <a:rPr lang="zh-CN" altLang="en-US" sz="1400" smtClean="0"/>
              <a:pPr>
                <a:spcBef>
                  <a:spcPct val="0"/>
                </a:spcBef>
                <a:buClrTx/>
                <a:buSzTx/>
                <a:buFontTx/>
                <a:buNone/>
              </a:pPr>
              <a:t>146</a:t>
            </a:fld>
            <a:endParaRPr lang="en-US" altLang="zh-CN" sz="1400" smtClean="0"/>
          </a:p>
        </p:txBody>
      </p:sp>
      <p:sp>
        <p:nvSpPr>
          <p:cNvPr id="131076" name="Text Box 5"/>
          <p:cNvSpPr txBox="1">
            <a:spLocks noChangeArrowheads="1"/>
          </p:cNvSpPr>
          <p:nvPr/>
        </p:nvSpPr>
        <p:spPr bwMode="auto">
          <a:xfrm>
            <a:off x="717048" y="2682339"/>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179388">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buClr>
                <a:schemeClr val="accent2"/>
              </a:buClr>
              <a:buSzPct val="75000"/>
              <a:buFont typeface="Wingdings" pitchFamily="2" charset="2"/>
              <a:buNone/>
            </a:pPr>
            <a:r>
              <a:rPr lang="en-US" altLang="zh-CN" sz="4000" b="1" dirty="0" smtClean="0">
                <a:solidFill>
                  <a:srgbClr val="0000FF"/>
                </a:solidFill>
                <a:latin typeface="Comic Sans MS" pitchFamily="66" charset="0"/>
              </a:rPr>
              <a:t>1.9 Network Security</a:t>
            </a:r>
            <a:endParaRPr lang="en-US" altLang="zh-CN" sz="4000" b="1" dirty="0">
              <a:solidFill>
                <a:srgbClr val="0000FF"/>
              </a:solidFill>
              <a:latin typeface="Comic Sans MS" pitchFamily="66" charset="0"/>
            </a:endParaRPr>
          </a:p>
        </p:txBody>
      </p:sp>
    </p:spTree>
    <p:extLst>
      <p:ext uri="{BB962C8B-B14F-4D97-AF65-F5344CB8AC3E}">
        <p14:creationId xmlns:p14="http://schemas.microsoft.com/office/powerpoint/2010/main" val="489329226"/>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79375" y="565150"/>
            <a:ext cx="9064625" cy="885825"/>
          </a:xfrm>
        </p:spPr>
        <p:txBody>
          <a:bodyPr/>
          <a:lstStyle/>
          <a:p>
            <a:r>
              <a:rPr lang="en-US" altLang="zh-CN" smtClean="0">
                <a:latin typeface="Comic Sans MS" pitchFamily="66" charset="0"/>
              </a:rPr>
              <a:t>Network Security</a:t>
            </a:r>
          </a:p>
        </p:txBody>
      </p:sp>
      <p:sp>
        <p:nvSpPr>
          <p:cNvPr id="156675" name="Rectangle 3"/>
          <p:cNvSpPr>
            <a:spLocks noGrp="1" noChangeArrowheads="1"/>
          </p:cNvSpPr>
          <p:nvPr>
            <p:ph type="body" idx="1"/>
          </p:nvPr>
        </p:nvSpPr>
        <p:spPr>
          <a:xfrm>
            <a:off x="338138" y="1365250"/>
            <a:ext cx="8512175" cy="5119688"/>
          </a:xfrm>
        </p:spPr>
        <p:txBody>
          <a:bodyPr/>
          <a:lstStyle/>
          <a:p>
            <a:r>
              <a:rPr lang="en-US" altLang="zh-CN" sz="2400" smtClean="0">
                <a:solidFill>
                  <a:srgbClr val="FF3300"/>
                </a:solidFill>
                <a:latin typeface="Comic Sans MS" pitchFamily="66" charset="0"/>
              </a:rPr>
              <a:t>The field of network security is about:</a:t>
            </a:r>
          </a:p>
          <a:p>
            <a:pPr lvl="1"/>
            <a:r>
              <a:rPr lang="en-US" altLang="zh-CN" sz="2400" smtClean="0">
                <a:latin typeface="Comic Sans MS" pitchFamily="66" charset="0"/>
              </a:rPr>
              <a:t>how bad guys can attack computer networks</a:t>
            </a:r>
          </a:p>
          <a:p>
            <a:pPr lvl="1"/>
            <a:r>
              <a:rPr lang="en-US" altLang="zh-CN" sz="2400" smtClean="0">
                <a:latin typeface="Comic Sans MS" pitchFamily="66" charset="0"/>
              </a:rPr>
              <a:t>how we can defend networks against attacks</a:t>
            </a:r>
          </a:p>
          <a:p>
            <a:pPr lvl="1"/>
            <a:r>
              <a:rPr lang="en-US" altLang="zh-CN" sz="2400" smtClean="0">
                <a:latin typeface="Comic Sans MS" pitchFamily="66" charset="0"/>
              </a:rPr>
              <a:t>how to design architectures that are immune to attacks</a:t>
            </a:r>
          </a:p>
          <a:p>
            <a:r>
              <a:rPr lang="en-US" altLang="zh-CN" sz="2400" smtClean="0">
                <a:solidFill>
                  <a:srgbClr val="FF3300"/>
                </a:solidFill>
                <a:latin typeface="Comic Sans MS" pitchFamily="66" charset="0"/>
              </a:rPr>
              <a:t>Internet not originally designed with (much) security in mind</a:t>
            </a:r>
          </a:p>
          <a:p>
            <a:pPr lvl="1"/>
            <a:r>
              <a:rPr lang="en-US" altLang="zh-CN" sz="2400" i="1" smtClean="0">
                <a:latin typeface="Comic Sans MS" pitchFamily="66" charset="0"/>
              </a:rPr>
              <a:t>original vision:</a:t>
            </a:r>
            <a:r>
              <a:rPr lang="en-US" altLang="zh-CN" sz="2400" smtClean="0">
                <a:latin typeface="Comic Sans MS" pitchFamily="66" charset="0"/>
              </a:rPr>
              <a:t> “a group of mutually trusting users attached to a transparent network” </a:t>
            </a:r>
            <a:r>
              <a:rPr lang="en-US" altLang="zh-CN" sz="2400" smtClean="0">
                <a:latin typeface="Comic Sans MS" pitchFamily="66" charset="0"/>
                <a:sym typeface="Wingdings" pitchFamily="2" charset="2"/>
              </a:rPr>
              <a:t></a:t>
            </a:r>
            <a:endParaRPr lang="en-US" altLang="zh-CN" sz="2400" smtClean="0">
              <a:latin typeface="Comic Sans MS" pitchFamily="66" charset="0"/>
            </a:endParaRPr>
          </a:p>
          <a:p>
            <a:pPr lvl="1"/>
            <a:r>
              <a:rPr lang="en-US" altLang="zh-CN" sz="2400" smtClean="0">
                <a:latin typeface="Comic Sans MS" pitchFamily="66" charset="0"/>
              </a:rPr>
              <a:t>Internet protocol designers playing “catch-up”</a:t>
            </a:r>
          </a:p>
          <a:p>
            <a:pPr lvl="1"/>
            <a:r>
              <a:rPr lang="en-US" altLang="zh-CN" sz="2400" smtClean="0">
                <a:latin typeface="Comic Sans MS" pitchFamily="66" charset="0"/>
              </a:rPr>
              <a:t>Security considerations in all layers!</a:t>
            </a:r>
          </a:p>
          <a:p>
            <a:endParaRPr lang="en-US" altLang="zh-CN" sz="2400" smtClean="0">
              <a:latin typeface="Comic Sans MS" pitchFamily="66" charset="0"/>
            </a:endParaRPr>
          </a:p>
        </p:txBody>
      </p:sp>
      <p:sp>
        <p:nvSpPr>
          <p:cNvPr id="4" name="灯片编号占位符 2"/>
          <p:cNvSpPr>
            <a:spLocks noGrp="1"/>
          </p:cNvSpPr>
          <p:nvPr>
            <p:ph type="sldNum" sz="quarter" idx="11"/>
          </p:nvPr>
        </p:nvSpPr>
        <p:spPr>
          <a:xfrm>
            <a:off x="7042150" y="624363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400" dirty="0" smtClean="0"/>
              <a:t>137</a:t>
            </a:r>
          </a:p>
        </p:txBody>
      </p:sp>
    </p:spTree>
    <p:extLst>
      <p:ext uri="{BB962C8B-B14F-4D97-AF65-F5344CB8AC3E}">
        <p14:creationId xmlns:p14="http://schemas.microsoft.com/office/powerpoint/2010/main" val="392402066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58750" y="417513"/>
            <a:ext cx="8774113" cy="1462087"/>
          </a:xfrm>
        </p:spPr>
        <p:txBody>
          <a:bodyPr/>
          <a:lstStyle/>
          <a:p>
            <a:r>
              <a:rPr lang="en-US" altLang="zh-CN" sz="3600" smtClean="0">
                <a:latin typeface="Comic Sans MS" pitchFamily="66" charset="0"/>
              </a:rPr>
              <a:t>Bad guys can put malware into hosts via Internet</a:t>
            </a:r>
          </a:p>
        </p:txBody>
      </p:sp>
      <p:sp>
        <p:nvSpPr>
          <p:cNvPr id="157699" name="Rectangle 4"/>
          <p:cNvSpPr>
            <a:spLocks noGrp="1" noChangeArrowheads="1"/>
          </p:cNvSpPr>
          <p:nvPr>
            <p:ph type="body" sz="half" idx="2"/>
          </p:nvPr>
        </p:nvSpPr>
        <p:spPr>
          <a:xfrm>
            <a:off x="585788" y="1793875"/>
            <a:ext cx="7710487" cy="4772025"/>
          </a:xfrm>
        </p:spPr>
        <p:txBody>
          <a:bodyPr/>
          <a:lstStyle/>
          <a:p>
            <a:r>
              <a:rPr lang="en-US" altLang="zh-CN" sz="2400" smtClean="0">
                <a:latin typeface="Comic Sans MS" pitchFamily="66" charset="0"/>
              </a:rPr>
              <a:t>Malware can get in host from a </a:t>
            </a:r>
            <a:r>
              <a:rPr lang="en-US" altLang="zh-CN" sz="2400" smtClean="0">
                <a:solidFill>
                  <a:schemeClr val="accent2"/>
                </a:solidFill>
                <a:latin typeface="Comic Sans MS" pitchFamily="66" charset="0"/>
              </a:rPr>
              <a:t>virus</a:t>
            </a:r>
            <a:r>
              <a:rPr lang="en-US" altLang="zh-CN" sz="2400" smtClean="0">
                <a:latin typeface="Comic Sans MS" pitchFamily="66" charset="0"/>
              </a:rPr>
              <a:t>, </a:t>
            </a:r>
            <a:r>
              <a:rPr lang="en-US" altLang="zh-CN" sz="2400" smtClean="0">
                <a:solidFill>
                  <a:schemeClr val="accent2"/>
                </a:solidFill>
                <a:latin typeface="Comic Sans MS" pitchFamily="66" charset="0"/>
              </a:rPr>
              <a:t>worm</a:t>
            </a:r>
            <a:r>
              <a:rPr lang="en-US" altLang="zh-CN" sz="2400" smtClean="0">
                <a:latin typeface="Comic Sans MS" pitchFamily="66" charset="0"/>
              </a:rPr>
              <a:t>, or </a:t>
            </a:r>
            <a:r>
              <a:rPr lang="en-US" altLang="zh-CN" sz="2400" smtClean="0">
                <a:solidFill>
                  <a:schemeClr val="accent2"/>
                </a:solidFill>
                <a:latin typeface="Comic Sans MS" pitchFamily="66" charset="0"/>
              </a:rPr>
              <a:t>trojan horse</a:t>
            </a:r>
            <a:r>
              <a:rPr lang="en-US" altLang="zh-CN" sz="2400" smtClean="0">
                <a:latin typeface="Comic Sans MS" pitchFamily="66" charset="0"/>
              </a:rPr>
              <a:t>.</a:t>
            </a:r>
            <a:br>
              <a:rPr lang="en-US" altLang="zh-CN" sz="2400" smtClean="0">
                <a:latin typeface="Comic Sans MS" pitchFamily="66" charset="0"/>
              </a:rPr>
            </a:br>
            <a:endParaRPr lang="en-US" altLang="zh-CN" sz="2400" smtClean="0">
              <a:latin typeface="Comic Sans MS" pitchFamily="66" charset="0"/>
            </a:endParaRPr>
          </a:p>
          <a:p>
            <a:r>
              <a:rPr lang="en-US" altLang="zh-CN" sz="2400" smtClean="0">
                <a:solidFill>
                  <a:schemeClr val="accent2"/>
                </a:solidFill>
                <a:latin typeface="Comic Sans MS" pitchFamily="66" charset="0"/>
              </a:rPr>
              <a:t>Spyware malware</a:t>
            </a:r>
            <a:r>
              <a:rPr lang="en-US" altLang="zh-CN" sz="2400" smtClean="0">
                <a:latin typeface="Comic Sans MS" pitchFamily="66" charset="0"/>
              </a:rPr>
              <a:t> can record keystrokes, web sites visited, upload info to collection site.</a:t>
            </a:r>
            <a:br>
              <a:rPr lang="en-US" altLang="zh-CN" sz="2400" smtClean="0">
                <a:latin typeface="Comic Sans MS" pitchFamily="66" charset="0"/>
              </a:rPr>
            </a:br>
            <a:endParaRPr lang="en-US" altLang="zh-CN" sz="2400" smtClean="0">
              <a:latin typeface="Comic Sans MS" pitchFamily="66" charset="0"/>
            </a:endParaRPr>
          </a:p>
          <a:p>
            <a:r>
              <a:rPr lang="en-US" altLang="zh-CN" sz="2400" smtClean="0">
                <a:latin typeface="Comic Sans MS" pitchFamily="66" charset="0"/>
              </a:rPr>
              <a:t>Infected host can be enrolled in a </a:t>
            </a:r>
            <a:r>
              <a:rPr lang="en-US" altLang="zh-CN" sz="2400" smtClean="0">
                <a:solidFill>
                  <a:schemeClr val="accent2"/>
                </a:solidFill>
                <a:latin typeface="Comic Sans MS" pitchFamily="66" charset="0"/>
              </a:rPr>
              <a:t>botnet</a:t>
            </a:r>
            <a:r>
              <a:rPr lang="en-US" altLang="zh-CN" sz="2400" smtClean="0">
                <a:latin typeface="Comic Sans MS" pitchFamily="66" charset="0"/>
              </a:rPr>
              <a:t>, used for spam and DDoS attacks.</a:t>
            </a:r>
            <a:br>
              <a:rPr lang="en-US" altLang="zh-CN" sz="2400" smtClean="0">
                <a:latin typeface="Comic Sans MS" pitchFamily="66" charset="0"/>
              </a:rPr>
            </a:br>
            <a:endParaRPr lang="en-US" altLang="zh-CN" sz="2400" smtClean="0">
              <a:latin typeface="Comic Sans MS" pitchFamily="66" charset="0"/>
            </a:endParaRPr>
          </a:p>
          <a:p>
            <a:r>
              <a:rPr lang="en-US" altLang="zh-CN" sz="2400" smtClean="0">
                <a:latin typeface="Comic Sans MS" pitchFamily="66" charset="0"/>
              </a:rPr>
              <a:t>Malware is often </a:t>
            </a:r>
            <a:r>
              <a:rPr lang="en-US" altLang="zh-CN" sz="2400" smtClean="0">
                <a:solidFill>
                  <a:schemeClr val="accent2"/>
                </a:solidFill>
                <a:latin typeface="Comic Sans MS" pitchFamily="66" charset="0"/>
              </a:rPr>
              <a:t>self-replicating</a:t>
            </a:r>
            <a:r>
              <a:rPr lang="en-US" altLang="zh-CN" sz="2400" smtClean="0">
                <a:latin typeface="Comic Sans MS" pitchFamily="66" charset="0"/>
              </a:rPr>
              <a:t>: from an infected host, seeks entry into other hosts</a:t>
            </a:r>
          </a:p>
        </p:txBody>
      </p:sp>
      <p:sp>
        <p:nvSpPr>
          <p:cNvPr id="4" name="灯片编号占位符 2"/>
          <p:cNvSpPr>
            <a:spLocks noGrp="1"/>
          </p:cNvSpPr>
          <p:nvPr>
            <p:ph type="sldNum" sz="quarter" idx="11"/>
          </p:nvPr>
        </p:nvSpPr>
        <p:spPr>
          <a:xfrm>
            <a:off x="7042150" y="624363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400" dirty="0" smtClean="0"/>
              <a:t>138</a:t>
            </a:r>
          </a:p>
        </p:txBody>
      </p:sp>
    </p:spTree>
    <p:extLst>
      <p:ext uri="{BB962C8B-B14F-4D97-AF65-F5344CB8AC3E}">
        <p14:creationId xmlns:p14="http://schemas.microsoft.com/office/powerpoint/2010/main" val="183367129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61913" y="327025"/>
            <a:ext cx="8918575" cy="1462088"/>
          </a:xfrm>
        </p:spPr>
        <p:txBody>
          <a:bodyPr/>
          <a:lstStyle/>
          <a:p>
            <a:r>
              <a:rPr lang="en-US" altLang="zh-CN" sz="3600" smtClean="0">
                <a:latin typeface="Comic Sans MS" pitchFamily="66" charset="0"/>
              </a:rPr>
              <a:t>Bad guys can put malware into hosts via Internet</a:t>
            </a:r>
          </a:p>
        </p:txBody>
      </p:sp>
      <p:sp>
        <p:nvSpPr>
          <p:cNvPr id="158723" name="Rectangle 3"/>
          <p:cNvSpPr>
            <a:spLocks noGrp="1" noChangeArrowheads="1"/>
          </p:cNvSpPr>
          <p:nvPr>
            <p:ph type="body" sz="half" idx="2"/>
          </p:nvPr>
        </p:nvSpPr>
        <p:spPr>
          <a:xfrm>
            <a:off x="252413" y="1692275"/>
            <a:ext cx="4167187" cy="4772025"/>
          </a:xfrm>
        </p:spPr>
        <p:txBody>
          <a:bodyPr/>
          <a:lstStyle/>
          <a:p>
            <a:r>
              <a:rPr lang="en-US" altLang="zh-CN" sz="2400" smtClean="0">
                <a:solidFill>
                  <a:srgbClr val="FF3300"/>
                </a:solidFill>
                <a:latin typeface="Comic Sans MS" pitchFamily="66" charset="0"/>
              </a:rPr>
              <a:t>Trojan horse</a:t>
            </a:r>
          </a:p>
          <a:p>
            <a:pPr lvl="1"/>
            <a:r>
              <a:rPr lang="en-US" altLang="zh-CN" sz="2000" smtClean="0">
                <a:latin typeface="Comic Sans MS" pitchFamily="66" charset="0"/>
              </a:rPr>
              <a:t>Hidden part of some otherwise useful software</a:t>
            </a:r>
          </a:p>
          <a:p>
            <a:pPr lvl="1"/>
            <a:r>
              <a:rPr lang="en-US" altLang="zh-CN" sz="2000" smtClean="0">
                <a:latin typeface="Comic Sans MS" pitchFamily="66" charset="0"/>
              </a:rPr>
              <a:t>Today often on a Web page (Active-X, plugin)</a:t>
            </a:r>
          </a:p>
          <a:p>
            <a:r>
              <a:rPr lang="en-US" altLang="zh-CN" sz="2400" smtClean="0">
                <a:solidFill>
                  <a:srgbClr val="FF3300"/>
                </a:solidFill>
                <a:latin typeface="Comic Sans MS" pitchFamily="66" charset="0"/>
              </a:rPr>
              <a:t>Virus</a:t>
            </a:r>
          </a:p>
          <a:p>
            <a:pPr lvl="1"/>
            <a:r>
              <a:rPr lang="en-US" altLang="zh-CN" sz="2000" smtClean="0">
                <a:latin typeface="Comic Sans MS" pitchFamily="66" charset="0"/>
              </a:rPr>
              <a:t>infection by receiving object (e.g., e-mail attachment), actively executing</a:t>
            </a:r>
          </a:p>
          <a:p>
            <a:pPr lvl="1"/>
            <a:r>
              <a:rPr lang="en-US" altLang="zh-CN" sz="2000" smtClean="0">
                <a:latin typeface="Comic Sans MS" pitchFamily="66" charset="0"/>
              </a:rPr>
              <a:t>self-replicating: propagate itself to other hosts, users</a:t>
            </a:r>
          </a:p>
        </p:txBody>
      </p:sp>
      <p:sp>
        <p:nvSpPr>
          <p:cNvPr id="158724" name="Rectangle 4"/>
          <p:cNvSpPr>
            <a:spLocks noChangeArrowheads="1"/>
          </p:cNvSpPr>
          <p:nvPr/>
        </p:nvSpPr>
        <p:spPr bwMode="auto">
          <a:xfrm>
            <a:off x="4419600" y="1516063"/>
            <a:ext cx="4452938"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Wingdings" pitchFamily="2" charset="2"/>
              <a:buChar char="q"/>
            </a:pPr>
            <a:r>
              <a:rPr lang="en-US" altLang="zh-CN" sz="2400">
                <a:solidFill>
                  <a:srgbClr val="FF3300"/>
                </a:solidFill>
                <a:latin typeface="Comic Sans MS" pitchFamily="66" charset="0"/>
              </a:rPr>
              <a:t>Worm:</a:t>
            </a:r>
          </a:p>
          <a:p>
            <a:pPr lvl="1">
              <a:buClr>
                <a:schemeClr val="accent2"/>
              </a:buClr>
              <a:buSzPct val="75000"/>
              <a:buFont typeface="Wingdings" pitchFamily="2" charset="2"/>
              <a:buChar char="v"/>
            </a:pPr>
            <a:r>
              <a:rPr lang="en-US" altLang="zh-CN" sz="2000">
                <a:latin typeface="Comic Sans MS" pitchFamily="66" charset="0"/>
              </a:rPr>
              <a:t>infection by passively receiving object that gets itself executed</a:t>
            </a:r>
          </a:p>
          <a:p>
            <a:pPr lvl="1">
              <a:buClr>
                <a:schemeClr val="accent2"/>
              </a:buClr>
              <a:buSzPct val="75000"/>
              <a:buFont typeface="Wingdings" pitchFamily="2" charset="2"/>
              <a:buChar char="v"/>
            </a:pPr>
            <a:r>
              <a:rPr lang="en-US" altLang="zh-CN" sz="2000">
                <a:latin typeface="Comic Sans MS" pitchFamily="66" charset="0"/>
              </a:rPr>
              <a:t>self- replicating: propagates to other hosts, users</a:t>
            </a:r>
          </a:p>
        </p:txBody>
      </p:sp>
      <p:pic>
        <p:nvPicPr>
          <p:cNvPr id="158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25" y="3925921"/>
            <a:ext cx="3502025"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6" name="Text Box 6"/>
          <p:cNvSpPr txBox="1">
            <a:spLocks noChangeArrowheads="1"/>
          </p:cNvSpPr>
          <p:nvPr/>
        </p:nvSpPr>
        <p:spPr bwMode="auto">
          <a:xfrm>
            <a:off x="4387056" y="3893031"/>
            <a:ext cx="4602162"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400" dirty="0">
                <a:latin typeface="Comic Sans MS" pitchFamily="66" charset="0"/>
              </a:rPr>
              <a:t>Sapphire Worm: aggregate scans/sec</a:t>
            </a:r>
          </a:p>
          <a:p>
            <a:pPr algn="ctr">
              <a:spcBef>
                <a:spcPct val="0"/>
              </a:spcBef>
              <a:buClrTx/>
              <a:buSzTx/>
              <a:buFontTx/>
              <a:buNone/>
            </a:pPr>
            <a:r>
              <a:rPr lang="en-US" altLang="zh-CN" sz="1400" dirty="0">
                <a:latin typeface="Comic Sans MS" pitchFamily="66" charset="0"/>
              </a:rPr>
              <a:t> in first 5 minutes of outbreak (CAIDA, </a:t>
            </a:r>
            <a:r>
              <a:rPr lang="en-US" altLang="zh-CN" sz="1400" dirty="0" err="1">
                <a:latin typeface="Comic Sans MS" pitchFamily="66" charset="0"/>
              </a:rPr>
              <a:t>UWisc</a:t>
            </a:r>
            <a:r>
              <a:rPr lang="en-US" altLang="zh-CN" sz="1400" dirty="0">
                <a:latin typeface="Comic Sans MS" pitchFamily="66" charset="0"/>
              </a:rPr>
              <a:t> data)</a:t>
            </a:r>
          </a:p>
        </p:txBody>
      </p:sp>
      <p:sp>
        <p:nvSpPr>
          <p:cNvPr id="7" name="灯片编号占位符 2"/>
          <p:cNvSpPr>
            <a:spLocks noGrp="1"/>
          </p:cNvSpPr>
          <p:nvPr>
            <p:ph type="sldNum" sz="quarter" idx="11"/>
          </p:nvPr>
        </p:nvSpPr>
        <p:spPr>
          <a:xfrm>
            <a:off x="7042150" y="624363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400" dirty="0" smtClean="0"/>
              <a:t>139</a:t>
            </a:r>
          </a:p>
        </p:txBody>
      </p:sp>
    </p:spTree>
    <p:extLst>
      <p:ext uri="{BB962C8B-B14F-4D97-AF65-F5344CB8AC3E}">
        <p14:creationId xmlns:p14="http://schemas.microsoft.com/office/powerpoint/2010/main" val="16414848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838200"/>
            <a:ext cx="8229600" cy="838200"/>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4000" b="1" smtClean="0">
                <a:solidFill>
                  <a:srgbClr val="E4005C"/>
                </a:solidFill>
                <a:latin typeface="Comic Sans MS" panose="030F0702030302020204" pitchFamily="66" charset="0"/>
              </a:rPr>
              <a:t>Bus Topology</a:t>
            </a:r>
            <a:endParaRPr lang="en-GB" altLang="zh-CN" sz="4000" b="1" smtClean="0">
              <a:solidFill>
                <a:srgbClr val="E4005C"/>
              </a:solidFill>
              <a:latin typeface="Comic Sans MS" panose="030F0702030302020204" pitchFamily="66" charset="0"/>
            </a:endParaRPr>
          </a:p>
        </p:txBody>
      </p:sp>
      <p:sp>
        <p:nvSpPr>
          <p:cNvPr id="58371" name="Rectangle 3"/>
          <p:cNvSpPr>
            <a:spLocks noGrp="1" noChangeArrowheads="1"/>
          </p:cNvSpPr>
          <p:nvPr>
            <p:ph type="body" sz="half" idx="1"/>
          </p:nvPr>
        </p:nvSpPr>
        <p:spPr>
          <a:xfrm>
            <a:off x="477838" y="2017713"/>
            <a:ext cx="3789362" cy="4114800"/>
          </a:xfrm>
        </p:spPr>
        <p:txBody>
          <a:bodyPr/>
          <a:lstStyle/>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endParaRPr lang="en-US" altLang="zh-CN" sz="2800" b="1" dirty="0" smtClean="0">
              <a:solidFill>
                <a:srgbClr val="000066"/>
              </a:solidFill>
              <a:latin typeface="Comic Sans MS" panose="030F0702030302020204" pitchFamily="66" charset="0"/>
            </a:endParaRPr>
          </a:p>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800" dirty="0" smtClean="0">
                <a:solidFill>
                  <a:srgbClr val="0000FF"/>
                </a:solidFill>
                <a:latin typeface="Comic Sans MS" panose="030F0702030302020204" pitchFamily="66" charset="0"/>
              </a:rPr>
              <a:t>Commonly referred to as a linear bus, all the devices on a bus topology are connected by one single cable.</a:t>
            </a:r>
          </a:p>
        </p:txBody>
      </p:sp>
      <p:pic>
        <p:nvPicPr>
          <p:cNvPr id="58372" name="Picture 10" descr="56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648200" y="2846388"/>
            <a:ext cx="4038600" cy="2032000"/>
          </a:xfrm>
          <a:noFill/>
        </p:spPr>
      </p:pic>
      <p:sp>
        <p:nvSpPr>
          <p:cNvPr id="5" name="灯片编号占位符 4"/>
          <p:cNvSpPr>
            <a:spLocks noGrp="1"/>
          </p:cNvSpPr>
          <p:nvPr>
            <p:ph type="sldNum" sz="quarter" idx="11"/>
          </p:nvPr>
        </p:nvSpPr>
        <p:spPr>
          <a:xfrm>
            <a:off x="7042150" y="6243638"/>
            <a:ext cx="1905000" cy="457200"/>
          </a:xfrm>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dirty="0" smtClean="0">
                <a:latin typeface="Tahoma" panose="020B0604030504040204" pitchFamily="34" charset="0"/>
              </a:rPr>
              <a:t>15</a:t>
            </a:r>
            <a:endParaRPr lang="en-US" altLang="zh-CN" sz="1400" dirty="0">
              <a:latin typeface="Tahoma" panose="020B0604030504040204" pitchFamily="34" charset="0"/>
            </a:endParaRPr>
          </a:p>
        </p:txBody>
      </p:sp>
    </p:spTree>
  </p:cSld>
  <p:clrMapOvr>
    <a:masterClrMapping/>
  </p:clrMapOvr>
  <p:transition spd="med"/>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146050" y="214313"/>
            <a:ext cx="8885238" cy="1462087"/>
          </a:xfrm>
        </p:spPr>
        <p:txBody>
          <a:bodyPr/>
          <a:lstStyle/>
          <a:p>
            <a:r>
              <a:rPr lang="en-US" altLang="zh-CN" sz="3600" smtClean="0">
                <a:latin typeface="Comic Sans MS" pitchFamily="66" charset="0"/>
              </a:rPr>
              <a:t>Bad guys can attack servers and network infrastructure</a:t>
            </a:r>
          </a:p>
        </p:txBody>
      </p:sp>
      <p:sp>
        <p:nvSpPr>
          <p:cNvPr id="159747" name="Rectangle 3"/>
          <p:cNvSpPr>
            <a:spLocks noGrp="1" noChangeArrowheads="1"/>
          </p:cNvSpPr>
          <p:nvPr>
            <p:ph type="body" idx="1"/>
          </p:nvPr>
        </p:nvSpPr>
        <p:spPr>
          <a:xfrm>
            <a:off x="422275" y="1584325"/>
            <a:ext cx="8132763" cy="1171575"/>
          </a:xfrm>
        </p:spPr>
        <p:txBody>
          <a:bodyPr/>
          <a:lstStyle/>
          <a:p>
            <a:pPr>
              <a:lnSpc>
                <a:spcPct val="90000"/>
              </a:lnSpc>
            </a:pPr>
            <a:r>
              <a:rPr lang="en-US" altLang="zh-CN" sz="2400" smtClean="0">
                <a:latin typeface="Comic Sans MS" pitchFamily="66" charset="0"/>
              </a:rPr>
              <a:t>Denial of service (DoS): attackers make resources (server, bandwidth) unavailable to legitimate traffic by overwhelming resource with bogus traffic</a:t>
            </a:r>
          </a:p>
        </p:txBody>
      </p:sp>
      <p:sp>
        <p:nvSpPr>
          <p:cNvPr id="281604" name="Rectangle 4"/>
          <p:cNvSpPr>
            <a:spLocks noChangeArrowheads="1"/>
          </p:cNvSpPr>
          <p:nvPr/>
        </p:nvSpPr>
        <p:spPr bwMode="auto">
          <a:xfrm>
            <a:off x="287338" y="278606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ZapfDingbats" pitchFamily="82" charset="2"/>
              <a:buAutoNum type="arabicPeriod"/>
            </a:pPr>
            <a:r>
              <a:rPr lang="en-US" altLang="zh-CN" sz="2400">
                <a:latin typeface="Comic Sans MS" pitchFamily="66" charset="0"/>
              </a:rPr>
              <a:t>select target</a:t>
            </a:r>
          </a:p>
        </p:txBody>
      </p:sp>
      <p:sp>
        <p:nvSpPr>
          <p:cNvPr id="281605" name="Rectangle 5"/>
          <p:cNvSpPr>
            <a:spLocks noChangeArrowheads="1"/>
          </p:cNvSpPr>
          <p:nvPr/>
        </p:nvSpPr>
        <p:spPr bwMode="auto">
          <a:xfrm>
            <a:off x="247650" y="3305175"/>
            <a:ext cx="379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ZapfDingbats" pitchFamily="82" charset="2"/>
              <a:buAutoNum type="arabicPeriod" startAt="2"/>
            </a:pPr>
            <a:r>
              <a:rPr lang="en-US" altLang="zh-CN" sz="2400">
                <a:latin typeface="Comic Sans MS" pitchFamily="66" charset="0"/>
              </a:rPr>
              <a:t>break into hosts around the network (see botnet)</a:t>
            </a:r>
          </a:p>
          <a:p>
            <a:pPr>
              <a:buClr>
                <a:schemeClr val="accent2"/>
              </a:buClr>
              <a:buSzPct val="85000"/>
              <a:buFont typeface="ZapfDingbats" pitchFamily="82" charset="2"/>
              <a:buAutoNum type="arabicPeriod" startAt="2"/>
            </a:pPr>
            <a:endParaRPr lang="en-US" altLang="zh-CN" sz="2400">
              <a:latin typeface="Comic Sans MS" pitchFamily="66" charset="0"/>
            </a:endParaRPr>
          </a:p>
        </p:txBody>
      </p:sp>
      <p:sp>
        <p:nvSpPr>
          <p:cNvPr id="281606" name="Rectangle 6"/>
          <p:cNvSpPr>
            <a:spLocks noChangeArrowheads="1"/>
          </p:cNvSpPr>
          <p:nvPr/>
        </p:nvSpPr>
        <p:spPr bwMode="auto">
          <a:xfrm>
            <a:off x="261938" y="4440238"/>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buClr>
                <a:schemeClr val="accent2"/>
              </a:buClr>
              <a:buSzPct val="85000"/>
              <a:buFont typeface="ZapfDingbats" pitchFamily="82" charset="2"/>
              <a:buAutoNum type="arabicPeriod" startAt="3"/>
            </a:pPr>
            <a:r>
              <a:rPr lang="en-US" altLang="zh-CN" sz="2400">
                <a:latin typeface="Comic Sans MS" pitchFamily="66" charset="0"/>
              </a:rPr>
              <a:t>send packets toward target from compromised hosts</a:t>
            </a:r>
          </a:p>
        </p:txBody>
      </p:sp>
      <p:grpSp>
        <p:nvGrpSpPr>
          <p:cNvPr id="159751" name="Group 74"/>
          <p:cNvGrpSpPr>
            <a:grpSpLocks/>
          </p:cNvGrpSpPr>
          <p:nvPr/>
        </p:nvGrpSpPr>
        <p:grpSpPr bwMode="auto">
          <a:xfrm>
            <a:off x="4519613" y="2995613"/>
            <a:ext cx="3641725" cy="3559175"/>
            <a:chOff x="2820" y="1549"/>
            <a:chExt cx="2294" cy="2242"/>
          </a:xfrm>
        </p:grpSpPr>
        <p:grpSp>
          <p:nvGrpSpPr>
            <p:cNvPr id="159752" name="Group 20"/>
            <p:cNvGrpSpPr>
              <a:grpSpLocks/>
            </p:cNvGrpSpPr>
            <p:nvPr/>
          </p:nvGrpSpPr>
          <p:grpSpPr bwMode="auto">
            <a:xfrm>
              <a:off x="4029" y="2155"/>
              <a:ext cx="233" cy="530"/>
              <a:chOff x="5086" y="1108"/>
              <a:chExt cx="198" cy="417"/>
            </a:xfrm>
          </p:grpSpPr>
          <p:sp>
            <p:nvSpPr>
              <p:cNvPr id="159788" name="AutoShape 8"/>
              <p:cNvSpPr>
                <a:spLocks noChangeArrowheads="1"/>
              </p:cNvSpPr>
              <p:nvPr/>
            </p:nvSpPr>
            <p:spPr bwMode="auto">
              <a:xfrm>
                <a:off x="5086" y="1428"/>
                <a:ext cx="198" cy="97"/>
              </a:xfrm>
              <a:prstGeom prst="parallelogram">
                <a:avLst>
                  <a:gd name="adj" fmla="val 786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89" name="Rectangle 9"/>
              <p:cNvSpPr>
                <a:spLocks noChangeArrowheads="1"/>
              </p:cNvSpPr>
              <p:nvPr/>
            </p:nvSpPr>
            <p:spPr bwMode="auto">
              <a:xfrm>
                <a:off x="5186" y="1111"/>
                <a:ext cx="91" cy="32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0" name="Rectangle 10"/>
              <p:cNvSpPr>
                <a:spLocks noChangeArrowheads="1"/>
              </p:cNvSpPr>
              <p:nvPr/>
            </p:nvSpPr>
            <p:spPr bwMode="auto">
              <a:xfrm>
                <a:off x="5087" y="1202"/>
                <a:ext cx="126" cy="320"/>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1" name="AutoShape 11"/>
              <p:cNvSpPr>
                <a:spLocks noChangeArrowheads="1"/>
              </p:cNvSpPr>
              <p:nvPr/>
            </p:nvSpPr>
            <p:spPr bwMode="auto">
              <a:xfrm>
                <a:off x="5086" y="1108"/>
                <a:ext cx="198" cy="97"/>
              </a:xfrm>
              <a:prstGeom prst="parallelogram">
                <a:avLst>
                  <a:gd name="adj" fmla="val 78635"/>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2" name="Line 12"/>
              <p:cNvSpPr>
                <a:spLocks noChangeShapeType="1"/>
              </p:cNvSpPr>
              <p:nvPr/>
            </p:nvSpPr>
            <p:spPr bwMode="auto">
              <a:xfrm>
                <a:off x="5284" y="1115"/>
                <a:ext cx="0" cy="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793" name="Line 13"/>
              <p:cNvSpPr>
                <a:spLocks noChangeShapeType="1"/>
              </p:cNvSpPr>
              <p:nvPr/>
            </p:nvSpPr>
            <p:spPr bwMode="auto">
              <a:xfrm flipH="1">
                <a:off x="5213" y="1428"/>
                <a:ext cx="71" cy="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794" name="Rectangle 14"/>
              <p:cNvSpPr>
                <a:spLocks noChangeArrowheads="1"/>
              </p:cNvSpPr>
              <p:nvPr/>
            </p:nvSpPr>
            <p:spPr bwMode="auto">
              <a:xfrm>
                <a:off x="5104" y="1244"/>
                <a:ext cx="82" cy="184"/>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59795" name="Rectangle 15"/>
              <p:cNvSpPr>
                <a:spLocks noChangeArrowheads="1"/>
              </p:cNvSpPr>
              <p:nvPr/>
            </p:nvSpPr>
            <p:spPr bwMode="auto">
              <a:xfrm>
                <a:off x="5115" y="1300"/>
                <a:ext cx="63" cy="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aphicFrame>
          <p:nvGraphicFramePr>
            <p:cNvPr id="159753" name="Object 19"/>
            <p:cNvGraphicFramePr>
              <a:graphicFrameLocks noChangeAspect="1"/>
            </p:cNvGraphicFramePr>
            <p:nvPr/>
          </p:nvGraphicFramePr>
          <p:xfrm>
            <a:off x="4513" y="1549"/>
            <a:ext cx="344" cy="334"/>
          </p:xfrm>
          <a:graphic>
            <a:graphicData uri="http://schemas.openxmlformats.org/presentationml/2006/ole">
              <mc:AlternateContent xmlns:mc="http://schemas.openxmlformats.org/markup-compatibility/2006">
                <mc:Choice xmlns:v="urn:schemas-microsoft-com:vml" Requires="v">
                  <p:oleObj spid="_x0000_s60860" name="Clip" r:id="rId4" imgW="1307263" imgH="1084139" progId="MS_ClipArt_Gallery.2">
                    <p:embed/>
                  </p:oleObj>
                </mc:Choice>
                <mc:Fallback>
                  <p:oleObj name="Clip"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 y="1549"/>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754" name="Text Box 21"/>
            <p:cNvSpPr txBox="1">
              <a:spLocks noChangeArrowheads="1"/>
            </p:cNvSpPr>
            <p:nvPr/>
          </p:nvSpPr>
          <p:spPr bwMode="auto">
            <a:xfrm>
              <a:off x="3895" y="2707"/>
              <a:ext cx="5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2000">
                  <a:latin typeface="Comic Sans MS" pitchFamily="66" charset="0"/>
                </a:rPr>
                <a:t>target</a:t>
              </a:r>
            </a:p>
          </p:txBody>
        </p:sp>
        <p:graphicFrame>
          <p:nvGraphicFramePr>
            <p:cNvPr id="159755" name="Object 24"/>
            <p:cNvGraphicFramePr>
              <a:graphicFrameLocks noChangeAspect="1"/>
            </p:cNvGraphicFramePr>
            <p:nvPr/>
          </p:nvGraphicFramePr>
          <p:xfrm>
            <a:off x="3894" y="1633"/>
            <a:ext cx="344" cy="334"/>
          </p:xfrm>
          <a:graphic>
            <a:graphicData uri="http://schemas.openxmlformats.org/presentationml/2006/ole">
              <mc:AlternateContent xmlns:mc="http://schemas.openxmlformats.org/markup-compatibility/2006">
                <mc:Choice xmlns:v="urn:schemas-microsoft-com:vml" Requires="v">
                  <p:oleObj spid="_x0000_s60861"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4" y="1633"/>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6" name="Object 43"/>
            <p:cNvGraphicFramePr>
              <a:graphicFrameLocks noChangeAspect="1"/>
            </p:cNvGraphicFramePr>
            <p:nvPr/>
          </p:nvGraphicFramePr>
          <p:xfrm>
            <a:off x="3274" y="1651"/>
            <a:ext cx="344" cy="334"/>
          </p:xfrm>
          <a:graphic>
            <a:graphicData uri="http://schemas.openxmlformats.org/presentationml/2006/ole">
              <mc:AlternateContent xmlns:mc="http://schemas.openxmlformats.org/markup-compatibility/2006">
                <mc:Choice xmlns:v="urn:schemas-microsoft-com:vml" Requires="v">
                  <p:oleObj spid="_x0000_s60862"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 y="1651"/>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7" name="Object 44"/>
            <p:cNvGraphicFramePr>
              <a:graphicFrameLocks noChangeAspect="1"/>
            </p:cNvGraphicFramePr>
            <p:nvPr/>
          </p:nvGraphicFramePr>
          <p:xfrm>
            <a:off x="3553" y="2069"/>
            <a:ext cx="344" cy="334"/>
          </p:xfrm>
          <a:graphic>
            <a:graphicData uri="http://schemas.openxmlformats.org/presentationml/2006/ole">
              <mc:AlternateContent xmlns:mc="http://schemas.openxmlformats.org/markup-compatibility/2006">
                <mc:Choice xmlns:v="urn:schemas-microsoft-com:vml" Requires="v">
                  <p:oleObj spid="_x0000_s60863" name="Clip" r:id="rId8" imgW="1307263" imgH="1084139" progId="MS_ClipArt_Gallery.2">
                    <p:embed/>
                  </p:oleObj>
                </mc:Choice>
                <mc:Fallback>
                  <p:oleObj name="Clip" r:id="rId8"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3" y="2069"/>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8" name="Object 45"/>
            <p:cNvGraphicFramePr>
              <a:graphicFrameLocks noChangeAspect="1"/>
            </p:cNvGraphicFramePr>
            <p:nvPr/>
          </p:nvGraphicFramePr>
          <p:xfrm>
            <a:off x="4679" y="2070"/>
            <a:ext cx="344" cy="334"/>
          </p:xfrm>
          <a:graphic>
            <a:graphicData uri="http://schemas.openxmlformats.org/presentationml/2006/ole">
              <mc:AlternateContent xmlns:mc="http://schemas.openxmlformats.org/markup-compatibility/2006">
                <mc:Choice xmlns:v="urn:schemas-microsoft-com:vml" Requires="v">
                  <p:oleObj spid="_x0000_s60864" name="Clip" r:id="rId9" imgW="1307263" imgH="1084139" progId="MS_ClipArt_Gallery.2">
                    <p:embed/>
                  </p:oleObj>
                </mc:Choice>
                <mc:Fallback>
                  <p:oleObj name="Clip" r:id="rId9"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 y="2070"/>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59" name="Object 46"/>
            <p:cNvGraphicFramePr>
              <a:graphicFrameLocks noChangeAspect="1"/>
            </p:cNvGraphicFramePr>
            <p:nvPr/>
          </p:nvGraphicFramePr>
          <p:xfrm>
            <a:off x="4733" y="3029"/>
            <a:ext cx="344" cy="334"/>
          </p:xfrm>
          <a:graphic>
            <a:graphicData uri="http://schemas.openxmlformats.org/presentationml/2006/ole">
              <mc:AlternateContent xmlns:mc="http://schemas.openxmlformats.org/markup-compatibility/2006">
                <mc:Choice xmlns:v="urn:schemas-microsoft-com:vml" Requires="v">
                  <p:oleObj spid="_x0000_s60865" name="Clip" r:id="rId10" imgW="1307263" imgH="1084139" progId="MS_ClipArt_Gallery.2">
                    <p:embed/>
                  </p:oleObj>
                </mc:Choice>
                <mc:Fallback>
                  <p:oleObj name="Clip" r:id="rId10"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 y="3029"/>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0" name="Object 47"/>
            <p:cNvGraphicFramePr>
              <a:graphicFrameLocks noChangeAspect="1"/>
            </p:cNvGraphicFramePr>
            <p:nvPr/>
          </p:nvGraphicFramePr>
          <p:xfrm>
            <a:off x="2820" y="2096"/>
            <a:ext cx="344" cy="334"/>
          </p:xfrm>
          <a:graphic>
            <a:graphicData uri="http://schemas.openxmlformats.org/presentationml/2006/ole">
              <mc:AlternateContent xmlns:mc="http://schemas.openxmlformats.org/markup-compatibility/2006">
                <mc:Choice xmlns:v="urn:schemas-microsoft-com:vml" Requires="v">
                  <p:oleObj spid="_x0000_s60866" name="Clip" r:id="rId11" imgW="1307263" imgH="1084139" progId="MS_ClipArt_Gallery.2">
                    <p:embed/>
                  </p:oleObj>
                </mc:Choice>
                <mc:Fallback>
                  <p:oleObj name="Clip" r:id="rId11"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 y="209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1" name="Object 48"/>
            <p:cNvGraphicFramePr>
              <a:graphicFrameLocks noChangeAspect="1"/>
            </p:cNvGraphicFramePr>
            <p:nvPr/>
          </p:nvGraphicFramePr>
          <p:xfrm>
            <a:off x="3230" y="2558"/>
            <a:ext cx="344" cy="334"/>
          </p:xfrm>
          <a:graphic>
            <a:graphicData uri="http://schemas.openxmlformats.org/presentationml/2006/ole">
              <mc:AlternateContent xmlns:mc="http://schemas.openxmlformats.org/markup-compatibility/2006">
                <mc:Choice xmlns:v="urn:schemas-microsoft-com:vml" Requires="v">
                  <p:oleObj spid="_x0000_s60867" name="Clip" r:id="rId12" imgW="1307263" imgH="1084139" progId="MS_ClipArt_Gallery.2">
                    <p:embed/>
                  </p:oleObj>
                </mc:Choice>
                <mc:Fallback>
                  <p:oleObj name="Clip" r:id="rId12"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 y="2558"/>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2" name="Object 49"/>
            <p:cNvGraphicFramePr>
              <a:graphicFrameLocks noChangeAspect="1"/>
            </p:cNvGraphicFramePr>
            <p:nvPr/>
          </p:nvGraphicFramePr>
          <p:xfrm>
            <a:off x="3545" y="2951"/>
            <a:ext cx="344" cy="334"/>
          </p:xfrm>
          <a:graphic>
            <a:graphicData uri="http://schemas.openxmlformats.org/presentationml/2006/ole">
              <mc:AlternateContent xmlns:mc="http://schemas.openxmlformats.org/markup-compatibility/2006">
                <mc:Choice xmlns:v="urn:schemas-microsoft-com:vml" Requires="v">
                  <p:oleObj spid="_x0000_s60868" name="Clip" r:id="rId13" imgW="1307263" imgH="1084139" progId="MS_ClipArt_Gallery.2">
                    <p:embed/>
                  </p:oleObj>
                </mc:Choice>
                <mc:Fallback>
                  <p:oleObj name="Clip" r:id="rId13"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5" y="2951"/>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3" name="Object 50"/>
            <p:cNvGraphicFramePr>
              <a:graphicFrameLocks noChangeAspect="1"/>
            </p:cNvGraphicFramePr>
            <p:nvPr/>
          </p:nvGraphicFramePr>
          <p:xfrm>
            <a:off x="4713" y="2506"/>
            <a:ext cx="344" cy="334"/>
          </p:xfrm>
          <a:graphic>
            <a:graphicData uri="http://schemas.openxmlformats.org/presentationml/2006/ole">
              <mc:AlternateContent xmlns:mc="http://schemas.openxmlformats.org/markup-compatibility/2006">
                <mc:Choice xmlns:v="urn:schemas-microsoft-com:vml" Requires="v">
                  <p:oleObj spid="_x0000_s60869" name="Clip" r:id="rId14" imgW="1307263" imgH="1084139" progId="MS_ClipArt_Gallery.2">
                    <p:embed/>
                  </p:oleObj>
                </mc:Choice>
                <mc:Fallback>
                  <p:oleObj name="Clip" r:id="rId1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 y="250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4" name="Object 51"/>
            <p:cNvGraphicFramePr>
              <a:graphicFrameLocks noChangeAspect="1"/>
            </p:cNvGraphicFramePr>
            <p:nvPr/>
          </p:nvGraphicFramePr>
          <p:xfrm>
            <a:off x="4113" y="3196"/>
            <a:ext cx="344" cy="334"/>
          </p:xfrm>
          <a:graphic>
            <a:graphicData uri="http://schemas.openxmlformats.org/presentationml/2006/ole">
              <mc:AlternateContent xmlns:mc="http://schemas.openxmlformats.org/markup-compatibility/2006">
                <mc:Choice xmlns:v="urn:schemas-microsoft-com:vml" Requires="v">
                  <p:oleObj spid="_x0000_s60870" name="Clip" r:id="rId15" imgW="1307263" imgH="1084139" progId="MS_ClipArt_Gallery.2">
                    <p:embed/>
                  </p:oleObj>
                </mc:Choice>
                <mc:Fallback>
                  <p:oleObj name="Clip" r:id="rId15"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 y="319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5" name="Object 52"/>
            <p:cNvGraphicFramePr>
              <a:graphicFrameLocks noChangeAspect="1"/>
            </p:cNvGraphicFramePr>
            <p:nvPr/>
          </p:nvGraphicFramePr>
          <p:xfrm>
            <a:off x="3719" y="3457"/>
            <a:ext cx="344" cy="334"/>
          </p:xfrm>
          <a:graphic>
            <a:graphicData uri="http://schemas.openxmlformats.org/presentationml/2006/ole">
              <mc:AlternateContent xmlns:mc="http://schemas.openxmlformats.org/markup-compatibility/2006">
                <mc:Choice xmlns:v="urn:schemas-microsoft-com:vml" Requires="v">
                  <p:oleObj spid="_x0000_s60871" name="Clip" r:id="rId16" imgW="1307263" imgH="1084139" progId="MS_ClipArt_Gallery.2">
                    <p:embed/>
                  </p:oleObj>
                </mc:Choice>
                <mc:Fallback>
                  <p:oleObj name="Clip" r:id="rId1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 y="3457"/>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766" name="Object 53"/>
            <p:cNvGraphicFramePr>
              <a:graphicFrameLocks noChangeAspect="1"/>
            </p:cNvGraphicFramePr>
            <p:nvPr/>
          </p:nvGraphicFramePr>
          <p:xfrm>
            <a:off x="2951" y="3126"/>
            <a:ext cx="344" cy="334"/>
          </p:xfrm>
          <a:graphic>
            <a:graphicData uri="http://schemas.openxmlformats.org/presentationml/2006/ole">
              <mc:AlternateContent xmlns:mc="http://schemas.openxmlformats.org/markup-compatibility/2006">
                <mc:Choice xmlns:v="urn:schemas-microsoft-com:vml" Requires="v">
                  <p:oleObj spid="_x0000_s60872" name="Clip" r:id="rId17" imgW="1307263" imgH="1084139" progId="MS_ClipArt_Gallery.2">
                    <p:embed/>
                  </p:oleObj>
                </mc:Choice>
                <mc:Fallback>
                  <p:oleObj name="Clip" r:id="rId17"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3126"/>
                          <a:ext cx="34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9767" name="Picture 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40" y="166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68" name="Picture 5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94" y="166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69" name="Picture 5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93" y="21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0" name="Picture 5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43" y="254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1" name="Picture 5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93" y="29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2" name="Picture 5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60" y="343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3" name="Picture 5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17" y="305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4" name="Picture 6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31" y="208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5" name="Picture 6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87" y="3141"/>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59776" name="Picture 6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25" y="157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sp>
          <p:nvSpPr>
            <p:cNvPr id="159777" name="Line 63"/>
            <p:cNvSpPr>
              <a:spLocks noChangeShapeType="1"/>
            </p:cNvSpPr>
            <p:nvPr/>
          </p:nvSpPr>
          <p:spPr bwMode="auto">
            <a:xfrm flipV="1">
              <a:off x="3570" y="2487"/>
              <a:ext cx="436" cy="166"/>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78" name="Line 64"/>
            <p:cNvSpPr>
              <a:spLocks noChangeShapeType="1"/>
            </p:cNvSpPr>
            <p:nvPr/>
          </p:nvSpPr>
          <p:spPr bwMode="auto">
            <a:xfrm flipV="1">
              <a:off x="3823" y="2696"/>
              <a:ext cx="226" cy="324"/>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79" name="Line 65"/>
            <p:cNvSpPr>
              <a:spLocks noChangeShapeType="1"/>
            </p:cNvSpPr>
            <p:nvPr/>
          </p:nvSpPr>
          <p:spPr bwMode="auto">
            <a:xfrm flipH="1" flipV="1">
              <a:off x="4267" y="2643"/>
              <a:ext cx="595" cy="456"/>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0" name="Line 66"/>
            <p:cNvSpPr>
              <a:spLocks noChangeShapeType="1"/>
            </p:cNvSpPr>
            <p:nvPr/>
          </p:nvSpPr>
          <p:spPr bwMode="auto">
            <a:xfrm>
              <a:off x="4145" y="1781"/>
              <a:ext cx="16" cy="46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1" name="Line 67"/>
            <p:cNvSpPr>
              <a:spLocks noChangeShapeType="1"/>
            </p:cNvSpPr>
            <p:nvPr/>
          </p:nvSpPr>
          <p:spPr bwMode="auto">
            <a:xfrm flipH="1">
              <a:off x="4239" y="2237"/>
              <a:ext cx="473" cy="181"/>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2" name="Line 68"/>
            <p:cNvSpPr>
              <a:spLocks noChangeShapeType="1"/>
            </p:cNvSpPr>
            <p:nvPr/>
          </p:nvSpPr>
          <p:spPr bwMode="auto">
            <a:xfrm>
              <a:off x="3148" y="2309"/>
              <a:ext cx="879" cy="111"/>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3" name="Line 69"/>
            <p:cNvSpPr>
              <a:spLocks noChangeShapeType="1"/>
            </p:cNvSpPr>
            <p:nvPr/>
          </p:nvSpPr>
          <p:spPr bwMode="auto">
            <a:xfrm flipV="1">
              <a:off x="3209" y="2588"/>
              <a:ext cx="800" cy="649"/>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4" name="Line 70"/>
            <p:cNvSpPr>
              <a:spLocks noChangeShapeType="1"/>
            </p:cNvSpPr>
            <p:nvPr/>
          </p:nvSpPr>
          <p:spPr bwMode="auto">
            <a:xfrm flipH="1">
              <a:off x="4262" y="1849"/>
              <a:ext cx="352" cy="39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5" name="Line 71"/>
            <p:cNvSpPr>
              <a:spLocks noChangeShapeType="1"/>
            </p:cNvSpPr>
            <p:nvPr/>
          </p:nvSpPr>
          <p:spPr bwMode="auto">
            <a:xfrm flipV="1">
              <a:off x="3904" y="2808"/>
              <a:ext cx="198" cy="65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6" name="Line 72"/>
            <p:cNvSpPr>
              <a:spLocks noChangeShapeType="1"/>
            </p:cNvSpPr>
            <p:nvPr/>
          </p:nvSpPr>
          <p:spPr bwMode="auto">
            <a:xfrm>
              <a:off x="3572" y="1964"/>
              <a:ext cx="416" cy="25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87" name="Line 73"/>
            <p:cNvSpPr>
              <a:spLocks noChangeShapeType="1"/>
            </p:cNvSpPr>
            <p:nvPr/>
          </p:nvSpPr>
          <p:spPr bwMode="auto">
            <a:xfrm flipH="1" flipV="1">
              <a:off x="4319" y="2514"/>
              <a:ext cx="419" cy="11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2" name="灯片编号占位符 2"/>
          <p:cNvSpPr>
            <a:spLocks noGrp="1"/>
          </p:cNvSpPr>
          <p:nvPr>
            <p:ph type="sldNum" sz="quarter" idx="11"/>
          </p:nvPr>
        </p:nvSpPr>
        <p:spPr>
          <a:xfrm>
            <a:off x="7042150" y="624363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400" dirty="0" smtClean="0"/>
              <a:t>140</a:t>
            </a:r>
          </a:p>
        </p:txBody>
      </p:sp>
    </p:spTree>
    <p:extLst>
      <p:ext uri="{BB962C8B-B14F-4D97-AF65-F5344CB8AC3E}">
        <p14:creationId xmlns:p14="http://schemas.microsoft.com/office/powerpoint/2010/main" val="2866115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1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1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127000" y="496888"/>
            <a:ext cx="8820150" cy="1020762"/>
          </a:xfrm>
        </p:spPr>
        <p:txBody>
          <a:bodyPr/>
          <a:lstStyle/>
          <a:p>
            <a:r>
              <a:rPr lang="en-US" altLang="zh-CN" smtClean="0">
                <a:latin typeface="Comic Sans MS" pitchFamily="66" charset="0"/>
              </a:rPr>
              <a:t>The bad guys can sniff packets</a:t>
            </a:r>
          </a:p>
        </p:txBody>
      </p:sp>
      <p:sp>
        <p:nvSpPr>
          <p:cNvPr id="160771" name="Rectangle 17"/>
          <p:cNvSpPr>
            <a:spLocks noGrp="1" noChangeArrowheads="1"/>
          </p:cNvSpPr>
          <p:nvPr>
            <p:ph type="body" idx="1"/>
          </p:nvPr>
        </p:nvSpPr>
        <p:spPr>
          <a:xfrm>
            <a:off x="493713" y="1355725"/>
            <a:ext cx="8077200" cy="1484313"/>
          </a:xfrm>
          <a:noFill/>
        </p:spPr>
        <p:txBody>
          <a:bodyPr/>
          <a:lstStyle/>
          <a:p>
            <a:pPr>
              <a:buFont typeface="Wingdings" pitchFamily="2" charset="2"/>
              <a:buNone/>
            </a:pPr>
            <a:r>
              <a:rPr lang="en-US" altLang="zh-CN" sz="2400" i="1" smtClean="0">
                <a:solidFill>
                  <a:srgbClr val="FF3300"/>
                </a:solidFill>
                <a:latin typeface="Comic Sans MS" pitchFamily="66" charset="0"/>
              </a:rPr>
              <a:t>Packet sniffing: </a:t>
            </a:r>
          </a:p>
          <a:p>
            <a:pPr lvl="1"/>
            <a:r>
              <a:rPr lang="en-US" altLang="zh-CN" sz="2400" smtClean="0">
                <a:latin typeface="Comic Sans MS" pitchFamily="66" charset="0"/>
              </a:rPr>
              <a:t>broadcast media (shared Ethernet, wireless)</a:t>
            </a:r>
          </a:p>
          <a:p>
            <a:pPr lvl="1"/>
            <a:r>
              <a:rPr lang="en-US" altLang="zh-CN" sz="2400" smtClean="0">
                <a:latin typeface="Comic Sans MS" pitchFamily="66" charset="0"/>
              </a:rPr>
              <a:t>promiscuous network interface reads/records all packets (e.g., including passwords!) passing by</a:t>
            </a:r>
          </a:p>
        </p:txBody>
      </p:sp>
      <p:graphicFrame>
        <p:nvGraphicFramePr>
          <p:cNvPr id="160772" name="Object 18"/>
          <p:cNvGraphicFramePr>
            <a:graphicFrameLocks noChangeAspect="1"/>
          </p:cNvGraphicFramePr>
          <p:nvPr/>
        </p:nvGraphicFramePr>
        <p:xfrm>
          <a:off x="6294438" y="4791075"/>
          <a:ext cx="668337" cy="530225"/>
        </p:xfrm>
        <a:graphic>
          <a:graphicData uri="http://schemas.openxmlformats.org/presentationml/2006/ole">
            <mc:AlternateContent xmlns:mc="http://schemas.openxmlformats.org/markup-compatibility/2006">
              <mc:Choice xmlns:v="urn:schemas-microsoft-com:vml" Requires="v">
                <p:oleObj spid="_x0000_s61510" name="ClipArt" r:id="rId4" imgW="1307263" imgH="1084139" progId="MS_ClipArt_Gallery.2">
                  <p:embed/>
                </p:oleObj>
              </mc:Choice>
              <mc:Fallback>
                <p:oleObj name="ClipArt"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4438" y="4791075"/>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0773" name="Group 19"/>
          <p:cNvGrpSpPr>
            <a:grpSpLocks/>
          </p:cNvGrpSpPr>
          <p:nvPr/>
        </p:nvGrpSpPr>
        <p:grpSpPr bwMode="auto">
          <a:xfrm>
            <a:off x="1905000" y="3360738"/>
            <a:ext cx="384175" cy="723900"/>
            <a:chOff x="4180" y="783"/>
            <a:chExt cx="150" cy="307"/>
          </a:xfrm>
        </p:grpSpPr>
        <p:sp>
          <p:nvSpPr>
            <p:cNvPr id="160806" name="AutoShape 2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07" name="Rectangle 2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08" name="Rectangle 2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09" name="AutoShape 2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10" name="Line 2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11" name="Line 2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12" name="Rectangle 2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813" name="Rectangle 2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60774" name="Group 28"/>
          <p:cNvGrpSpPr>
            <a:grpSpLocks/>
          </p:cNvGrpSpPr>
          <p:nvPr/>
        </p:nvGrpSpPr>
        <p:grpSpPr bwMode="auto">
          <a:xfrm>
            <a:off x="2859088" y="4851400"/>
            <a:ext cx="642937" cy="328613"/>
            <a:chOff x="3600" y="219"/>
            <a:chExt cx="360" cy="175"/>
          </a:xfrm>
        </p:grpSpPr>
        <p:sp>
          <p:nvSpPr>
            <p:cNvPr id="160793" name="Oval 2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794" name="Line 3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5" name="Line 3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6" name="Rectangle 3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zh-CN" sz="2400">
                <a:latin typeface="Times New Roman" pitchFamily="18" charset="0"/>
              </a:endParaRPr>
            </a:p>
          </p:txBody>
        </p:sp>
        <p:sp>
          <p:nvSpPr>
            <p:cNvPr id="160797" name="Oval 3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60798" name="Group 34"/>
            <p:cNvGrpSpPr>
              <a:grpSpLocks/>
            </p:cNvGrpSpPr>
            <p:nvPr/>
          </p:nvGrpSpPr>
          <p:grpSpPr bwMode="auto">
            <a:xfrm>
              <a:off x="3686" y="244"/>
              <a:ext cx="177" cy="66"/>
              <a:chOff x="2848" y="848"/>
              <a:chExt cx="140" cy="98"/>
            </a:xfrm>
          </p:grpSpPr>
          <p:sp>
            <p:nvSpPr>
              <p:cNvPr id="160803" name="Line 3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4" name="Line 3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5" name="Line 3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0799" name="Group 38"/>
            <p:cNvGrpSpPr>
              <a:grpSpLocks/>
            </p:cNvGrpSpPr>
            <p:nvPr/>
          </p:nvGrpSpPr>
          <p:grpSpPr bwMode="auto">
            <a:xfrm flipV="1">
              <a:off x="3686" y="243"/>
              <a:ext cx="177" cy="66"/>
              <a:chOff x="2848" y="848"/>
              <a:chExt cx="140" cy="98"/>
            </a:xfrm>
          </p:grpSpPr>
          <p:sp>
            <p:nvSpPr>
              <p:cNvPr id="160800" name="Line 3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1" name="Line 4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802" name="Line 4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0775" name="Object 42"/>
          <p:cNvGraphicFramePr>
            <a:graphicFrameLocks noChangeAspect="1"/>
          </p:cNvGraphicFramePr>
          <p:nvPr/>
        </p:nvGraphicFramePr>
        <p:xfrm>
          <a:off x="4437063" y="3422650"/>
          <a:ext cx="668337" cy="530225"/>
        </p:xfrm>
        <a:graphic>
          <a:graphicData uri="http://schemas.openxmlformats.org/presentationml/2006/ole">
            <mc:AlternateContent xmlns:mc="http://schemas.openxmlformats.org/markup-compatibility/2006">
              <mc:Choice xmlns:v="urn:schemas-microsoft-com:vml" Requires="v">
                <p:oleObj spid="_x0000_s61511" name="ClipArt" r:id="rId6" imgW="1307263" imgH="1084139" progId="MS_ClipArt_Gallery.2">
                  <p:embed/>
                </p:oleObj>
              </mc:Choice>
              <mc:Fallback>
                <p:oleObj name="ClipArt"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3422650"/>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0776" name="Freeform 43"/>
          <p:cNvSpPr>
            <a:spLocks/>
          </p:cNvSpPr>
          <p:nvPr/>
        </p:nvSpPr>
        <p:spPr bwMode="auto">
          <a:xfrm>
            <a:off x="2005013" y="408622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0777" name="Freeform 44"/>
          <p:cNvSpPr>
            <a:spLocks/>
          </p:cNvSpPr>
          <p:nvPr/>
        </p:nvSpPr>
        <p:spPr bwMode="auto">
          <a:xfrm>
            <a:off x="4837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0778" name="Line 45"/>
          <p:cNvSpPr>
            <a:spLocks noChangeShapeType="1"/>
          </p:cNvSpPr>
          <p:nvPr/>
        </p:nvSpPr>
        <p:spPr bwMode="auto">
          <a:xfrm flipV="1">
            <a:off x="3179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79" name="Line 46"/>
          <p:cNvSpPr>
            <a:spLocks noChangeShapeType="1"/>
          </p:cNvSpPr>
          <p:nvPr/>
        </p:nvSpPr>
        <p:spPr bwMode="auto">
          <a:xfrm flipV="1">
            <a:off x="3198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80" name="Text Box 47"/>
          <p:cNvSpPr txBox="1">
            <a:spLocks noChangeArrowheads="1"/>
          </p:cNvSpPr>
          <p:nvPr/>
        </p:nvSpPr>
        <p:spPr bwMode="auto">
          <a:xfrm>
            <a:off x="1452563" y="3375025"/>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A</a:t>
            </a:r>
            <a:endParaRPr lang="en-US" altLang="zh-CN" sz="2400">
              <a:latin typeface="Times New Roman" pitchFamily="18" charset="0"/>
            </a:endParaRPr>
          </a:p>
        </p:txBody>
      </p:sp>
      <p:sp>
        <p:nvSpPr>
          <p:cNvPr id="160781" name="Text Box 48"/>
          <p:cNvSpPr txBox="1">
            <a:spLocks noChangeArrowheads="1"/>
          </p:cNvSpPr>
          <p:nvPr/>
        </p:nvSpPr>
        <p:spPr bwMode="auto">
          <a:xfrm>
            <a:off x="6937375" y="4838700"/>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B</a:t>
            </a:r>
            <a:endParaRPr lang="en-US" altLang="zh-CN" sz="2400">
              <a:latin typeface="Times New Roman" pitchFamily="18" charset="0"/>
            </a:endParaRPr>
          </a:p>
        </p:txBody>
      </p:sp>
      <p:sp>
        <p:nvSpPr>
          <p:cNvPr id="160782" name="Text Box 49"/>
          <p:cNvSpPr txBox="1">
            <a:spLocks noChangeArrowheads="1"/>
          </p:cNvSpPr>
          <p:nvPr/>
        </p:nvSpPr>
        <p:spPr bwMode="auto">
          <a:xfrm>
            <a:off x="5046663" y="33528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C</a:t>
            </a:r>
            <a:endParaRPr lang="en-US" altLang="zh-CN" sz="2400">
              <a:latin typeface="Times New Roman" pitchFamily="18" charset="0"/>
            </a:endParaRPr>
          </a:p>
        </p:txBody>
      </p:sp>
      <p:grpSp>
        <p:nvGrpSpPr>
          <p:cNvPr id="160783" name="Group 50"/>
          <p:cNvGrpSpPr>
            <a:grpSpLocks/>
          </p:cNvGrpSpPr>
          <p:nvPr/>
        </p:nvGrpSpPr>
        <p:grpSpPr bwMode="auto">
          <a:xfrm>
            <a:off x="3833813" y="4605338"/>
            <a:ext cx="2295525" cy="336550"/>
            <a:chOff x="2418" y="3342"/>
            <a:chExt cx="1446" cy="212"/>
          </a:xfrm>
        </p:grpSpPr>
        <p:sp>
          <p:nvSpPr>
            <p:cNvPr id="160788"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0789"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0"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1"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92" name="Text Box 55"/>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600">
                  <a:latin typeface="Arial" charset="0"/>
                </a:rPr>
                <a:t>src:B dest:A     payload</a:t>
              </a:r>
              <a:endParaRPr lang="en-US" altLang="zh-CN" sz="1600">
                <a:latin typeface="Times New Roman" pitchFamily="18" charset="0"/>
              </a:endParaRPr>
            </a:p>
          </p:txBody>
        </p:sp>
      </p:grpSp>
      <p:sp>
        <p:nvSpPr>
          <p:cNvPr id="160784" name="Freeform 56"/>
          <p:cNvSpPr>
            <a:spLocks/>
          </p:cNvSpPr>
          <p:nvPr/>
        </p:nvSpPr>
        <p:spPr bwMode="auto">
          <a:xfrm>
            <a:off x="3802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0785" name="Line 57"/>
          <p:cNvSpPr>
            <a:spLocks noChangeShapeType="1"/>
          </p:cNvSpPr>
          <p:nvPr/>
        </p:nvSpPr>
        <p:spPr bwMode="auto">
          <a:xfrm flipV="1">
            <a:off x="4945063" y="3957638"/>
            <a:ext cx="0" cy="6032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786" name="Rectangle 59"/>
          <p:cNvSpPr>
            <a:spLocks noChangeArrowheads="1"/>
          </p:cNvSpPr>
          <p:nvPr/>
        </p:nvSpPr>
        <p:spPr bwMode="auto">
          <a:xfrm>
            <a:off x="573088" y="5360988"/>
            <a:ext cx="77724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buClr>
                <a:schemeClr val="accent2"/>
              </a:buClr>
              <a:buSzPct val="75000"/>
              <a:buFont typeface="Wingdings" pitchFamily="2" charset="2"/>
              <a:buChar char="v"/>
            </a:pPr>
            <a:r>
              <a:rPr lang="en-US" altLang="zh-CN" sz="2400" dirty="0">
                <a:latin typeface="Comic Sans MS" pitchFamily="66" charset="0"/>
              </a:rPr>
              <a:t>Wireshark software used for end-of-chapter labs is a (free) packet-sniffer</a:t>
            </a:r>
          </a:p>
          <a:p>
            <a:pPr lvl="1">
              <a:buClr>
                <a:schemeClr val="accent2"/>
              </a:buClr>
              <a:buSzPct val="75000"/>
              <a:buFont typeface="Wingdings" pitchFamily="2" charset="2"/>
              <a:buNone/>
            </a:pPr>
            <a:endParaRPr lang="en-US" altLang="zh-CN" sz="2400" dirty="0">
              <a:latin typeface="Comic Sans MS" pitchFamily="66" charset="0"/>
            </a:endParaRPr>
          </a:p>
        </p:txBody>
      </p:sp>
      <p:pic>
        <p:nvPicPr>
          <p:cNvPr id="160787" name="Picture 6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7075" y="34194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sp>
        <p:nvSpPr>
          <p:cNvPr id="46" name="灯片编号占位符 2"/>
          <p:cNvSpPr>
            <a:spLocks noGrp="1"/>
          </p:cNvSpPr>
          <p:nvPr>
            <p:ph type="sldNum" sz="quarter" idx="11"/>
          </p:nvPr>
        </p:nvSpPr>
        <p:spPr>
          <a:xfrm>
            <a:off x="7042150" y="624363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400" dirty="0" smtClean="0"/>
              <a:t>141</a:t>
            </a:r>
          </a:p>
        </p:txBody>
      </p:sp>
    </p:spTree>
    <p:extLst>
      <p:ext uri="{BB962C8B-B14F-4D97-AF65-F5344CB8AC3E}">
        <p14:creationId xmlns:p14="http://schemas.microsoft.com/office/powerpoint/2010/main" val="366145904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0" y="214313"/>
            <a:ext cx="8997950" cy="1462087"/>
          </a:xfrm>
        </p:spPr>
        <p:txBody>
          <a:bodyPr/>
          <a:lstStyle/>
          <a:p>
            <a:r>
              <a:rPr lang="en-US" altLang="zh-CN" sz="3600" smtClean="0">
                <a:latin typeface="Comic Sans MS" pitchFamily="66" charset="0"/>
              </a:rPr>
              <a:t>The bad guys can use false source addresses</a:t>
            </a:r>
          </a:p>
        </p:txBody>
      </p:sp>
      <p:sp>
        <p:nvSpPr>
          <p:cNvPr id="161795" name="Rectangle 3"/>
          <p:cNvSpPr>
            <a:spLocks noGrp="1" noChangeArrowheads="1"/>
          </p:cNvSpPr>
          <p:nvPr>
            <p:ph type="body" idx="1"/>
          </p:nvPr>
        </p:nvSpPr>
        <p:spPr>
          <a:xfrm>
            <a:off x="493713" y="1558925"/>
            <a:ext cx="8077200" cy="1484313"/>
          </a:xfrm>
          <a:noFill/>
        </p:spPr>
        <p:txBody>
          <a:bodyPr/>
          <a:lstStyle/>
          <a:p>
            <a:r>
              <a:rPr lang="en-US" altLang="zh-CN" i="1" smtClean="0">
                <a:solidFill>
                  <a:srgbClr val="FF3300"/>
                </a:solidFill>
                <a:latin typeface="Comic Sans MS" pitchFamily="66" charset="0"/>
              </a:rPr>
              <a:t>IP spoofing: </a:t>
            </a:r>
            <a:r>
              <a:rPr lang="en-US" altLang="zh-CN" sz="2400" smtClean="0">
                <a:latin typeface="Comic Sans MS" pitchFamily="66" charset="0"/>
              </a:rPr>
              <a:t>send packet with false source address</a:t>
            </a:r>
          </a:p>
        </p:txBody>
      </p:sp>
      <p:graphicFrame>
        <p:nvGraphicFramePr>
          <p:cNvPr id="161796" name="Object 45"/>
          <p:cNvGraphicFramePr>
            <a:graphicFrameLocks noChangeAspect="1"/>
          </p:cNvGraphicFramePr>
          <p:nvPr/>
        </p:nvGraphicFramePr>
        <p:xfrm>
          <a:off x="6411913" y="3695700"/>
          <a:ext cx="668337" cy="530225"/>
        </p:xfrm>
        <a:graphic>
          <a:graphicData uri="http://schemas.openxmlformats.org/presentationml/2006/ole">
            <mc:AlternateContent xmlns:mc="http://schemas.openxmlformats.org/markup-compatibility/2006">
              <mc:Choice xmlns:v="urn:schemas-microsoft-com:vml" Requires="v">
                <p:oleObj spid="_x0000_s62534" name="ClipArt" r:id="rId4" imgW="1307263" imgH="1084139" progId="MS_ClipArt_Gallery.2">
                  <p:embed/>
                </p:oleObj>
              </mc:Choice>
              <mc:Fallback>
                <p:oleObj name="ClipArt"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13" y="3695700"/>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1797" name="Group 46"/>
          <p:cNvGrpSpPr>
            <a:grpSpLocks/>
          </p:cNvGrpSpPr>
          <p:nvPr/>
        </p:nvGrpSpPr>
        <p:grpSpPr bwMode="auto">
          <a:xfrm>
            <a:off x="2022475" y="2265363"/>
            <a:ext cx="384175" cy="723900"/>
            <a:chOff x="4180" y="783"/>
            <a:chExt cx="150" cy="307"/>
          </a:xfrm>
        </p:grpSpPr>
        <p:sp>
          <p:nvSpPr>
            <p:cNvPr id="161828" name="AutoShape 4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29" name="Rectangle 4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0"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1"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2" name="Line 5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33" name="Line 5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34"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35" name="Rectangle 5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61798" name="Group 55"/>
          <p:cNvGrpSpPr>
            <a:grpSpLocks/>
          </p:cNvGrpSpPr>
          <p:nvPr/>
        </p:nvGrpSpPr>
        <p:grpSpPr bwMode="auto">
          <a:xfrm>
            <a:off x="2976563" y="3756025"/>
            <a:ext cx="642937" cy="328613"/>
            <a:chOff x="3600" y="219"/>
            <a:chExt cx="360" cy="175"/>
          </a:xfrm>
        </p:grpSpPr>
        <p:sp>
          <p:nvSpPr>
            <p:cNvPr id="161815" name="Oval 5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16" name="Line 5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7" name="Line 5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8" name="Rectangle 5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zh-CN" sz="2400">
                <a:latin typeface="Times New Roman" pitchFamily="18" charset="0"/>
              </a:endParaRPr>
            </a:p>
          </p:txBody>
        </p:sp>
        <p:sp>
          <p:nvSpPr>
            <p:cNvPr id="161819" name="Oval 6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61820" name="Group 61"/>
            <p:cNvGrpSpPr>
              <a:grpSpLocks/>
            </p:cNvGrpSpPr>
            <p:nvPr/>
          </p:nvGrpSpPr>
          <p:grpSpPr bwMode="auto">
            <a:xfrm>
              <a:off x="3686" y="244"/>
              <a:ext cx="177" cy="66"/>
              <a:chOff x="2848" y="848"/>
              <a:chExt cx="140" cy="98"/>
            </a:xfrm>
          </p:grpSpPr>
          <p:sp>
            <p:nvSpPr>
              <p:cNvPr id="161825" name="Line 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6" name="Line 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7" name="Line 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1821" name="Group 65"/>
            <p:cNvGrpSpPr>
              <a:grpSpLocks/>
            </p:cNvGrpSpPr>
            <p:nvPr/>
          </p:nvGrpSpPr>
          <p:grpSpPr bwMode="auto">
            <a:xfrm flipV="1">
              <a:off x="3686" y="243"/>
              <a:ext cx="177" cy="66"/>
              <a:chOff x="2848" y="848"/>
              <a:chExt cx="140" cy="98"/>
            </a:xfrm>
          </p:grpSpPr>
          <p:sp>
            <p:nvSpPr>
              <p:cNvPr id="161822" name="Line 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3" name="Line 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24" name="Line 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1799" name="Object 69"/>
          <p:cNvGraphicFramePr>
            <a:graphicFrameLocks noChangeAspect="1"/>
          </p:cNvGraphicFramePr>
          <p:nvPr/>
        </p:nvGraphicFramePr>
        <p:xfrm>
          <a:off x="4554538" y="2327275"/>
          <a:ext cx="668337" cy="530225"/>
        </p:xfrm>
        <a:graphic>
          <a:graphicData uri="http://schemas.openxmlformats.org/presentationml/2006/ole">
            <mc:AlternateContent xmlns:mc="http://schemas.openxmlformats.org/markup-compatibility/2006">
              <mc:Choice xmlns:v="urn:schemas-microsoft-com:vml" Requires="v">
                <p:oleObj spid="_x0000_s62535" name="ClipArt" r:id="rId6" imgW="1307263" imgH="1084139" progId="MS_ClipArt_Gallery.2">
                  <p:embed/>
                </p:oleObj>
              </mc:Choice>
              <mc:Fallback>
                <p:oleObj name="ClipArt"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538" y="2327275"/>
                        <a:ext cx="6683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0" name="Freeform 70"/>
          <p:cNvSpPr>
            <a:spLocks/>
          </p:cNvSpPr>
          <p:nvPr/>
        </p:nvSpPr>
        <p:spPr bwMode="auto">
          <a:xfrm>
            <a:off x="2122488" y="2990850"/>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801" name="Freeform 71"/>
          <p:cNvSpPr>
            <a:spLocks/>
          </p:cNvSpPr>
          <p:nvPr/>
        </p:nvSpPr>
        <p:spPr bwMode="auto">
          <a:xfrm>
            <a:off x="4954588" y="2860675"/>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802" name="Line 72"/>
          <p:cNvSpPr>
            <a:spLocks noChangeShapeType="1"/>
          </p:cNvSpPr>
          <p:nvPr/>
        </p:nvSpPr>
        <p:spPr bwMode="auto">
          <a:xfrm flipV="1">
            <a:off x="3297238" y="3382963"/>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03" name="Line 73"/>
          <p:cNvSpPr>
            <a:spLocks noChangeShapeType="1"/>
          </p:cNvSpPr>
          <p:nvPr/>
        </p:nvSpPr>
        <p:spPr bwMode="auto">
          <a:xfrm flipV="1">
            <a:off x="3316288" y="4094163"/>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04" name="Text Box 74"/>
          <p:cNvSpPr txBox="1">
            <a:spLocks noChangeArrowheads="1"/>
          </p:cNvSpPr>
          <p:nvPr/>
        </p:nvSpPr>
        <p:spPr bwMode="auto">
          <a:xfrm>
            <a:off x="1570038" y="227965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A</a:t>
            </a:r>
            <a:endParaRPr lang="en-US" altLang="zh-CN" sz="2400">
              <a:latin typeface="Times New Roman" pitchFamily="18" charset="0"/>
            </a:endParaRPr>
          </a:p>
        </p:txBody>
      </p:sp>
      <p:sp>
        <p:nvSpPr>
          <p:cNvPr id="161805" name="Text Box 75"/>
          <p:cNvSpPr txBox="1">
            <a:spLocks noChangeArrowheads="1"/>
          </p:cNvSpPr>
          <p:nvPr/>
        </p:nvSpPr>
        <p:spPr bwMode="auto">
          <a:xfrm>
            <a:off x="7054850" y="3743325"/>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B</a:t>
            </a:r>
            <a:endParaRPr lang="en-US" altLang="zh-CN" sz="2400">
              <a:latin typeface="Times New Roman" pitchFamily="18" charset="0"/>
            </a:endParaRPr>
          </a:p>
        </p:txBody>
      </p:sp>
      <p:sp>
        <p:nvSpPr>
          <p:cNvPr id="161806" name="Text Box 76"/>
          <p:cNvSpPr txBox="1">
            <a:spLocks noChangeArrowheads="1"/>
          </p:cNvSpPr>
          <p:nvPr/>
        </p:nvSpPr>
        <p:spPr bwMode="auto">
          <a:xfrm>
            <a:off x="5164138" y="2257425"/>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C</a:t>
            </a:r>
            <a:endParaRPr lang="en-US" altLang="zh-CN" sz="2400">
              <a:latin typeface="Times New Roman" pitchFamily="18" charset="0"/>
            </a:endParaRPr>
          </a:p>
        </p:txBody>
      </p:sp>
      <p:sp>
        <p:nvSpPr>
          <p:cNvPr id="161807" name="Freeform 77"/>
          <p:cNvSpPr>
            <a:spLocks/>
          </p:cNvSpPr>
          <p:nvPr/>
        </p:nvSpPr>
        <p:spPr bwMode="auto">
          <a:xfrm>
            <a:off x="2132013" y="2838450"/>
            <a:ext cx="2967037"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61808" name="Group 78"/>
          <p:cNvGrpSpPr>
            <a:grpSpLocks/>
          </p:cNvGrpSpPr>
          <p:nvPr/>
        </p:nvGrpSpPr>
        <p:grpSpPr bwMode="auto">
          <a:xfrm>
            <a:off x="2598738" y="3321050"/>
            <a:ext cx="2295525" cy="336550"/>
            <a:chOff x="2418" y="3342"/>
            <a:chExt cx="1446" cy="212"/>
          </a:xfrm>
        </p:grpSpPr>
        <p:sp>
          <p:nvSpPr>
            <p:cNvPr id="161810"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1811"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2"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3"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14" name="Text Box 83"/>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1600">
                  <a:solidFill>
                    <a:srgbClr val="FF0000"/>
                  </a:solidFill>
                  <a:latin typeface="Arial" charset="0"/>
                </a:rPr>
                <a:t>src:B</a:t>
              </a:r>
              <a:r>
                <a:rPr lang="en-US" altLang="zh-CN" sz="1600">
                  <a:latin typeface="Arial" charset="0"/>
                </a:rPr>
                <a:t> dest:A     payload</a:t>
              </a:r>
              <a:endParaRPr lang="en-US" altLang="zh-CN" sz="1600">
                <a:latin typeface="Times New Roman" pitchFamily="18" charset="0"/>
              </a:endParaRPr>
            </a:p>
          </p:txBody>
        </p:sp>
      </p:grpSp>
      <p:pic>
        <p:nvPicPr>
          <p:cNvPr id="161809" name="Picture 8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30750" y="23526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sp>
        <p:nvSpPr>
          <p:cNvPr id="44" name="灯片编号占位符 2"/>
          <p:cNvSpPr>
            <a:spLocks noGrp="1"/>
          </p:cNvSpPr>
          <p:nvPr>
            <p:ph type="sldNum" sz="quarter" idx="11"/>
          </p:nvPr>
        </p:nvSpPr>
        <p:spPr>
          <a:xfrm>
            <a:off x="7042150" y="624363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400" dirty="0" smtClean="0"/>
              <a:t>142</a:t>
            </a:r>
          </a:p>
        </p:txBody>
      </p:sp>
    </p:spTree>
    <p:extLst>
      <p:ext uri="{BB962C8B-B14F-4D97-AF65-F5344CB8AC3E}">
        <p14:creationId xmlns:p14="http://schemas.microsoft.com/office/powerpoint/2010/main" val="428009881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225425" y="214313"/>
            <a:ext cx="8718550" cy="1462087"/>
          </a:xfrm>
        </p:spPr>
        <p:txBody>
          <a:bodyPr/>
          <a:lstStyle/>
          <a:p>
            <a:r>
              <a:rPr lang="en-US" altLang="zh-CN" sz="3600" smtClean="0">
                <a:latin typeface="Comic Sans MS" pitchFamily="66" charset="0"/>
              </a:rPr>
              <a:t>The bad guys can record and playback</a:t>
            </a:r>
          </a:p>
        </p:txBody>
      </p:sp>
      <p:sp>
        <p:nvSpPr>
          <p:cNvPr id="162819" name="Rectangle 3"/>
          <p:cNvSpPr>
            <a:spLocks noGrp="1" noChangeArrowheads="1"/>
          </p:cNvSpPr>
          <p:nvPr>
            <p:ph type="body" idx="1"/>
          </p:nvPr>
        </p:nvSpPr>
        <p:spPr>
          <a:xfrm>
            <a:off x="493713" y="1731963"/>
            <a:ext cx="8077200" cy="1484312"/>
          </a:xfrm>
          <a:noFill/>
        </p:spPr>
        <p:txBody>
          <a:bodyPr/>
          <a:lstStyle/>
          <a:p>
            <a:r>
              <a:rPr lang="en-US" altLang="zh-CN" i="1" smtClean="0">
                <a:solidFill>
                  <a:srgbClr val="FF3300"/>
                </a:solidFill>
                <a:latin typeface="Comic Sans MS" pitchFamily="66" charset="0"/>
              </a:rPr>
              <a:t>record-and-playback</a:t>
            </a:r>
            <a:r>
              <a:rPr lang="en-US" altLang="zh-CN" sz="2400" smtClean="0">
                <a:latin typeface="Comic Sans MS" pitchFamily="66" charset="0"/>
              </a:rPr>
              <a:t>: sniff sensitive info (e.g., password), and use later</a:t>
            </a:r>
          </a:p>
          <a:p>
            <a:pPr lvl="1"/>
            <a:r>
              <a:rPr lang="en-US" altLang="zh-CN" smtClean="0">
                <a:latin typeface="Comic Sans MS" pitchFamily="66" charset="0"/>
              </a:rPr>
              <a:t>password holder </a:t>
            </a:r>
            <a:r>
              <a:rPr lang="en-US" altLang="zh-CN" i="1" smtClean="0">
                <a:latin typeface="Comic Sans MS" pitchFamily="66" charset="0"/>
              </a:rPr>
              <a:t>is </a:t>
            </a:r>
            <a:r>
              <a:rPr lang="en-US" altLang="zh-CN" smtClean="0">
                <a:latin typeface="Comic Sans MS" pitchFamily="66" charset="0"/>
              </a:rPr>
              <a:t>that user from system point of view</a:t>
            </a:r>
          </a:p>
        </p:txBody>
      </p:sp>
      <p:graphicFrame>
        <p:nvGraphicFramePr>
          <p:cNvPr id="162820" name="Object 43"/>
          <p:cNvGraphicFramePr>
            <a:graphicFrameLocks noChangeAspect="1"/>
          </p:cNvGraphicFramePr>
          <p:nvPr/>
        </p:nvGraphicFramePr>
        <p:xfrm>
          <a:off x="6099175" y="5414963"/>
          <a:ext cx="668338" cy="530225"/>
        </p:xfrm>
        <a:graphic>
          <a:graphicData uri="http://schemas.openxmlformats.org/presentationml/2006/ole">
            <mc:AlternateContent xmlns:mc="http://schemas.openxmlformats.org/markup-compatibility/2006">
              <mc:Choice xmlns:v="urn:schemas-microsoft-com:vml" Requires="v">
                <p:oleObj spid="_x0000_s63558" name="ClipArt" r:id="rId4" imgW="1307263" imgH="1084139" progId="MS_ClipArt_Gallery.2">
                  <p:embed/>
                </p:oleObj>
              </mc:Choice>
              <mc:Fallback>
                <p:oleObj name="ClipArt" r:id="rId4"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175" y="5414963"/>
                        <a:ext cx="66833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2821" name="Group 44"/>
          <p:cNvGrpSpPr>
            <a:grpSpLocks/>
          </p:cNvGrpSpPr>
          <p:nvPr/>
        </p:nvGrpSpPr>
        <p:grpSpPr bwMode="auto">
          <a:xfrm>
            <a:off x="1709738" y="3984625"/>
            <a:ext cx="384175" cy="723900"/>
            <a:chOff x="4180" y="783"/>
            <a:chExt cx="150" cy="307"/>
          </a:xfrm>
        </p:grpSpPr>
        <p:sp>
          <p:nvSpPr>
            <p:cNvPr id="162854" name="AutoShape 4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5" name="Rectangle 4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6" name="Rectangle 4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7" name="AutoShape 4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58" name="Line 4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9" name="Line 5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60" name="Rectangle 5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61" name="Rectangle 5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grpSp>
        <p:nvGrpSpPr>
          <p:cNvPr id="162822" name="Group 53"/>
          <p:cNvGrpSpPr>
            <a:grpSpLocks/>
          </p:cNvGrpSpPr>
          <p:nvPr/>
        </p:nvGrpSpPr>
        <p:grpSpPr bwMode="auto">
          <a:xfrm>
            <a:off x="2663825" y="5475288"/>
            <a:ext cx="642938" cy="328612"/>
            <a:chOff x="3600" y="219"/>
            <a:chExt cx="360" cy="175"/>
          </a:xfrm>
        </p:grpSpPr>
        <p:sp>
          <p:nvSpPr>
            <p:cNvPr id="162841" name="Oval 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42" name="Line 5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3" name="Line 5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4" name="Rectangle 5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endParaRPr lang="zh-CN" altLang="zh-CN" sz="2400">
                <a:latin typeface="Times New Roman" pitchFamily="18" charset="0"/>
              </a:endParaRPr>
            </a:p>
          </p:txBody>
        </p:sp>
        <p:sp>
          <p:nvSpPr>
            <p:cNvPr id="162845" name="Oval 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grpSp>
          <p:nvGrpSpPr>
            <p:cNvPr id="162846" name="Group 59"/>
            <p:cNvGrpSpPr>
              <a:grpSpLocks/>
            </p:cNvGrpSpPr>
            <p:nvPr/>
          </p:nvGrpSpPr>
          <p:grpSpPr bwMode="auto">
            <a:xfrm>
              <a:off x="3686" y="244"/>
              <a:ext cx="177" cy="66"/>
              <a:chOff x="2848" y="848"/>
              <a:chExt cx="140" cy="98"/>
            </a:xfrm>
          </p:grpSpPr>
          <p:sp>
            <p:nvSpPr>
              <p:cNvPr id="162851"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2"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3"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2847" name="Group 63"/>
            <p:cNvGrpSpPr>
              <a:grpSpLocks/>
            </p:cNvGrpSpPr>
            <p:nvPr/>
          </p:nvGrpSpPr>
          <p:grpSpPr bwMode="auto">
            <a:xfrm flipV="1">
              <a:off x="3686" y="243"/>
              <a:ext cx="177" cy="66"/>
              <a:chOff x="2848" y="848"/>
              <a:chExt cx="140" cy="98"/>
            </a:xfrm>
          </p:grpSpPr>
          <p:sp>
            <p:nvSpPr>
              <p:cNvPr id="162848" name="Line 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9" name="Line 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50" name="Line 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62823" name="Object 67"/>
          <p:cNvGraphicFramePr>
            <a:graphicFrameLocks noChangeAspect="1"/>
          </p:cNvGraphicFramePr>
          <p:nvPr/>
        </p:nvGraphicFramePr>
        <p:xfrm>
          <a:off x="4241800" y="4046538"/>
          <a:ext cx="668338" cy="530225"/>
        </p:xfrm>
        <a:graphic>
          <a:graphicData uri="http://schemas.openxmlformats.org/presentationml/2006/ole">
            <mc:AlternateContent xmlns:mc="http://schemas.openxmlformats.org/markup-compatibility/2006">
              <mc:Choice xmlns:v="urn:schemas-microsoft-com:vml" Requires="v">
                <p:oleObj spid="_x0000_s63559" name="ClipArt" r:id="rId6" imgW="1307263" imgH="1084139" progId="MS_ClipArt_Gallery.2">
                  <p:embed/>
                </p:oleObj>
              </mc:Choice>
              <mc:Fallback>
                <p:oleObj name="ClipArt" r:id="rId6" imgW="1307263" imgH="108413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1800" y="4046538"/>
                        <a:ext cx="66833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24" name="Freeform 68"/>
          <p:cNvSpPr>
            <a:spLocks/>
          </p:cNvSpPr>
          <p:nvPr/>
        </p:nvSpPr>
        <p:spPr bwMode="auto">
          <a:xfrm>
            <a:off x="1809750" y="4710113"/>
            <a:ext cx="4587875" cy="728662"/>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825" name="Freeform 69"/>
          <p:cNvSpPr>
            <a:spLocks/>
          </p:cNvSpPr>
          <p:nvPr/>
        </p:nvSpPr>
        <p:spPr bwMode="auto">
          <a:xfrm>
            <a:off x="4641850" y="4579938"/>
            <a:ext cx="4763" cy="522287"/>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826" name="Line 70"/>
          <p:cNvSpPr>
            <a:spLocks noChangeShapeType="1"/>
          </p:cNvSpPr>
          <p:nvPr/>
        </p:nvSpPr>
        <p:spPr bwMode="auto">
          <a:xfrm flipV="1">
            <a:off x="2984500" y="5102225"/>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7" name="Line 71"/>
          <p:cNvSpPr>
            <a:spLocks noChangeShapeType="1"/>
          </p:cNvSpPr>
          <p:nvPr/>
        </p:nvSpPr>
        <p:spPr bwMode="auto">
          <a:xfrm flipV="1">
            <a:off x="3003550" y="5813425"/>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8" name="Text Box 72"/>
          <p:cNvSpPr txBox="1">
            <a:spLocks noChangeArrowheads="1"/>
          </p:cNvSpPr>
          <p:nvPr/>
        </p:nvSpPr>
        <p:spPr bwMode="auto">
          <a:xfrm>
            <a:off x="1257300" y="399891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A</a:t>
            </a:r>
            <a:endParaRPr lang="en-US" altLang="zh-CN" sz="2400">
              <a:latin typeface="Times New Roman" pitchFamily="18" charset="0"/>
            </a:endParaRPr>
          </a:p>
        </p:txBody>
      </p:sp>
      <p:sp>
        <p:nvSpPr>
          <p:cNvPr id="162829" name="Text Box 73"/>
          <p:cNvSpPr txBox="1">
            <a:spLocks noChangeArrowheads="1"/>
          </p:cNvSpPr>
          <p:nvPr/>
        </p:nvSpPr>
        <p:spPr bwMode="auto">
          <a:xfrm>
            <a:off x="6742113" y="5462588"/>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B</a:t>
            </a:r>
            <a:endParaRPr lang="en-US" altLang="zh-CN" sz="2400">
              <a:latin typeface="Times New Roman" pitchFamily="18" charset="0"/>
            </a:endParaRPr>
          </a:p>
        </p:txBody>
      </p:sp>
      <p:sp>
        <p:nvSpPr>
          <p:cNvPr id="162830" name="Text Box 74"/>
          <p:cNvSpPr txBox="1">
            <a:spLocks noChangeArrowheads="1"/>
          </p:cNvSpPr>
          <p:nvPr/>
        </p:nvSpPr>
        <p:spPr bwMode="auto">
          <a:xfrm>
            <a:off x="4365625" y="3616325"/>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lgn="ctr">
              <a:spcBef>
                <a:spcPct val="0"/>
              </a:spcBef>
              <a:buClrTx/>
              <a:buSzTx/>
              <a:buFontTx/>
              <a:buNone/>
            </a:pPr>
            <a:r>
              <a:rPr lang="en-US" altLang="zh-CN" sz="2400">
                <a:latin typeface="Comic Sans MS" pitchFamily="66" charset="0"/>
              </a:rPr>
              <a:t>C</a:t>
            </a:r>
            <a:endParaRPr lang="en-US" altLang="zh-CN" sz="2400">
              <a:latin typeface="Times New Roman" pitchFamily="18" charset="0"/>
            </a:endParaRPr>
          </a:p>
        </p:txBody>
      </p:sp>
      <p:grpSp>
        <p:nvGrpSpPr>
          <p:cNvPr id="162831" name="Group 84"/>
          <p:cNvGrpSpPr>
            <a:grpSpLocks/>
          </p:cNvGrpSpPr>
          <p:nvPr/>
        </p:nvGrpSpPr>
        <p:grpSpPr bwMode="auto">
          <a:xfrm>
            <a:off x="4800600" y="4795838"/>
            <a:ext cx="3538538" cy="290512"/>
            <a:chOff x="3114" y="3021"/>
            <a:chExt cx="2229" cy="183"/>
          </a:xfrm>
        </p:grpSpPr>
        <p:sp>
          <p:nvSpPr>
            <p:cNvPr id="162837" name="Rectangle 76"/>
            <p:cNvSpPr>
              <a:spLocks noChangeArrowheads="1"/>
            </p:cNvSpPr>
            <p:nvPr/>
          </p:nvSpPr>
          <p:spPr bwMode="auto">
            <a:xfrm>
              <a:off x="3114" y="3021"/>
              <a:ext cx="2229" cy="183"/>
            </a:xfrm>
            <a:prstGeom prst="rect">
              <a:avLst/>
            </a:prstGeom>
            <a:solidFill>
              <a:srgbClr val="FF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endParaRPr lang="zh-CN" altLang="en-US" sz="2400">
                <a:latin typeface="Times New Roman" pitchFamily="18" charset="0"/>
              </a:endParaRPr>
            </a:p>
          </p:txBody>
        </p:sp>
        <p:sp>
          <p:nvSpPr>
            <p:cNvPr id="162838" name="Line 77"/>
            <p:cNvSpPr>
              <a:spLocks noChangeShapeType="1"/>
            </p:cNvSpPr>
            <p:nvPr/>
          </p:nvSpPr>
          <p:spPr bwMode="auto">
            <a:xfrm>
              <a:off x="3435" y="3027"/>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39" name="Line 78"/>
            <p:cNvSpPr>
              <a:spLocks noChangeShapeType="1"/>
            </p:cNvSpPr>
            <p:nvPr/>
          </p:nvSpPr>
          <p:spPr bwMode="auto">
            <a:xfrm>
              <a:off x="3837" y="3030"/>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40" name="Line 79"/>
            <p:cNvSpPr>
              <a:spLocks noChangeShapeType="1"/>
            </p:cNvSpPr>
            <p:nvPr/>
          </p:nvSpPr>
          <p:spPr bwMode="auto">
            <a:xfrm>
              <a:off x="3972" y="3030"/>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2832" name="Text Box 80"/>
          <p:cNvSpPr txBox="1">
            <a:spLocks noChangeArrowheads="1"/>
          </p:cNvSpPr>
          <p:nvPr/>
        </p:nvSpPr>
        <p:spPr bwMode="auto">
          <a:xfrm>
            <a:off x="4727575" y="4772025"/>
            <a:ext cx="386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600">
                <a:latin typeface="Arial" charset="0"/>
              </a:rPr>
              <a:t>src:B dest:A     user: B; password: foo</a:t>
            </a:r>
            <a:endParaRPr lang="en-US" altLang="zh-CN" sz="1600">
              <a:latin typeface="Times New Roman" pitchFamily="18" charset="0"/>
            </a:endParaRPr>
          </a:p>
        </p:txBody>
      </p:sp>
      <p:sp>
        <p:nvSpPr>
          <p:cNvPr id="162833" name="Freeform 81"/>
          <p:cNvSpPr>
            <a:spLocks/>
          </p:cNvSpPr>
          <p:nvPr/>
        </p:nvSpPr>
        <p:spPr bwMode="auto">
          <a:xfrm>
            <a:off x="1731963" y="4751388"/>
            <a:ext cx="4510087" cy="674687"/>
          </a:xfrm>
          <a:custGeom>
            <a:avLst/>
            <a:gdLst>
              <a:gd name="T0" fmla="*/ 2147483647 w 2841"/>
              <a:gd name="T1" fmla="*/ 2147483647 h 425"/>
              <a:gd name="T2" fmla="*/ 2147483647 w 2841"/>
              <a:gd name="T3" fmla="*/ 2147483647 h 425"/>
              <a:gd name="T4" fmla="*/ 0 w 2841"/>
              <a:gd name="T5" fmla="*/ 2147483647 h 425"/>
              <a:gd name="T6" fmla="*/ 0 w 2841"/>
              <a:gd name="T7" fmla="*/ 0 h 425"/>
              <a:gd name="T8" fmla="*/ 0 60000 65536"/>
              <a:gd name="T9" fmla="*/ 0 60000 65536"/>
              <a:gd name="T10" fmla="*/ 0 60000 65536"/>
              <a:gd name="T11" fmla="*/ 0 60000 65536"/>
              <a:gd name="T12" fmla="*/ 0 w 2841"/>
              <a:gd name="T13" fmla="*/ 0 h 425"/>
              <a:gd name="T14" fmla="*/ 2841 w 2841"/>
              <a:gd name="T15" fmla="*/ 425 h 425"/>
            </a:gdLst>
            <a:ahLst/>
            <a:cxnLst>
              <a:cxn ang="T8">
                <a:pos x="T0" y="T1"/>
              </a:cxn>
              <a:cxn ang="T9">
                <a:pos x="T2" y="T3"/>
              </a:cxn>
              <a:cxn ang="T10">
                <a:pos x="T4" y="T5"/>
              </a:cxn>
              <a:cxn ang="T11">
                <a:pos x="T6" y="T7"/>
              </a:cxn>
            </a:cxnLst>
            <a:rect l="T12" t="T13" r="T14" b="T15"/>
            <a:pathLst>
              <a:path w="2841" h="425">
                <a:moveTo>
                  <a:pt x="2841" y="425"/>
                </a:moveTo>
                <a:lnTo>
                  <a:pt x="2841" y="273"/>
                </a:lnTo>
                <a:lnTo>
                  <a:pt x="0" y="271"/>
                </a:lnTo>
                <a:lnTo>
                  <a:pt x="0" y="0"/>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834" name="Line 82"/>
          <p:cNvSpPr>
            <a:spLocks noChangeShapeType="1"/>
          </p:cNvSpPr>
          <p:nvPr/>
        </p:nvSpPr>
        <p:spPr bwMode="auto">
          <a:xfrm flipV="1">
            <a:off x="4749800" y="4581525"/>
            <a:ext cx="0" cy="6032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62835" name="Picture 8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6100" y="40290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62836" name="Picture 85" descr="EN00179_[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37088" y="4284663"/>
            <a:ext cx="68103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2"/>
          <p:cNvSpPr>
            <a:spLocks noGrp="1"/>
          </p:cNvSpPr>
          <p:nvPr>
            <p:ph type="sldNum" sz="quarter" idx="11"/>
          </p:nvPr>
        </p:nvSpPr>
        <p:spPr>
          <a:xfrm>
            <a:off x="7042150" y="624363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r>
              <a:rPr lang="en-US" altLang="zh-CN" sz="1400" dirty="0" smtClean="0"/>
              <a:t>143</a:t>
            </a:r>
          </a:p>
        </p:txBody>
      </p:sp>
    </p:spTree>
    <p:extLst>
      <p:ext uri="{BB962C8B-B14F-4D97-AF65-F5344CB8AC3E}">
        <p14:creationId xmlns:p14="http://schemas.microsoft.com/office/powerpoint/2010/main" val="348323663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B392B0BC-A704-40D5-8AFB-202DE52F2986}" type="slidenum">
              <a:rPr lang="zh-CN" altLang="en-US" sz="1400" smtClean="0"/>
              <a:pPr>
                <a:spcBef>
                  <a:spcPct val="0"/>
                </a:spcBef>
                <a:buClrTx/>
                <a:buSzTx/>
                <a:buFontTx/>
                <a:buNone/>
              </a:pPr>
              <a:t>154</a:t>
            </a:fld>
            <a:endParaRPr lang="en-US" altLang="zh-CN" sz="1400" smtClean="0"/>
          </a:p>
        </p:txBody>
      </p:sp>
      <p:sp>
        <p:nvSpPr>
          <p:cNvPr id="163843" name="Rectangle 2"/>
          <p:cNvSpPr>
            <a:spLocks noGrp="1" noChangeArrowheads="1"/>
          </p:cNvSpPr>
          <p:nvPr>
            <p:ph type="title"/>
          </p:nvPr>
        </p:nvSpPr>
        <p:spPr>
          <a:xfrm>
            <a:off x="333375" y="193675"/>
            <a:ext cx="7793038" cy="1462088"/>
          </a:xfrm>
        </p:spPr>
        <p:txBody>
          <a:bodyPr/>
          <a:lstStyle/>
          <a:p>
            <a:pPr eaLnBrk="1" hangingPunct="1"/>
            <a:r>
              <a:rPr lang="en-US" altLang="zh-CN" smtClean="0">
                <a:solidFill>
                  <a:srgbClr val="0000FF"/>
                </a:solidFill>
                <a:latin typeface="Comic Sans MS" pitchFamily="66" charset="0"/>
              </a:rPr>
              <a:t>Introduction: Summary</a:t>
            </a:r>
          </a:p>
        </p:txBody>
      </p:sp>
      <p:sp>
        <p:nvSpPr>
          <p:cNvPr id="163844" name="Rectangle 3"/>
          <p:cNvSpPr>
            <a:spLocks noGrp="1" noChangeArrowheads="1"/>
          </p:cNvSpPr>
          <p:nvPr>
            <p:ph type="body" sz="half" idx="1"/>
          </p:nvPr>
        </p:nvSpPr>
        <p:spPr>
          <a:xfrm>
            <a:off x="295275" y="1628775"/>
            <a:ext cx="4662488" cy="4843463"/>
          </a:xfrm>
        </p:spPr>
        <p:txBody>
          <a:bodyPr/>
          <a:lstStyle/>
          <a:p>
            <a:pPr eaLnBrk="1" hangingPunct="1">
              <a:lnSpc>
                <a:spcPct val="85000"/>
              </a:lnSpc>
              <a:spcBef>
                <a:spcPct val="0"/>
              </a:spcBef>
              <a:buFont typeface="Wingdings" pitchFamily="2" charset="2"/>
              <a:buNone/>
            </a:pPr>
            <a:r>
              <a:rPr lang="en-US" altLang="zh-CN" sz="2600" u="sng" dirty="0" smtClean="0">
                <a:solidFill>
                  <a:srgbClr val="FF0000"/>
                </a:solidFill>
                <a:latin typeface="Comic Sans MS" pitchFamily="66" charset="0"/>
              </a:rPr>
              <a:t>Covered a “ton” of material!</a:t>
            </a:r>
          </a:p>
          <a:p>
            <a:pPr eaLnBrk="1" hangingPunct="1">
              <a:lnSpc>
                <a:spcPct val="85000"/>
              </a:lnSpc>
              <a:spcBef>
                <a:spcPct val="0"/>
              </a:spcBef>
            </a:pPr>
            <a:r>
              <a:rPr lang="en-US" altLang="zh-CN" sz="2600" dirty="0" smtClean="0">
                <a:solidFill>
                  <a:srgbClr val="0000FF"/>
                </a:solidFill>
                <a:latin typeface="Comic Sans MS" pitchFamily="66" charset="0"/>
              </a:rPr>
              <a:t>Internet overview</a:t>
            </a:r>
          </a:p>
          <a:p>
            <a:pPr eaLnBrk="1" hangingPunct="1">
              <a:lnSpc>
                <a:spcPct val="85000"/>
              </a:lnSpc>
              <a:spcBef>
                <a:spcPct val="0"/>
              </a:spcBef>
            </a:pPr>
            <a:r>
              <a:rPr lang="en-US" altLang="zh-CN" sz="2600" dirty="0" smtClean="0">
                <a:solidFill>
                  <a:srgbClr val="0000FF"/>
                </a:solidFill>
                <a:latin typeface="Comic Sans MS" pitchFamily="66" charset="0"/>
              </a:rPr>
              <a:t>what’s a protocol?</a:t>
            </a:r>
          </a:p>
          <a:p>
            <a:pPr eaLnBrk="1" hangingPunct="1">
              <a:lnSpc>
                <a:spcPct val="85000"/>
              </a:lnSpc>
              <a:spcBef>
                <a:spcPct val="0"/>
              </a:spcBef>
            </a:pPr>
            <a:r>
              <a:rPr lang="en-US" altLang="zh-CN" sz="2600" dirty="0" smtClean="0">
                <a:solidFill>
                  <a:srgbClr val="0000FF"/>
                </a:solidFill>
                <a:latin typeface="Comic Sans MS" pitchFamily="66" charset="0"/>
              </a:rPr>
              <a:t>network edge, core, access network</a:t>
            </a:r>
          </a:p>
          <a:p>
            <a:pPr lvl="1" eaLnBrk="1" hangingPunct="1">
              <a:lnSpc>
                <a:spcPct val="85000"/>
              </a:lnSpc>
              <a:spcBef>
                <a:spcPct val="0"/>
              </a:spcBef>
            </a:pPr>
            <a:r>
              <a:rPr lang="en-US" altLang="zh-CN" sz="2600" dirty="0" smtClean="0">
                <a:solidFill>
                  <a:srgbClr val="0000FF"/>
                </a:solidFill>
                <a:latin typeface="Comic Sans MS" pitchFamily="66" charset="0"/>
              </a:rPr>
              <a:t>packet-switching versus circuit-switching</a:t>
            </a:r>
          </a:p>
          <a:p>
            <a:pPr eaLnBrk="1" hangingPunct="1">
              <a:lnSpc>
                <a:spcPct val="85000"/>
              </a:lnSpc>
              <a:spcBef>
                <a:spcPct val="0"/>
              </a:spcBef>
            </a:pPr>
            <a:r>
              <a:rPr lang="en-US" altLang="zh-CN" sz="2600" dirty="0" smtClean="0">
                <a:solidFill>
                  <a:srgbClr val="0000FF"/>
                </a:solidFill>
                <a:latin typeface="Comic Sans MS" pitchFamily="66" charset="0"/>
              </a:rPr>
              <a:t>Internet/ISP structure</a:t>
            </a:r>
          </a:p>
          <a:p>
            <a:pPr eaLnBrk="1" hangingPunct="1">
              <a:lnSpc>
                <a:spcPct val="85000"/>
              </a:lnSpc>
              <a:spcBef>
                <a:spcPct val="0"/>
              </a:spcBef>
            </a:pPr>
            <a:r>
              <a:rPr lang="en-US" altLang="zh-CN" sz="2600" dirty="0" smtClean="0">
                <a:solidFill>
                  <a:srgbClr val="0000FF"/>
                </a:solidFill>
                <a:latin typeface="Comic Sans MS" pitchFamily="66" charset="0"/>
              </a:rPr>
              <a:t>performance: loss, delay</a:t>
            </a:r>
          </a:p>
          <a:p>
            <a:pPr eaLnBrk="1" hangingPunct="1">
              <a:lnSpc>
                <a:spcPct val="85000"/>
              </a:lnSpc>
              <a:spcBef>
                <a:spcPct val="0"/>
              </a:spcBef>
            </a:pPr>
            <a:r>
              <a:rPr lang="en-US" altLang="zh-CN" sz="2600" dirty="0" smtClean="0">
                <a:solidFill>
                  <a:srgbClr val="0000FF"/>
                </a:solidFill>
                <a:latin typeface="Comic Sans MS" pitchFamily="66" charset="0"/>
              </a:rPr>
              <a:t>layering and service models</a:t>
            </a:r>
          </a:p>
          <a:p>
            <a:pPr eaLnBrk="1" hangingPunct="1">
              <a:lnSpc>
                <a:spcPct val="85000"/>
              </a:lnSpc>
              <a:spcBef>
                <a:spcPct val="0"/>
              </a:spcBef>
            </a:pPr>
            <a:r>
              <a:rPr lang="en-US" altLang="zh-CN" sz="2600" dirty="0" smtClean="0">
                <a:solidFill>
                  <a:srgbClr val="0000FF"/>
                </a:solidFill>
                <a:latin typeface="Comic Sans MS" pitchFamily="66" charset="0"/>
              </a:rPr>
              <a:t>History</a:t>
            </a:r>
          </a:p>
          <a:p>
            <a:pPr eaLnBrk="1" hangingPunct="1">
              <a:lnSpc>
                <a:spcPct val="85000"/>
              </a:lnSpc>
              <a:spcBef>
                <a:spcPct val="0"/>
              </a:spcBef>
            </a:pPr>
            <a:r>
              <a:rPr lang="en-US" altLang="zh-CN" sz="2600" smtClean="0">
                <a:solidFill>
                  <a:srgbClr val="0000FF"/>
                </a:solidFill>
                <a:latin typeface="Comic Sans MS" pitchFamily="66" charset="0"/>
              </a:rPr>
              <a:t>Security</a:t>
            </a:r>
            <a:endParaRPr lang="en-US" altLang="zh-CN" sz="2600" dirty="0" smtClean="0">
              <a:solidFill>
                <a:srgbClr val="0000FF"/>
              </a:solidFill>
              <a:latin typeface="Comic Sans MS" pitchFamily="66" charset="0"/>
            </a:endParaRPr>
          </a:p>
        </p:txBody>
      </p:sp>
      <p:sp>
        <p:nvSpPr>
          <p:cNvPr id="163845" name="Rectangle 4"/>
          <p:cNvSpPr>
            <a:spLocks noGrp="1" noChangeArrowheads="1"/>
          </p:cNvSpPr>
          <p:nvPr>
            <p:ph type="body" sz="half" idx="2"/>
          </p:nvPr>
        </p:nvSpPr>
        <p:spPr>
          <a:xfrm>
            <a:off x="5114925" y="1744663"/>
            <a:ext cx="3724275" cy="4483100"/>
          </a:xfrm>
        </p:spPr>
        <p:txBody>
          <a:bodyPr/>
          <a:lstStyle/>
          <a:p>
            <a:pPr eaLnBrk="1" hangingPunct="1">
              <a:buFont typeface="Wingdings" pitchFamily="2" charset="2"/>
              <a:buNone/>
            </a:pPr>
            <a:r>
              <a:rPr lang="en-US" altLang="zh-CN" u="sng" smtClean="0">
                <a:solidFill>
                  <a:srgbClr val="FF0000"/>
                </a:solidFill>
                <a:latin typeface="Comic Sans MS" pitchFamily="66" charset="0"/>
              </a:rPr>
              <a:t>You now have:</a:t>
            </a:r>
            <a:r>
              <a:rPr lang="en-US" altLang="zh-CN" smtClean="0">
                <a:latin typeface="Comic Sans MS" pitchFamily="66" charset="0"/>
              </a:rPr>
              <a:t> </a:t>
            </a:r>
          </a:p>
          <a:p>
            <a:pPr eaLnBrk="1" hangingPunct="1"/>
            <a:r>
              <a:rPr lang="en-US" altLang="zh-CN" smtClean="0">
                <a:solidFill>
                  <a:srgbClr val="0000FF"/>
                </a:solidFill>
                <a:latin typeface="Comic Sans MS" pitchFamily="66" charset="0"/>
              </a:rPr>
              <a:t>context, overview, “feel” of networking</a:t>
            </a:r>
          </a:p>
          <a:p>
            <a:pPr eaLnBrk="1" hangingPunct="1"/>
            <a:r>
              <a:rPr lang="en-US" altLang="zh-CN" smtClean="0">
                <a:solidFill>
                  <a:srgbClr val="0000FF"/>
                </a:solidFill>
                <a:latin typeface="Comic Sans MS" pitchFamily="66" charset="0"/>
              </a:rPr>
              <a:t>more depth, detail </a:t>
            </a:r>
            <a:r>
              <a:rPr lang="en-US" altLang="zh-CN" i="1" smtClean="0">
                <a:solidFill>
                  <a:srgbClr val="0000FF"/>
                </a:solidFill>
                <a:latin typeface="Comic Sans MS" pitchFamily="66" charset="0"/>
              </a:rPr>
              <a:t>to follow!</a:t>
            </a:r>
            <a:endParaRPr lang="en-US" altLang="zh-CN" smtClean="0">
              <a:solidFill>
                <a:srgbClr val="0000FF"/>
              </a:solidFill>
              <a:latin typeface="Comic Sans MS" pitchFamily="66" charset="0"/>
            </a:endParaRPr>
          </a:p>
        </p:txBody>
      </p:sp>
    </p:spTree>
    <p:extLst>
      <p:ext uri="{BB962C8B-B14F-4D97-AF65-F5344CB8AC3E}">
        <p14:creationId xmlns:p14="http://schemas.microsoft.com/office/powerpoint/2010/main" val="274197036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25438" y="755650"/>
            <a:ext cx="7808912" cy="722313"/>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4000" b="1" smtClean="0">
                <a:solidFill>
                  <a:srgbClr val="E4005C"/>
                </a:solidFill>
                <a:latin typeface="Comic Sans MS" panose="030F0702030302020204" pitchFamily="66" charset="0"/>
              </a:rPr>
              <a:t>Star &amp; Tree Topology</a:t>
            </a:r>
            <a:endParaRPr lang="en-GB" altLang="zh-CN" sz="4000" b="1" smtClean="0">
              <a:solidFill>
                <a:srgbClr val="E4005C"/>
              </a:solidFill>
              <a:latin typeface="Comic Sans MS" panose="030F0702030302020204" pitchFamily="66" charset="0"/>
            </a:endParaRPr>
          </a:p>
        </p:txBody>
      </p:sp>
      <p:sp>
        <p:nvSpPr>
          <p:cNvPr id="59396" name="Rectangle 9"/>
          <p:cNvSpPr>
            <a:spLocks noGrp="1" noChangeArrowheads="1"/>
          </p:cNvSpPr>
          <p:nvPr>
            <p:ph type="body" idx="1"/>
          </p:nvPr>
        </p:nvSpPr>
        <p:spPr>
          <a:xfrm>
            <a:off x="271463" y="1600200"/>
            <a:ext cx="5576750" cy="5257800"/>
          </a:xfrm>
        </p:spPr>
        <p:txBody>
          <a:bodyPr/>
          <a:lstStyle/>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400" dirty="0" smtClean="0">
                <a:solidFill>
                  <a:srgbClr val="0000FF"/>
                </a:solidFill>
                <a:latin typeface="Comic Sans MS" panose="030F0702030302020204" pitchFamily="66" charset="0"/>
                <a:cs typeface="Times New Roman" panose="02020603050405020304" pitchFamily="18" charset="0"/>
              </a:rPr>
              <a:t>The star topology is the most commonly used architecture in Ethernet LANs. </a:t>
            </a:r>
          </a:p>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400" dirty="0" smtClean="0">
                <a:solidFill>
                  <a:srgbClr val="0000FF"/>
                </a:solidFill>
                <a:latin typeface="Comic Sans MS" panose="030F0702030302020204" pitchFamily="66" charset="0"/>
                <a:cs typeface="Times New Roman" panose="02020603050405020304" pitchFamily="18" charset="0"/>
              </a:rPr>
              <a:t>When installed, the star topology resembles spokes in a bicycle wheel.</a:t>
            </a:r>
          </a:p>
          <a:p>
            <a:pPr marL="392113" indent="-293688" algn="just" defTabSz="414338" eaLnBrk="1" hangingPunct="1">
              <a:lnSpc>
                <a:spcPct val="80000"/>
              </a:lnSpc>
              <a:spcBef>
                <a:spcPct val="50000"/>
              </a:spcBef>
              <a:buClr>
                <a:srgbClr val="CC0000"/>
              </a:buClr>
              <a:buFont typeface="Wingdings" panose="05000000000000000000" pitchFamily="2" charset="2"/>
              <a:buBlip>
                <a:blip r:embed="rId3"/>
              </a:buBlip>
            </a:pPr>
            <a:r>
              <a:rPr lang="en-US" altLang="zh-CN" sz="2400" dirty="0" smtClean="0">
                <a:solidFill>
                  <a:srgbClr val="0000FF"/>
                </a:solidFill>
                <a:latin typeface="Comic Sans MS" panose="030F0702030302020204" pitchFamily="66" charset="0"/>
                <a:cs typeface="Times New Roman" panose="02020603050405020304" pitchFamily="18" charset="0"/>
              </a:rPr>
              <a:t>Larger networks use the extended star topology also called tree topology. When used with network devices that filter frames or packets, like bridges, switches, and routers, this topology significantly reduces the traffic on the wires by sending packets only to the wires of the destination host.</a:t>
            </a:r>
          </a:p>
        </p:txBody>
      </p:sp>
      <p:pic>
        <p:nvPicPr>
          <p:cNvPr id="59397" name="Picture 10" descr="565s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550" y="1520825"/>
            <a:ext cx="2300288"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566es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850" y="3951288"/>
            <a:ext cx="21431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4"/>
          <p:cNvSpPr>
            <a:spLocks noGrp="1"/>
          </p:cNvSpPr>
          <p:nvPr>
            <p:ph type="sldNum" sz="quarter" idx="11"/>
          </p:nvPr>
        </p:nvSpPr>
        <p:spPr>
          <a:xfrm>
            <a:off x="7042150" y="6243638"/>
            <a:ext cx="1905000" cy="457200"/>
          </a:xfrm>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dirty="0" smtClean="0">
                <a:latin typeface="Tahoma" panose="020B0604030504040204" pitchFamily="34" charset="0"/>
              </a:rPr>
              <a:t>16</a:t>
            </a:r>
            <a:endParaRPr lang="en-US" altLang="zh-CN" sz="1400" dirty="0">
              <a:latin typeface="Tahoma" panose="020B0604030504040204" pitchFamily="34" charset="0"/>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17513" y="847725"/>
            <a:ext cx="7808912" cy="444500"/>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zh-CN" sz="4000" b="1" smtClean="0">
                <a:solidFill>
                  <a:srgbClr val="E4005C"/>
                </a:solidFill>
                <a:latin typeface="Comic Sans MS" panose="030F0702030302020204" pitchFamily="66" charset="0"/>
              </a:rPr>
              <a:t>Ring Topology</a:t>
            </a:r>
            <a:endParaRPr lang="en-GB" altLang="zh-CN" sz="4000" b="1" smtClean="0">
              <a:solidFill>
                <a:srgbClr val="E4005C"/>
              </a:solidFill>
              <a:latin typeface="Comic Sans MS" panose="030F0702030302020204" pitchFamily="66" charset="0"/>
            </a:endParaRPr>
          </a:p>
        </p:txBody>
      </p:sp>
      <p:sp>
        <p:nvSpPr>
          <p:cNvPr id="60420" name="Rectangle 9"/>
          <p:cNvSpPr>
            <a:spLocks noGrp="1" noChangeArrowheads="1"/>
          </p:cNvSpPr>
          <p:nvPr>
            <p:ph type="body" idx="1"/>
          </p:nvPr>
        </p:nvSpPr>
        <p:spPr>
          <a:xfrm>
            <a:off x="298450" y="1335088"/>
            <a:ext cx="5562600" cy="5257800"/>
          </a:xfrm>
        </p:spPr>
        <p:txBody>
          <a:bodyPr/>
          <a:lstStyle/>
          <a:p>
            <a:pPr marL="392113" indent="-293688"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300" b="1" dirty="0" smtClean="0">
                <a:solidFill>
                  <a:srgbClr val="0000FF"/>
                </a:solidFill>
                <a:latin typeface="Comic Sans MS" panose="030F0702030302020204" pitchFamily="66" charset="0"/>
                <a:cs typeface="Times New Roman" panose="02020603050405020304" pitchFamily="18" charset="0"/>
              </a:rPr>
              <a:t>A frame travels around the ring, stopping at each node. If a node wants to transmit data, it adds the data as well as the destination address to the frame. </a:t>
            </a:r>
          </a:p>
          <a:p>
            <a:pPr marL="392113" indent="-293688"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300" b="1" dirty="0" smtClean="0">
                <a:solidFill>
                  <a:srgbClr val="0000FF"/>
                </a:solidFill>
                <a:latin typeface="Comic Sans MS" panose="030F0702030302020204" pitchFamily="66" charset="0"/>
                <a:cs typeface="Times New Roman" panose="02020603050405020304" pitchFamily="18" charset="0"/>
              </a:rPr>
              <a:t>The frame then continues around the ring until it finds the destination node, which takes the data out of the frame. </a:t>
            </a:r>
          </a:p>
          <a:p>
            <a:pPr marL="782638" lvl="1" indent="-260350"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300" dirty="0" smtClean="0">
                <a:solidFill>
                  <a:srgbClr val="0000FF"/>
                </a:solidFill>
                <a:latin typeface="Comic Sans MS" panose="030F0702030302020204" pitchFamily="66" charset="0"/>
                <a:cs typeface="Times New Roman" panose="02020603050405020304" pitchFamily="18" charset="0"/>
              </a:rPr>
              <a:t>Single ring – All the devices on the network share a single cable</a:t>
            </a:r>
            <a:r>
              <a:rPr lang="en-US" altLang="zh-CN" sz="2300" dirty="0" smtClean="0">
                <a:solidFill>
                  <a:srgbClr val="0000FF"/>
                </a:solidFill>
                <a:latin typeface="Comic Sans MS" panose="030F0702030302020204" pitchFamily="66" charset="0"/>
              </a:rPr>
              <a:t> </a:t>
            </a:r>
          </a:p>
          <a:p>
            <a:pPr marL="782638" lvl="1" indent="-260350" algn="just" defTabSz="414338" eaLnBrk="1" hangingPunct="1">
              <a:lnSpc>
                <a:spcPct val="90000"/>
              </a:lnSpc>
              <a:spcBef>
                <a:spcPct val="50000"/>
              </a:spcBef>
              <a:buClr>
                <a:srgbClr val="CC0000"/>
              </a:buClr>
              <a:buFont typeface="Wingdings" panose="05000000000000000000" pitchFamily="2" charset="2"/>
              <a:buBlip>
                <a:blip r:embed="rId3"/>
              </a:buBlip>
            </a:pPr>
            <a:r>
              <a:rPr lang="en-US" altLang="zh-CN" sz="2300" dirty="0" smtClean="0">
                <a:solidFill>
                  <a:srgbClr val="0000FF"/>
                </a:solidFill>
                <a:latin typeface="Comic Sans MS" panose="030F0702030302020204" pitchFamily="66" charset="0"/>
                <a:cs typeface="Times New Roman" panose="02020603050405020304" pitchFamily="18" charset="0"/>
              </a:rPr>
              <a:t>Dual ring – The dual ring topology allows data to be sent in both directions. </a:t>
            </a:r>
          </a:p>
        </p:txBody>
      </p:sp>
      <p:pic>
        <p:nvPicPr>
          <p:cNvPr id="60421" name="Picture 10" descr="563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100" y="1600200"/>
            <a:ext cx="25638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11" descr="564d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213" y="3938588"/>
            <a:ext cx="27955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4"/>
          <p:cNvSpPr>
            <a:spLocks noGrp="1"/>
          </p:cNvSpPr>
          <p:nvPr>
            <p:ph type="sldNum" sz="quarter" idx="11"/>
          </p:nvPr>
        </p:nvSpPr>
        <p:spPr>
          <a:xfrm>
            <a:off x="7042150" y="6243638"/>
            <a:ext cx="1905000" cy="457200"/>
          </a:xfrm>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dirty="0" smtClean="0">
                <a:latin typeface="Tahoma" panose="020B0604030504040204" pitchFamily="34" charset="0"/>
              </a:rPr>
              <a:t>17</a:t>
            </a:r>
            <a:endParaRPr lang="en-US" altLang="zh-CN" sz="1400" dirty="0">
              <a:latin typeface="Tahoma" panose="020B0604030504040204" pitchFamily="34" charset="0"/>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43DDA3E-F113-44CB-A124-3EC3BAA32C4E}" type="slidenum">
              <a:rPr lang="zh-CN" altLang="en-US" sz="1400">
                <a:latin typeface="Tahoma" panose="020B0604030504040204" pitchFamily="34" charset="0"/>
              </a:rPr>
              <a:pPr/>
              <a:t>18</a:t>
            </a:fld>
            <a:endParaRPr lang="en-US" altLang="zh-CN" sz="1400">
              <a:latin typeface="Tahoma" panose="020B0604030504040204" pitchFamily="34" charset="0"/>
            </a:endParaRPr>
          </a:p>
        </p:txBody>
      </p:sp>
      <p:sp>
        <p:nvSpPr>
          <p:cNvPr id="61443" name="Rectangle 2"/>
          <p:cNvSpPr>
            <a:spLocks noGrp="1" noChangeArrowheads="1"/>
          </p:cNvSpPr>
          <p:nvPr>
            <p:ph type="title"/>
          </p:nvPr>
        </p:nvSpPr>
        <p:spPr>
          <a:xfrm>
            <a:off x="42863" y="0"/>
            <a:ext cx="8761412" cy="1462088"/>
          </a:xfrm>
        </p:spPr>
        <p:txBody>
          <a:bodyPr/>
          <a:lstStyle/>
          <a:p>
            <a:pPr eaLnBrk="1" hangingPunct="1"/>
            <a:r>
              <a:rPr lang="en-US" altLang="zh-CN" sz="4000" smtClean="0">
                <a:solidFill>
                  <a:srgbClr val="FF3300"/>
                </a:solidFill>
                <a:latin typeface="Comic Sans MS" panose="030F0702030302020204" pitchFamily="66" charset="0"/>
              </a:rPr>
              <a:t>Category</a:t>
            </a:r>
            <a:r>
              <a:rPr lang="en-US" altLang="zh-CN" sz="4000" smtClean="0">
                <a:latin typeface="Comic Sans MS" panose="030F0702030302020204" pitchFamily="66" charset="0"/>
              </a:rPr>
              <a:t> of Computer Networks</a:t>
            </a:r>
            <a:endParaRPr lang="en-US" altLang="zh-CN" sz="4800" smtClean="0">
              <a:latin typeface="Comic Sans MS" panose="030F0702030302020204" pitchFamily="66" charset="0"/>
            </a:endParaRPr>
          </a:p>
        </p:txBody>
      </p:sp>
      <p:sp>
        <p:nvSpPr>
          <p:cNvPr id="149507" name="Rectangle 3"/>
          <p:cNvSpPr>
            <a:spLocks noGrp="1" noChangeArrowheads="1"/>
          </p:cNvSpPr>
          <p:nvPr>
            <p:ph type="body" sz="half" idx="1"/>
          </p:nvPr>
        </p:nvSpPr>
        <p:spPr>
          <a:xfrm>
            <a:off x="781050" y="1390650"/>
            <a:ext cx="8148638" cy="5041900"/>
          </a:xfrm>
          <a:noFill/>
        </p:spPr>
        <p:txBody>
          <a:bodyPr/>
          <a:lstStyle/>
          <a:p>
            <a:pPr eaLnBrk="1" hangingPunct="1">
              <a:lnSpc>
                <a:spcPct val="90000"/>
              </a:lnSpc>
            </a:pPr>
            <a:r>
              <a:rPr lang="en-US" altLang="zh-CN" sz="2800" dirty="0" smtClean="0">
                <a:solidFill>
                  <a:schemeClr val="accent2"/>
                </a:solidFill>
                <a:latin typeface="Comic Sans MS" panose="030F0702030302020204" pitchFamily="66" charset="0"/>
              </a:rPr>
              <a:t>Classified by </a:t>
            </a:r>
            <a:r>
              <a:rPr lang="en-US" altLang="zh-CN" sz="2800" dirty="0" smtClean="0">
                <a:solidFill>
                  <a:srgbClr val="FF3300"/>
                </a:solidFill>
                <a:latin typeface="Comic Sans MS" panose="030F0702030302020204" pitchFamily="66" charset="0"/>
              </a:rPr>
              <a:t>scale</a:t>
            </a:r>
          </a:p>
          <a:p>
            <a:pPr lvl="1" eaLnBrk="1" hangingPunct="1">
              <a:lnSpc>
                <a:spcPct val="90000"/>
              </a:lnSpc>
            </a:pPr>
            <a:r>
              <a:rPr lang="en-US" altLang="zh-CN" sz="2400" dirty="0" smtClean="0">
                <a:solidFill>
                  <a:schemeClr val="hlink"/>
                </a:solidFill>
                <a:latin typeface="Comic Sans MS" panose="030F0702030302020204" pitchFamily="66" charset="0"/>
              </a:rPr>
              <a:t>LAN(MAN)</a:t>
            </a:r>
          </a:p>
          <a:p>
            <a:pPr lvl="2" eaLnBrk="1" hangingPunct="1">
              <a:lnSpc>
                <a:spcPct val="90000"/>
              </a:lnSpc>
            </a:pPr>
            <a:r>
              <a:rPr lang="en-US" altLang="zh-CN" sz="2000" dirty="0" smtClean="0">
                <a:solidFill>
                  <a:srgbClr val="0000FF"/>
                </a:solidFill>
                <a:latin typeface="Comic Sans MS" panose="030F0702030302020204" pitchFamily="66" charset="0"/>
              </a:rPr>
              <a:t>A local area network (LAN) is a group of computers and associated devices that share a common communications line or wireless link within a</a:t>
            </a:r>
            <a:r>
              <a:rPr lang="en-US" altLang="zh-CN" sz="2000" dirty="0" smtClean="0">
                <a:latin typeface="Comic Sans MS" panose="030F0702030302020204" pitchFamily="66" charset="0"/>
              </a:rPr>
              <a:t> </a:t>
            </a:r>
            <a:r>
              <a:rPr lang="en-US" altLang="zh-CN" sz="2000" dirty="0" smtClean="0">
                <a:solidFill>
                  <a:srgbClr val="FF3300"/>
                </a:solidFill>
                <a:latin typeface="Comic Sans MS" panose="030F0702030302020204" pitchFamily="66" charset="0"/>
              </a:rPr>
              <a:t>small geographic</a:t>
            </a:r>
            <a:r>
              <a:rPr lang="en-US" altLang="zh-CN" sz="2000" dirty="0" smtClean="0">
                <a:latin typeface="Comic Sans MS" panose="030F0702030302020204" pitchFamily="66" charset="0"/>
              </a:rPr>
              <a:t> </a:t>
            </a:r>
            <a:r>
              <a:rPr lang="en-US" altLang="zh-CN" sz="2000" dirty="0" smtClean="0">
                <a:solidFill>
                  <a:srgbClr val="0000FF"/>
                </a:solidFill>
                <a:latin typeface="Comic Sans MS" panose="030F0702030302020204" pitchFamily="66" charset="0"/>
              </a:rPr>
              <a:t>area.</a:t>
            </a:r>
            <a:endParaRPr lang="en-US" altLang="zh-CN" sz="1600" u="sng" dirty="0" smtClean="0">
              <a:solidFill>
                <a:schemeClr val="accent2"/>
              </a:solidFill>
              <a:latin typeface="Comic Sans MS" panose="030F0702030302020204" pitchFamily="66" charset="0"/>
            </a:endParaRPr>
          </a:p>
          <a:p>
            <a:pPr lvl="1" eaLnBrk="1" hangingPunct="1">
              <a:lnSpc>
                <a:spcPct val="90000"/>
              </a:lnSpc>
            </a:pPr>
            <a:r>
              <a:rPr lang="en-US" altLang="zh-CN" sz="2400" dirty="0" smtClean="0">
                <a:solidFill>
                  <a:schemeClr val="hlink"/>
                </a:solidFill>
                <a:latin typeface="Comic Sans MS" panose="030F0702030302020204" pitchFamily="66" charset="0"/>
              </a:rPr>
              <a:t>WAN</a:t>
            </a:r>
          </a:p>
          <a:p>
            <a:pPr lvl="2" eaLnBrk="1" hangingPunct="1">
              <a:lnSpc>
                <a:spcPct val="90000"/>
              </a:lnSpc>
            </a:pPr>
            <a:r>
              <a:rPr lang="en-US" altLang="zh-CN" sz="2000" dirty="0" smtClean="0">
                <a:solidFill>
                  <a:srgbClr val="0000FF"/>
                </a:solidFill>
                <a:latin typeface="Comic Sans MS" panose="030F0702030302020204" pitchFamily="66" charset="0"/>
              </a:rPr>
              <a:t>A wide area network (WAN) is a geographically dispersed telecommunications network. The term distinguishes a broader telecommunication structure from a local area network (LAN).</a:t>
            </a:r>
            <a:r>
              <a:rPr lang="en-US" altLang="zh-CN" sz="2000" dirty="0" smtClean="0">
                <a:latin typeface="Comic Sans MS" panose="030F0702030302020204" pitchFamily="66" charset="0"/>
              </a:rPr>
              <a:t> </a:t>
            </a:r>
            <a:endParaRPr lang="en-US" altLang="zh-CN" sz="1600" u="sng" dirty="0" smtClean="0">
              <a:solidFill>
                <a:schemeClr val="accent2"/>
              </a:solidFill>
              <a:latin typeface="Comic Sans MS" panose="030F0702030302020204" pitchFamily="66" charset="0"/>
            </a:endParaRPr>
          </a:p>
          <a:p>
            <a:pPr lvl="1" eaLnBrk="1" hangingPunct="1">
              <a:lnSpc>
                <a:spcPct val="90000"/>
              </a:lnSpc>
            </a:pPr>
            <a:r>
              <a:rPr lang="en-US" altLang="zh-CN" sz="2400" dirty="0" smtClean="0">
                <a:solidFill>
                  <a:schemeClr val="hlink"/>
                </a:solidFill>
                <a:latin typeface="Comic Sans MS" panose="030F0702030302020204" pitchFamily="66" charset="0"/>
              </a:rPr>
              <a:t>Internet</a:t>
            </a:r>
          </a:p>
          <a:p>
            <a:pPr lvl="2" eaLnBrk="1" hangingPunct="1">
              <a:lnSpc>
                <a:spcPct val="90000"/>
              </a:lnSpc>
            </a:pPr>
            <a:r>
              <a:rPr lang="en-US" altLang="zh-CN" sz="2000" dirty="0" smtClean="0">
                <a:solidFill>
                  <a:srgbClr val="0000FF"/>
                </a:solidFill>
                <a:latin typeface="Comic Sans MS" panose="030F0702030302020204" pitchFamily="66" charset="0"/>
              </a:rPr>
              <a:t>a worldwide system of computer networks - a network of networks in which users at any one computer can, if they have permission, get information from any other computer, even use the remote computers. </a:t>
            </a:r>
          </a:p>
        </p:txBody>
      </p:sp>
      <p:pic>
        <p:nvPicPr>
          <p:cNvPr id="149518" name="Picture 14" descr="L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3" y="2292350"/>
            <a:ext cx="11334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9" name="Picture 15" descr="W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3" y="3567113"/>
            <a:ext cx="151923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20" name="Picture 16" descr="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5022850"/>
            <a:ext cx="1276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49507">
                                            <p:txEl>
                                              <p:pRg st="0" end="0"/>
                                            </p:txEl>
                                          </p:spTgt>
                                        </p:tgtEl>
                                        <p:attrNameLst>
                                          <p:attrName>style.visibility</p:attrName>
                                        </p:attrNameLst>
                                      </p:cBhvr>
                                      <p:to>
                                        <p:strVal val="visible"/>
                                      </p:to>
                                    </p:set>
                                    <p:anim calcmode="discrete" valueType="clr">
                                      <p:cBhvr override="childStyle">
                                        <p:cTn id="7" dur="80"/>
                                        <p:tgtEl>
                                          <p:spTgt spid="14950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950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49507">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49507">
                                            <p:txEl>
                                              <p:pRg st="1" end="1"/>
                                            </p:txEl>
                                          </p:spTgt>
                                        </p:tgtEl>
                                        <p:attrNameLst>
                                          <p:attrName>style.visibility</p:attrName>
                                        </p:attrNameLst>
                                      </p:cBhvr>
                                      <p:to>
                                        <p:strVal val="visible"/>
                                      </p:to>
                                    </p:set>
                                    <p:anim calcmode="discrete" valueType="clr">
                                      <p:cBhvr override="childStyle">
                                        <p:cTn id="14" dur="80"/>
                                        <p:tgtEl>
                                          <p:spTgt spid="1495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49507">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49507">
                                            <p:txEl>
                                              <p:pRg st="1" end="1"/>
                                            </p:txEl>
                                          </p:spTgt>
                                        </p:tgtEl>
                                        <p:attrNameLst>
                                          <p:attrName>fill.type</p:attrName>
                                        </p:attrNameLst>
                                      </p:cBhvr>
                                      <p:to>
                                        <p:strVal val="solid"/>
                                      </p:to>
                                    </p:set>
                                  </p:childTnLst>
                                </p:cTn>
                              </p:par>
                            </p:childTnLst>
                          </p:cTn>
                        </p:par>
                        <p:par>
                          <p:cTn id="17" fill="hold" nodeType="afterGroup">
                            <p:stCondLst>
                              <p:cond delay="360"/>
                            </p:stCondLst>
                            <p:childTnLst>
                              <p:par>
                                <p:cTn id="18" presetID="9" presetClass="entr" presetSubtype="0" fill="hold" nodeType="afterEffect">
                                  <p:stCondLst>
                                    <p:cond delay="0"/>
                                  </p:stCondLst>
                                  <p:childTnLst>
                                    <p:set>
                                      <p:cBhvr>
                                        <p:cTn id="19" dur="1" fill="hold">
                                          <p:stCondLst>
                                            <p:cond delay="0"/>
                                          </p:stCondLst>
                                        </p:cTn>
                                        <p:tgtEl>
                                          <p:spTgt spid="149518"/>
                                        </p:tgtEl>
                                        <p:attrNameLst>
                                          <p:attrName>style.visibility</p:attrName>
                                        </p:attrNameLst>
                                      </p:cBhvr>
                                      <p:to>
                                        <p:strVal val="visible"/>
                                      </p:to>
                                    </p:set>
                                    <p:animEffect transition="in" filter="dissolve">
                                      <p:cBhvr>
                                        <p:cTn id="20" dur="500"/>
                                        <p:tgtEl>
                                          <p:spTgt spid="149518"/>
                                        </p:tgtEl>
                                      </p:cBhvr>
                                    </p:animEffect>
                                  </p:childTnLst>
                                </p:cTn>
                              </p:par>
                              <p:par>
                                <p:cTn id="21" presetID="9" presetClass="entr" presetSubtype="0" fill="hold" nodeType="withEffect">
                                  <p:stCondLst>
                                    <p:cond delay="0"/>
                                  </p:stCondLst>
                                  <p:childTnLst>
                                    <p:set>
                                      <p:cBhvr>
                                        <p:cTn id="22" dur="1" fill="hold">
                                          <p:stCondLst>
                                            <p:cond delay="0"/>
                                          </p:stCondLst>
                                        </p:cTn>
                                        <p:tgtEl>
                                          <p:spTgt spid="149507">
                                            <p:txEl>
                                              <p:pRg st="2" end="2"/>
                                            </p:txEl>
                                          </p:spTgt>
                                        </p:tgtEl>
                                        <p:attrNameLst>
                                          <p:attrName>style.visibility</p:attrName>
                                        </p:attrNameLst>
                                      </p:cBhvr>
                                      <p:to>
                                        <p:strVal val="visible"/>
                                      </p:to>
                                    </p:set>
                                    <p:animEffect transition="in" filter="dissolve">
                                      <p:cBhvr>
                                        <p:cTn id="23" dur="500"/>
                                        <p:tgtEl>
                                          <p:spTgt spid="14950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9507">
                                            <p:txEl>
                                              <p:pRg st="3" end="3"/>
                                            </p:txEl>
                                          </p:spTgt>
                                        </p:tgtEl>
                                        <p:attrNameLst>
                                          <p:attrName>style.visibility</p:attrName>
                                        </p:attrNameLst>
                                      </p:cBhvr>
                                      <p:to>
                                        <p:strVal val="visible"/>
                                      </p:to>
                                    </p:set>
                                    <p:animEffect transition="in" filter="dissolve">
                                      <p:cBhvr>
                                        <p:cTn id="28" dur="500"/>
                                        <p:tgtEl>
                                          <p:spTgt spid="149507">
                                            <p:txEl>
                                              <p:pRg st="3" end="3"/>
                                            </p:txEl>
                                          </p:spTgt>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49519"/>
                                        </p:tgtEl>
                                        <p:attrNameLst>
                                          <p:attrName>style.visibility</p:attrName>
                                        </p:attrNameLst>
                                      </p:cBhvr>
                                      <p:to>
                                        <p:strVal val="visible"/>
                                      </p:to>
                                    </p:set>
                                    <p:animEffect transition="in" filter="dissolve">
                                      <p:cBhvr>
                                        <p:cTn id="32" dur="500"/>
                                        <p:tgtEl>
                                          <p:spTgt spid="149519"/>
                                        </p:tgtEl>
                                      </p:cBhvr>
                                    </p:animEffect>
                                  </p:childTnLst>
                                </p:cTn>
                              </p:par>
                              <p:par>
                                <p:cTn id="33" presetID="9" presetClass="entr" presetSubtype="0" fill="hold" nodeType="withEffect">
                                  <p:stCondLst>
                                    <p:cond delay="0"/>
                                  </p:stCondLst>
                                  <p:childTnLst>
                                    <p:set>
                                      <p:cBhvr>
                                        <p:cTn id="34" dur="1" fill="hold">
                                          <p:stCondLst>
                                            <p:cond delay="0"/>
                                          </p:stCondLst>
                                        </p:cTn>
                                        <p:tgtEl>
                                          <p:spTgt spid="149507">
                                            <p:txEl>
                                              <p:pRg st="4" end="4"/>
                                            </p:txEl>
                                          </p:spTgt>
                                        </p:tgtEl>
                                        <p:attrNameLst>
                                          <p:attrName>style.visibility</p:attrName>
                                        </p:attrNameLst>
                                      </p:cBhvr>
                                      <p:to>
                                        <p:strVal val="visible"/>
                                      </p:to>
                                    </p:set>
                                    <p:animEffect transition="in" filter="dissolve">
                                      <p:cBhvr>
                                        <p:cTn id="35" dur="500"/>
                                        <p:tgtEl>
                                          <p:spTgt spid="149507">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149507">
                                            <p:txEl>
                                              <p:pRg st="5" end="5"/>
                                            </p:txEl>
                                          </p:spTgt>
                                        </p:tgtEl>
                                        <p:attrNameLst>
                                          <p:attrName>style.visibility</p:attrName>
                                        </p:attrNameLst>
                                      </p:cBhvr>
                                      <p:to>
                                        <p:strVal val="visible"/>
                                      </p:to>
                                    </p:set>
                                    <p:animEffect transition="in" filter="dissolve">
                                      <p:cBhvr>
                                        <p:cTn id="40" dur="500"/>
                                        <p:tgtEl>
                                          <p:spTgt spid="149507">
                                            <p:txEl>
                                              <p:pRg st="5" end="5"/>
                                            </p:txEl>
                                          </p:spTgt>
                                        </p:tgtEl>
                                      </p:cBhvr>
                                    </p:animEffect>
                                  </p:childTnLst>
                                </p:cTn>
                              </p:par>
                            </p:childTnLst>
                          </p:cTn>
                        </p:par>
                        <p:par>
                          <p:cTn id="41" fill="hold" nodeType="afterGroup">
                            <p:stCondLst>
                              <p:cond delay="500"/>
                            </p:stCondLst>
                            <p:childTnLst>
                              <p:par>
                                <p:cTn id="42" presetID="9" presetClass="entr" presetSubtype="0" fill="hold" nodeType="afterEffect">
                                  <p:stCondLst>
                                    <p:cond delay="0"/>
                                  </p:stCondLst>
                                  <p:childTnLst>
                                    <p:set>
                                      <p:cBhvr>
                                        <p:cTn id="43" dur="1" fill="hold">
                                          <p:stCondLst>
                                            <p:cond delay="0"/>
                                          </p:stCondLst>
                                        </p:cTn>
                                        <p:tgtEl>
                                          <p:spTgt spid="149520"/>
                                        </p:tgtEl>
                                        <p:attrNameLst>
                                          <p:attrName>style.visibility</p:attrName>
                                        </p:attrNameLst>
                                      </p:cBhvr>
                                      <p:to>
                                        <p:strVal val="visible"/>
                                      </p:to>
                                    </p:set>
                                    <p:animEffect transition="in" filter="dissolve">
                                      <p:cBhvr>
                                        <p:cTn id="44" dur="500"/>
                                        <p:tgtEl>
                                          <p:spTgt spid="149520"/>
                                        </p:tgtEl>
                                      </p:cBhvr>
                                    </p:animEffect>
                                  </p:childTnLst>
                                </p:cTn>
                              </p:par>
                              <p:par>
                                <p:cTn id="45" presetID="9" presetClass="entr" presetSubtype="0" fill="hold" nodeType="withEffect">
                                  <p:stCondLst>
                                    <p:cond delay="0"/>
                                  </p:stCondLst>
                                  <p:childTnLst>
                                    <p:set>
                                      <p:cBhvr>
                                        <p:cTn id="46" dur="1" fill="hold">
                                          <p:stCondLst>
                                            <p:cond delay="0"/>
                                          </p:stCondLst>
                                        </p:cTn>
                                        <p:tgtEl>
                                          <p:spTgt spid="149507">
                                            <p:txEl>
                                              <p:pRg st="6" end="6"/>
                                            </p:txEl>
                                          </p:spTgt>
                                        </p:tgtEl>
                                        <p:attrNameLst>
                                          <p:attrName>style.visibility</p:attrName>
                                        </p:attrNameLst>
                                      </p:cBhvr>
                                      <p:to>
                                        <p:strVal val="visible"/>
                                      </p:to>
                                    </p:set>
                                    <p:animEffect transition="in" filter="dissolve">
                                      <p:cBhvr>
                                        <p:cTn id="47" dur="500"/>
                                        <p:tgtEl>
                                          <p:spTgt spid="149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9BC7AF9-99CF-4184-907A-C0DDD019F540}" type="slidenum">
              <a:rPr lang="zh-CN" altLang="en-US" sz="1400">
                <a:latin typeface="Tahoma" panose="020B0604030504040204" pitchFamily="34" charset="0"/>
              </a:rPr>
              <a:pPr/>
              <a:t>19</a:t>
            </a:fld>
            <a:endParaRPr lang="en-US" altLang="zh-CN" sz="1400">
              <a:latin typeface="Tahoma" panose="020B0604030504040204" pitchFamily="34" charset="0"/>
            </a:endParaRPr>
          </a:p>
        </p:txBody>
      </p:sp>
      <p:pic>
        <p:nvPicPr>
          <p:cNvPr id="151565" name="Picture 13" descr="ex_intr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9488"/>
            <a:ext cx="1085850" cy="329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2"/>
          <p:cNvSpPr>
            <a:spLocks noGrp="1" noChangeArrowheads="1"/>
          </p:cNvSpPr>
          <p:nvPr>
            <p:ph type="title"/>
          </p:nvPr>
        </p:nvSpPr>
        <p:spPr>
          <a:xfrm>
            <a:off x="90488" y="260350"/>
            <a:ext cx="8699500" cy="1074738"/>
          </a:xfrm>
        </p:spPr>
        <p:txBody>
          <a:bodyPr/>
          <a:lstStyle/>
          <a:p>
            <a:pPr eaLnBrk="1" hangingPunct="1"/>
            <a:r>
              <a:rPr lang="en-US" altLang="zh-CN" sz="4000" smtClean="0">
                <a:solidFill>
                  <a:srgbClr val="FF3300"/>
                </a:solidFill>
                <a:latin typeface="Comic Sans MS" panose="030F0702030302020204" pitchFamily="66" charset="0"/>
              </a:rPr>
              <a:t>Category</a:t>
            </a:r>
            <a:r>
              <a:rPr lang="en-US" altLang="zh-CN" sz="4000" smtClean="0">
                <a:latin typeface="Comic Sans MS" panose="030F0702030302020204" pitchFamily="66" charset="0"/>
              </a:rPr>
              <a:t> of Computer Networks</a:t>
            </a:r>
            <a:endParaRPr lang="en-US" altLang="zh-CN" sz="4800" smtClean="0">
              <a:latin typeface="Comic Sans MS" panose="030F0702030302020204" pitchFamily="66" charset="0"/>
            </a:endParaRPr>
          </a:p>
        </p:txBody>
      </p:sp>
      <p:sp>
        <p:nvSpPr>
          <p:cNvPr id="151555" name="Rectangle 3"/>
          <p:cNvSpPr>
            <a:spLocks noGrp="1" noChangeArrowheads="1"/>
          </p:cNvSpPr>
          <p:nvPr>
            <p:ph type="body" sz="half" idx="1"/>
          </p:nvPr>
        </p:nvSpPr>
        <p:spPr>
          <a:xfrm>
            <a:off x="361950" y="1244600"/>
            <a:ext cx="8782050" cy="5041900"/>
          </a:xfrm>
          <a:noFill/>
        </p:spPr>
        <p:txBody>
          <a:bodyPr/>
          <a:lstStyle/>
          <a:p>
            <a:pPr eaLnBrk="1" hangingPunct="1"/>
            <a:r>
              <a:rPr lang="en-US" altLang="zh-CN" sz="2800" dirty="0" smtClean="0">
                <a:solidFill>
                  <a:schemeClr val="accent2"/>
                </a:solidFill>
                <a:latin typeface="Comic Sans MS" panose="030F0702030302020204" pitchFamily="66" charset="0"/>
              </a:rPr>
              <a:t>Classified by </a:t>
            </a:r>
            <a:r>
              <a:rPr lang="en-US" altLang="zh-CN" sz="2800" dirty="0" smtClean="0">
                <a:solidFill>
                  <a:srgbClr val="FF3300"/>
                </a:solidFill>
                <a:latin typeface="Comic Sans MS" panose="030F0702030302020204" pitchFamily="66" charset="0"/>
              </a:rPr>
              <a:t>boundary</a:t>
            </a:r>
          </a:p>
          <a:p>
            <a:pPr lvl="1" eaLnBrk="1" hangingPunct="1"/>
            <a:r>
              <a:rPr lang="en-US" altLang="zh-CN" sz="2400" dirty="0" smtClean="0">
                <a:solidFill>
                  <a:srgbClr val="FF3300"/>
                </a:solidFill>
                <a:latin typeface="Comic Sans MS" panose="030F0702030302020204" pitchFamily="66" charset="0"/>
              </a:rPr>
              <a:t>Intranet</a:t>
            </a:r>
            <a:r>
              <a:rPr lang="en-US" altLang="zh-CN" sz="2400" dirty="0" smtClean="0">
                <a:latin typeface="Comic Sans MS" panose="030F0702030302020204" pitchFamily="66" charset="0"/>
              </a:rPr>
              <a:t> </a:t>
            </a:r>
            <a:r>
              <a:rPr lang="zh-CN" altLang="en-US" sz="2400" dirty="0" smtClean="0">
                <a:latin typeface="Comic Sans MS" panose="030F0702030302020204" pitchFamily="66" charset="0"/>
              </a:rPr>
              <a:t>（</a:t>
            </a:r>
            <a:r>
              <a:rPr lang="en-US" altLang="zh-CN" sz="2400" dirty="0" smtClean="0">
                <a:latin typeface="Comic Sans MS" panose="030F0702030302020204" pitchFamily="66" charset="0"/>
              </a:rPr>
              <a:t>Private Networks</a:t>
            </a:r>
            <a:r>
              <a:rPr lang="zh-CN" altLang="en-US" sz="2400" dirty="0" smtClean="0">
                <a:latin typeface="Comic Sans MS" panose="030F0702030302020204" pitchFamily="66" charset="0"/>
              </a:rPr>
              <a:t>）</a:t>
            </a:r>
          </a:p>
          <a:p>
            <a:pPr lvl="2" eaLnBrk="1" hangingPunct="1"/>
            <a:r>
              <a:rPr lang="en-US" altLang="zh-CN" sz="2000" dirty="0" smtClean="0">
                <a:solidFill>
                  <a:srgbClr val="0000FF"/>
                </a:solidFill>
                <a:latin typeface="Comic Sans MS" panose="030F0702030302020204" pitchFamily="66" charset="0"/>
              </a:rPr>
              <a:t>An intranet is a private network that is contained within an enterprise. It may consist of many interlinked local area networks and also use leased lines in the wide area network.</a:t>
            </a:r>
            <a:r>
              <a:rPr lang="en-US" altLang="zh-CN" sz="2000" dirty="0" smtClean="0">
                <a:latin typeface="Comic Sans MS" panose="030F0702030302020204" pitchFamily="66" charset="0"/>
              </a:rPr>
              <a:t> </a:t>
            </a:r>
            <a:endParaRPr lang="en-US" altLang="zh-CN" sz="1000" dirty="0" smtClean="0">
              <a:solidFill>
                <a:schemeClr val="accent2"/>
              </a:solidFill>
              <a:latin typeface="Comic Sans MS" panose="030F0702030302020204" pitchFamily="66" charset="0"/>
            </a:endParaRPr>
          </a:p>
          <a:p>
            <a:pPr lvl="1" eaLnBrk="1" hangingPunct="1"/>
            <a:r>
              <a:rPr lang="en-US" altLang="zh-CN" sz="2400" dirty="0" smtClean="0">
                <a:solidFill>
                  <a:srgbClr val="FF3300"/>
                </a:solidFill>
                <a:latin typeface="Comic Sans MS" panose="030F0702030302020204" pitchFamily="66" charset="0"/>
              </a:rPr>
              <a:t>Extranet </a:t>
            </a:r>
            <a:r>
              <a:rPr lang="zh-CN" altLang="en-US" sz="2400" dirty="0" smtClean="0">
                <a:latin typeface="Comic Sans MS" panose="030F0702030302020204" pitchFamily="66" charset="0"/>
              </a:rPr>
              <a:t>（</a:t>
            </a:r>
            <a:r>
              <a:rPr lang="en-US" altLang="zh-CN" sz="2400" dirty="0" smtClean="0">
                <a:latin typeface="Comic Sans MS" panose="030F0702030302020204" pitchFamily="66" charset="0"/>
              </a:rPr>
              <a:t>Public Networks</a:t>
            </a:r>
            <a:r>
              <a:rPr lang="zh-CN" altLang="en-US" sz="2400" dirty="0" smtClean="0">
                <a:latin typeface="Comic Sans MS" panose="030F0702030302020204" pitchFamily="66" charset="0"/>
              </a:rPr>
              <a:t>）</a:t>
            </a:r>
            <a:endParaRPr lang="en-US" altLang="zh-CN" sz="2400" dirty="0" smtClean="0">
              <a:solidFill>
                <a:srgbClr val="FF3300"/>
              </a:solidFill>
              <a:latin typeface="Comic Sans MS" panose="030F0702030302020204" pitchFamily="66" charset="0"/>
            </a:endParaRPr>
          </a:p>
          <a:p>
            <a:pPr lvl="2" eaLnBrk="1" hangingPunct="1"/>
            <a:r>
              <a:rPr lang="en-US" altLang="zh-CN" sz="2000" dirty="0" smtClean="0">
                <a:solidFill>
                  <a:srgbClr val="0000FF"/>
                </a:solidFill>
                <a:latin typeface="Comic Sans MS" panose="030F0702030302020204" pitchFamily="66" charset="0"/>
              </a:rPr>
              <a:t>An extranet is a private network that uses Internet technology and the public telecommunication system to securely share part of a business's information or operations with suppliers, vendors, partners, customers, or other businesses. An extranet can be viewed as part of a company's intranet that is extended to users outside the company. It has also been described as a "state of mind" in which the Internet is perceived as a way to do business with other companies as well as to sell products to customers.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51555">
                                            <p:txEl>
                                              <p:pRg st="0" end="0"/>
                                            </p:txEl>
                                          </p:spTgt>
                                        </p:tgtEl>
                                        <p:attrNameLst>
                                          <p:attrName>style.visibility</p:attrName>
                                        </p:attrNameLst>
                                      </p:cBhvr>
                                      <p:to>
                                        <p:strVal val="visible"/>
                                      </p:to>
                                    </p:set>
                                    <p:anim calcmode="discrete" valueType="clr">
                                      <p:cBhvr override="childStyle">
                                        <p:cTn id="7" dur="80"/>
                                        <p:tgtEl>
                                          <p:spTgt spid="15155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155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51555">
                                            <p:txEl>
                                              <p:pRg st="0" end="0"/>
                                            </p:txEl>
                                          </p:spTgt>
                                        </p:tgtEl>
                                        <p:attrNameLst>
                                          <p:attrName>fill.type</p:attrName>
                                        </p:attrNameLst>
                                      </p:cBhvr>
                                      <p:to>
                                        <p:strVal val="solid"/>
                                      </p:to>
                                    </p:set>
                                  </p:childTnLst>
                                </p:cTn>
                              </p:par>
                            </p:childTnLst>
                          </p:cTn>
                        </p:par>
                        <p:par>
                          <p:cTn id="10" fill="hold" nodeType="afterGroup">
                            <p:stCondLst>
                              <p:cond delay="840"/>
                            </p:stCondLst>
                            <p:childTnLst>
                              <p:par>
                                <p:cTn id="11" presetID="9" presetClass="entr" presetSubtype="0" fill="hold" nodeType="afterEffect">
                                  <p:stCondLst>
                                    <p:cond delay="0"/>
                                  </p:stCondLst>
                                  <p:childTnLst>
                                    <p:set>
                                      <p:cBhvr>
                                        <p:cTn id="12" dur="1" fill="hold">
                                          <p:stCondLst>
                                            <p:cond delay="0"/>
                                          </p:stCondLst>
                                        </p:cTn>
                                        <p:tgtEl>
                                          <p:spTgt spid="151565"/>
                                        </p:tgtEl>
                                        <p:attrNameLst>
                                          <p:attrName>style.visibility</p:attrName>
                                        </p:attrNameLst>
                                      </p:cBhvr>
                                      <p:to>
                                        <p:strVal val="visible"/>
                                      </p:to>
                                    </p:set>
                                    <p:animEffect transition="in" filter="dissolve">
                                      <p:cBhvr>
                                        <p:cTn id="13" dur="500"/>
                                        <p:tgtEl>
                                          <p:spTgt spid="15156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51555">
                                            <p:txEl>
                                              <p:pRg st="1" end="1"/>
                                            </p:txEl>
                                          </p:spTgt>
                                        </p:tgtEl>
                                        <p:attrNameLst>
                                          <p:attrName>style.visibility</p:attrName>
                                        </p:attrNameLst>
                                      </p:cBhvr>
                                      <p:to>
                                        <p:strVal val="visible"/>
                                      </p:to>
                                    </p:set>
                                    <p:animEffect transition="in" filter="dissolve">
                                      <p:cBhvr>
                                        <p:cTn id="18" dur="500"/>
                                        <p:tgtEl>
                                          <p:spTgt spid="151555">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51555">
                                            <p:txEl>
                                              <p:pRg st="2" end="2"/>
                                            </p:txEl>
                                          </p:spTgt>
                                        </p:tgtEl>
                                        <p:attrNameLst>
                                          <p:attrName>style.visibility</p:attrName>
                                        </p:attrNameLst>
                                      </p:cBhvr>
                                      <p:to>
                                        <p:strVal val="visible"/>
                                      </p:to>
                                    </p:set>
                                    <p:animEffect transition="in" filter="dissolve">
                                      <p:cBhvr>
                                        <p:cTn id="21" dur="500"/>
                                        <p:tgtEl>
                                          <p:spTgt spid="151555">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51555">
                                            <p:txEl>
                                              <p:pRg st="3" end="3"/>
                                            </p:txEl>
                                          </p:spTgt>
                                        </p:tgtEl>
                                        <p:attrNameLst>
                                          <p:attrName>style.visibility</p:attrName>
                                        </p:attrNameLst>
                                      </p:cBhvr>
                                      <p:to>
                                        <p:strVal val="visible"/>
                                      </p:to>
                                    </p:set>
                                    <p:animEffect transition="in" filter="dissolve">
                                      <p:cBhvr>
                                        <p:cTn id="26" dur="500"/>
                                        <p:tgtEl>
                                          <p:spTgt spid="151555">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51555">
                                            <p:txEl>
                                              <p:pRg st="4" end="4"/>
                                            </p:txEl>
                                          </p:spTgt>
                                        </p:tgtEl>
                                        <p:attrNameLst>
                                          <p:attrName>style.visibility</p:attrName>
                                        </p:attrNameLst>
                                      </p:cBhvr>
                                      <p:to>
                                        <p:strVal val="visible"/>
                                      </p:to>
                                    </p:set>
                                    <p:animEffect transition="in" filter="dissolve">
                                      <p:cBhvr>
                                        <p:cTn id="29" dur="500"/>
                                        <p:tgtEl>
                                          <p:spTgt spid="151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986253D-8FE9-4CE2-87B9-631A0E5AC8E6}" type="slidenum">
              <a:rPr lang="zh-CN" altLang="en-US" sz="1400">
                <a:latin typeface="Tahoma" panose="020B0604030504040204" pitchFamily="34" charset="0"/>
              </a:rPr>
              <a:pPr/>
              <a:t>2</a:t>
            </a:fld>
            <a:endParaRPr lang="en-US" altLang="zh-CN" sz="1400">
              <a:latin typeface="Tahoma" panose="020B0604030504040204" pitchFamily="34" charset="0"/>
            </a:endParaRPr>
          </a:p>
        </p:txBody>
      </p:sp>
      <p:sp>
        <p:nvSpPr>
          <p:cNvPr id="46083" name="Rectangle 2"/>
          <p:cNvSpPr>
            <a:spLocks noGrp="1" noChangeArrowheads="1"/>
          </p:cNvSpPr>
          <p:nvPr>
            <p:ph type="title"/>
          </p:nvPr>
        </p:nvSpPr>
        <p:spPr>
          <a:xfrm>
            <a:off x="250825" y="908050"/>
            <a:ext cx="8137525" cy="603250"/>
          </a:xfrm>
        </p:spPr>
        <p:txBody>
          <a:bodyPr/>
          <a:lstStyle/>
          <a:p>
            <a:pPr eaLnBrk="1" hangingPunct="1"/>
            <a:r>
              <a:rPr lang="zh-CN" altLang="en-US" b="1" smtClean="0">
                <a:solidFill>
                  <a:srgbClr val="0000FF"/>
                </a:solidFill>
                <a:latin typeface="Comic Sans MS" panose="030F0702030302020204" pitchFamily="66" charset="0"/>
                <a:ea typeface="隶书" panose="02010509060101010101" pitchFamily="49" charset="-122"/>
              </a:rPr>
              <a:t>课程介绍：</a:t>
            </a:r>
            <a:endParaRPr lang="en-US" altLang="zh-CN" b="1" smtClean="0">
              <a:solidFill>
                <a:srgbClr val="0000FF"/>
              </a:solidFill>
              <a:latin typeface="Comic Sans MS" panose="030F0702030302020204" pitchFamily="66" charset="0"/>
              <a:ea typeface="隶书" panose="02010509060101010101" pitchFamily="49" charset="-122"/>
            </a:endParaRPr>
          </a:p>
        </p:txBody>
      </p:sp>
      <p:sp>
        <p:nvSpPr>
          <p:cNvPr id="46084" name="Rectangle 3"/>
          <p:cNvSpPr>
            <a:spLocks noGrp="1" noChangeArrowheads="1"/>
          </p:cNvSpPr>
          <p:nvPr>
            <p:ph type="body" idx="1"/>
          </p:nvPr>
        </p:nvSpPr>
        <p:spPr>
          <a:xfrm>
            <a:off x="611188" y="1628775"/>
            <a:ext cx="8208962" cy="4968875"/>
          </a:xfrm>
        </p:spPr>
        <p:txBody>
          <a:bodyPr/>
          <a:lstStyle/>
          <a:p>
            <a:pPr eaLnBrk="1" hangingPunct="1">
              <a:buFont typeface="Wingdings" panose="05000000000000000000" pitchFamily="2" charset="2"/>
              <a:buNone/>
            </a:pPr>
            <a:r>
              <a:rPr lang="zh-CN" altLang="en-US" sz="4400" b="1" dirty="0">
                <a:solidFill>
                  <a:srgbClr val="0000FF"/>
                </a:solidFill>
                <a:latin typeface="Comic Sans MS" panose="030F0702030302020204" pitchFamily="66" charset="0"/>
                <a:ea typeface="隶书" panose="02010509060101010101" pitchFamily="49" charset="-122"/>
              </a:rPr>
              <a:t>一</a:t>
            </a:r>
            <a:r>
              <a:rPr lang="zh-CN" altLang="en-US" sz="4400" b="1" dirty="0" smtClean="0">
                <a:solidFill>
                  <a:srgbClr val="0000FF"/>
                </a:solidFill>
                <a:latin typeface="Comic Sans MS" panose="030F0702030302020204" pitchFamily="66" charset="0"/>
                <a:ea typeface="隶书" panose="02010509060101010101" pitchFamily="49" charset="-122"/>
              </a:rPr>
              <a:t>、课程内容</a:t>
            </a:r>
          </a:p>
          <a:p>
            <a:pPr eaLnBrk="1" hangingPunct="1">
              <a:buFont typeface="Wingdings" panose="05000000000000000000" pitchFamily="2" charset="2"/>
              <a:buNone/>
            </a:pPr>
            <a:r>
              <a:rPr lang="zh-CN" altLang="en-US" sz="4400" b="1" dirty="0" smtClean="0">
                <a:solidFill>
                  <a:srgbClr val="0000FF"/>
                </a:solidFill>
                <a:latin typeface="Comic Sans MS" panose="030F0702030302020204" pitchFamily="66" charset="0"/>
                <a:ea typeface="隶书" panose="02010509060101010101" pitchFamily="49" charset="-122"/>
              </a:rPr>
              <a:t>   </a:t>
            </a:r>
            <a:r>
              <a:rPr lang="en-US" altLang="zh-CN" sz="3600" b="1" dirty="0" smtClean="0">
                <a:solidFill>
                  <a:srgbClr val="0000FF"/>
                </a:solidFill>
                <a:latin typeface="Comic Sans MS" panose="030F0702030302020204" pitchFamily="66" charset="0"/>
                <a:ea typeface="隶书" panose="02010509060101010101" pitchFamily="49" charset="-122"/>
              </a:rPr>
              <a:t>1</a:t>
            </a:r>
            <a:r>
              <a:rPr lang="zh-CN" altLang="en-US" sz="3600" b="1" dirty="0" smtClean="0">
                <a:solidFill>
                  <a:srgbClr val="0000FF"/>
                </a:solidFill>
                <a:latin typeface="Comic Sans MS" panose="030F0702030302020204" pitchFamily="66" charset="0"/>
                <a:ea typeface="隶书" panose="02010509060101010101" pitchFamily="49" charset="-122"/>
              </a:rPr>
              <a:t>、网络概况</a:t>
            </a:r>
          </a:p>
          <a:p>
            <a:pPr eaLnBrk="1" hangingPunct="1">
              <a:buFont typeface="Wingdings" panose="05000000000000000000" pitchFamily="2" charset="2"/>
              <a:buNone/>
            </a:pPr>
            <a:r>
              <a:rPr lang="en-US" altLang="zh-CN" sz="3600" b="1" dirty="0" smtClean="0">
                <a:solidFill>
                  <a:srgbClr val="0000FF"/>
                </a:solidFill>
                <a:latin typeface="Comic Sans MS" panose="030F0702030302020204" pitchFamily="66" charset="0"/>
                <a:ea typeface="隶书" panose="02010509060101010101" pitchFamily="49" charset="-122"/>
              </a:rPr>
              <a:t>    2</a:t>
            </a:r>
            <a:r>
              <a:rPr lang="zh-CN" altLang="en-US" sz="3600" b="1" dirty="0" smtClean="0">
                <a:solidFill>
                  <a:srgbClr val="0000FF"/>
                </a:solidFill>
                <a:latin typeface="Comic Sans MS" panose="030F0702030302020204" pitchFamily="66" charset="0"/>
                <a:ea typeface="隶书" panose="02010509060101010101" pitchFamily="49" charset="-122"/>
              </a:rPr>
              <a:t>、以太网</a:t>
            </a:r>
          </a:p>
          <a:p>
            <a:pPr eaLnBrk="1" hangingPunct="1">
              <a:buFont typeface="Wingdings" panose="05000000000000000000" pitchFamily="2" charset="2"/>
              <a:buNone/>
            </a:pPr>
            <a:r>
              <a:rPr lang="en-US" altLang="zh-CN" sz="3600" b="1" dirty="0" smtClean="0">
                <a:solidFill>
                  <a:srgbClr val="0000FF"/>
                </a:solidFill>
                <a:latin typeface="Comic Sans MS" panose="030F0702030302020204" pitchFamily="66" charset="0"/>
                <a:ea typeface="隶书" panose="02010509060101010101" pitchFamily="49" charset="-122"/>
              </a:rPr>
              <a:t>    3</a:t>
            </a:r>
            <a:r>
              <a:rPr lang="zh-CN" altLang="en-US" sz="3600" b="1" dirty="0" smtClean="0">
                <a:solidFill>
                  <a:srgbClr val="0000FF"/>
                </a:solidFill>
                <a:latin typeface="Comic Sans MS" panose="030F0702030302020204" pitchFamily="66" charset="0"/>
                <a:ea typeface="隶书" panose="02010509060101010101" pitchFamily="49" charset="-122"/>
              </a:rPr>
              <a:t>、</a:t>
            </a:r>
            <a:r>
              <a:rPr lang="en-US" altLang="zh-CN" sz="3600" b="1" dirty="0" smtClean="0">
                <a:solidFill>
                  <a:srgbClr val="0000FF"/>
                </a:solidFill>
                <a:latin typeface="Comic Sans MS" panose="030F0702030302020204" pitchFamily="66" charset="0"/>
                <a:ea typeface="隶书" panose="02010509060101010101" pitchFamily="49" charset="-122"/>
              </a:rPr>
              <a:t>TCP/IP</a:t>
            </a:r>
            <a:r>
              <a:rPr lang="zh-CN" altLang="en-US" sz="3600" b="1" dirty="0" smtClean="0">
                <a:solidFill>
                  <a:srgbClr val="0000FF"/>
                </a:solidFill>
                <a:latin typeface="Comic Sans MS" panose="030F0702030302020204" pitchFamily="66" charset="0"/>
                <a:ea typeface="隶书" panose="02010509060101010101" pitchFamily="49" charset="-122"/>
              </a:rPr>
              <a:t>协议、网络层和传输层</a:t>
            </a:r>
          </a:p>
          <a:p>
            <a:pPr eaLnBrk="1" hangingPunct="1">
              <a:buFont typeface="Wingdings" panose="05000000000000000000" pitchFamily="2" charset="2"/>
              <a:buNone/>
            </a:pPr>
            <a:r>
              <a:rPr lang="en-US" altLang="zh-CN" sz="3600" b="1" dirty="0" smtClean="0">
                <a:solidFill>
                  <a:srgbClr val="0000FF"/>
                </a:solidFill>
                <a:latin typeface="Comic Sans MS" panose="030F0702030302020204" pitchFamily="66" charset="0"/>
                <a:ea typeface="隶书" panose="02010509060101010101" pitchFamily="49" charset="-122"/>
              </a:rPr>
              <a:t>    4</a:t>
            </a:r>
            <a:r>
              <a:rPr lang="zh-CN" altLang="en-US" sz="3600" b="1" dirty="0" smtClean="0">
                <a:solidFill>
                  <a:srgbClr val="0000FF"/>
                </a:solidFill>
                <a:latin typeface="Comic Sans MS" panose="030F0702030302020204" pitchFamily="66" charset="0"/>
                <a:ea typeface="隶书" panose="02010509060101010101" pitchFamily="49" charset="-122"/>
              </a:rPr>
              <a:t>、网络互联</a:t>
            </a:r>
            <a:endParaRPr lang="en-US" altLang="zh-CN" sz="3600" b="1" dirty="0" smtClean="0">
              <a:solidFill>
                <a:srgbClr val="0000FF"/>
              </a:solidFill>
              <a:latin typeface="Comic Sans MS" panose="030F0702030302020204" pitchFamily="66" charset="0"/>
              <a:ea typeface="隶书" panose="02010509060101010101" pitchFamily="49" charset="-122"/>
            </a:endParaRPr>
          </a:p>
          <a:p>
            <a:pPr eaLnBrk="1" hangingPunct="1">
              <a:buFont typeface="Wingdings" panose="05000000000000000000" pitchFamily="2" charset="2"/>
              <a:buNone/>
            </a:pPr>
            <a:r>
              <a:rPr lang="en-US" altLang="zh-CN" sz="3600" b="1" dirty="0">
                <a:solidFill>
                  <a:srgbClr val="0000FF"/>
                </a:solidFill>
                <a:latin typeface="Comic Sans MS" panose="030F0702030302020204" pitchFamily="66" charset="0"/>
                <a:ea typeface="隶书" panose="02010509060101010101" pitchFamily="49" charset="-122"/>
              </a:rPr>
              <a:t> </a:t>
            </a:r>
            <a:r>
              <a:rPr lang="en-US" altLang="zh-CN" sz="3600" b="1" dirty="0" smtClean="0">
                <a:solidFill>
                  <a:srgbClr val="0000FF"/>
                </a:solidFill>
                <a:latin typeface="Comic Sans MS" panose="030F0702030302020204" pitchFamily="66" charset="0"/>
                <a:ea typeface="隶书" panose="02010509060101010101" pitchFamily="49" charset="-122"/>
              </a:rPr>
              <a:t>   5</a:t>
            </a:r>
            <a:r>
              <a:rPr lang="zh-CN" altLang="en-US" sz="3600" b="1" dirty="0" smtClean="0">
                <a:solidFill>
                  <a:srgbClr val="0000FF"/>
                </a:solidFill>
                <a:latin typeface="Comic Sans MS" panose="030F0702030302020204" pitchFamily="66" charset="0"/>
                <a:ea typeface="隶书" panose="02010509060101010101" pitchFamily="49" charset="-122"/>
              </a:rPr>
              <a:t>、网络新技术</a:t>
            </a:r>
            <a:endParaRPr lang="en-US" altLang="zh-CN" sz="3600" b="1" dirty="0" smtClean="0">
              <a:solidFill>
                <a:srgbClr val="0000FF"/>
              </a:solidFill>
              <a:latin typeface="Comic Sans MS" panose="030F0702030302020204" pitchFamily="66"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768DEF3-F8CA-40E2-B43F-80A9B0592343}" type="slidenum">
              <a:rPr lang="zh-CN" altLang="en-US" sz="1400">
                <a:latin typeface="Tahoma" panose="020B0604030504040204" pitchFamily="34" charset="0"/>
              </a:rPr>
              <a:pPr/>
              <a:t>20</a:t>
            </a:fld>
            <a:endParaRPr lang="en-US" altLang="zh-CN" sz="1400">
              <a:latin typeface="Tahoma" panose="020B0604030504040204" pitchFamily="34" charset="0"/>
            </a:endParaRPr>
          </a:p>
        </p:txBody>
      </p:sp>
      <p:sp>
        <p:nvSpPr>
          <p:cNvPr id="2066" name="Rectangle 2"/>
          <p:cNvSpPr>
            <a:spLocks noGrp="1" noChangeArrowheads="1"/>
          </p:cNvSpPr>
          <p:nvPr>
            <p:ph type="title"/>
          </p:nvPr>
        </p:nvSpPr>
        <p:spPr>
          <a:xfrm>
            <a:off x="304800" y="228600"/>
            <a:ext cx="8382000" cy="1143000"/>
          </a:xfrm>
        </p:spPr>
        <p:txBody>
          <a:bodyPr/>
          <a:lstStyle/>
          <a:p>
            <a:pPr eaLnBrk="1" hangingPunct="1"/>
            <a:r>
              <a:rPr lang="en-US" altLang="zh-CN" sz="4000" smtClean="0">
                <a:latin typeface="Comic Sans MS" panose="030F0702030302020204" pitchFamily="66" charset="0"/>
              </a:rPr>
              <a:t>What’s the </a:t>
            </a:r>
            <a:r>
              <a:rPr lang="en-US" altLang="zh-CN" sz="4000" smtClean="0">
                <a:solidFill>
                  <a:srgbClr val="FF3300"/>
                </a:solidFill>
                <a:latin typeface="Comic Sans MS" panose="030F0702030302020204" pitchFamily="66" charset="0"/>
              </a:rPr>
              <a:t>Internet</a:t>
            </a:r>
            <a:r>
              <a:rPr lang="en-US" altLang="zh-CN" sz="4000" smtClean="0">
                <a:latin typeface="Comic Sans MS" panose="030F0702030302020204" pitchFamily="66" charset="0"/>
              </a:rPr>
              <a:t>?</a:t>
            </a:r>
            <a:endParaRPr lang="en-US" altLang="zh-CN" sz="4800" smtClean="0">
              <a:latin typeface="Comic Sans MS" panose="030F0702030302020204" pitchFamily="66" charset="0"/>
            </a:endParaRPr>
          </a:p>
        </p:txBody>
      </p:sp>
      <p:sp>
        <p:nvSpPr>
          <p:cNvPr id="4368" name="Rectangle 272"/>
          <p:cNvSpPr>
            <a:spLocks noGrp="1" noChangeArrowheads="1"/>
          </p:cNvSpPr>
          <p:nvPr>
            <p:ph type="body" sz="half" idx="1"/>
          </p:nvPr>
        </p:nvSpPr>
        <p:spPr>
          <a:xfrm>
            <a:off x="4770438" y="1341438"/>
            <a:ext cx="4191000" cy="4903787"/>
          </a:xfrm>
          <a:noFill/>
        </p:spPr>
        <p:txBody>
          <a:bodyPr/>
          <a:lstStyle/>
          <a:p>
            <a:pPr eaLnBrk="1" hangingPunct="1">
              <a:spcBef>
                <a:spcPct val="0"/>
              </a:spcBef>
            </a:pPr>
            <a:r>
              <a:rPr lang="en-US" altLang="zh-CN" dirty="0" smtClean="0">
                <a:latin typeface="Comic Sans MS" panose="030F0702030302020204" pitchFamily="66" charset="0"/>
              </a:rPr>
              <a:t>billions of connected computing devices: </a:t>
            </a:r>
            <a:r>
              <a:rPr lang="en-US" altLang="zh-CN" i="1" dirty="0" smtClean="0">
                <a:solidFill>
                  <a:srgbClr val="FF0000"/>
                </a:solidFill>
                <a:latin typeface="Comic Sans MS" panose="030F0702030302020204" pitchFamily="66" charset="0"/>
              </a:rPr>
              <a:t>hosts = end systems</a:t>
            </a:r>
            <a:r>
              <a:rPr lang="en-US" altLang="zh-CN" dirty="0" smtClean="0">
                <a:solidFill>
                  <a:srgbClr val="FF0000"/>
                </a:solidFill>
                <a:latin typeface="Comic Sans MS" panose="030F0702030302020204" pitchFamily="66" charset="0"/>
              </a:rPr>
              <a:t> </a:t>
            </a:r>
          </a:p>
          <a:p>
            <a:pPr eaLnBrk="1" hangingPunct="1">
              <a:spcBef>
                <a:spcPct val="0"/>
              </a:spcBef>
            </a:pPr>
            <a:r>
              <a:rPr lang="en-US" altLang="zh-CN" dirty="0" smtClean="0">
                <a:latin typeface="Comic Sans MS" panose="030F0702030302020204" pitchFamily="66" charset="0"/>
              </a:rPr>
              <a:t> running </a:t>
            </a:r>
            <a:r>
              <a:rPr lang="en-US" altLang="zh-CN" i="1" dirty="0" smtClean="0">
                <a:solidFill>
                  <a:srgbClr val="FF0000"/>
                </a:solidFill>
                <a:latin typeface="Comic Sans MS" panose="030F0702030302020204" pitchFamily="66" charset="0"/>
              </a:rPr>
              <a:t>network apps</a:t>
            </a:r>
            <a:endParaRPr lang="en-US" altLang="zh-CN" dirty="0" smtClean="0">
              <a:latin typeface="Comic Sans MS" panose="030F0702030302020204" pitchFamily="66" charset="0"/>
            </a:endParaRPr>
          </a:p>
          <a:p>
            <a:pPr eaLnBrk="1" hangingPunct="1">
              <a:spcBef>
                <a:spcPct val="0"/>
              </a:spcBef>
            </a:pPr>
            <a:r>
              <a:rPr lang="en-US" altLang="zh-CN" i="1" dirty="0" smtClean="0">
                <a:solidFill>
                  <a:srgbClr val="FF0000"/>
                </a:solidFill>
                <a:latin typeface="Comic Sans MS" panose="030F0702030302020204" pitchFamily="66" charset="0"/>
              </a:rPr>
              <a:t>communication links</a:t>
            </a:r>
            <a:endParaRPr lang="en-US" altLang="zh-CN" dirty="0" smtClean="0">
              <a:latin typeface="Comic Sans MS" panose="030F0702030302020204" pitchFamily="66" charset="0"/>
            </a:endParaRPr>
          </a:p>
          <a:p>
            <a:pPr lvl="1" eaLnBrk="1" hangingPunct="1">
              <a:spcBef>
                <a:spcPct val="0"/>
              </a:spcBef>
            </a:pPr>
            <a:r>
              <a:rPr lang="en-US" altLang="zh-CN" dirty="0" smtClean="0">
                <a:latin typeface="Comic Sans MS" panose="030F0702030302020204" pitchFamily="66" charset="0"/>
              </a:rPr>
              <a:t>fiber, copper, radio, satellite</a:t>
            </a:r>
          </a:p>
          <a:p>
            <a:pPr lvl="1" eaLnBrk="1" hangingPunct="1">
              <a:spcBef>
                <a:spcPct val="0"/>
              </a:spcBef>
            </a:pPr>
            <a:r>
              <a:rPr lang="en-US" altLang="zh-CN" dirty="0" smtClean="0">
                <a:latin typeface="Comic Sans MS" panose="030F0702030302020204" pitchFamily="66" charset="0"/>
              </a:rPr>
              <a:t>transmission rate = </a:t>
            </a:r>
            <a:r>
              <a:rPr lang="en-US" altLang="zh-CN" b="1" i="1" dirty="0" smtClean="0">
                <a:solidFill>
                  <a:srgbClr val="FF0000"/>
                </a:solidFill>
                <a:latin typeface="Comic Sans MS" panose="030F0702030302020204" pitchFamily="66" charset="0"/>
              </a:rPr>
              <a:t>bandwidth</a:t>
            </a:r>
            <a:endParaRPr lang="en-US" altLang="zh-CN" dirty="0" smtClean="0">
              <a:latin typeface="Comic Sans MS" panose="030F0702030302020204" pitchFamily="66" charset="0"/>
            </a:endParaRPr>
          </a:p>
          <a:p>
            <a:pPr eaLnBrk="1" hangingPunct="1">
              <a:spcBef>
                <a:spcPct val="0"/>
              </a:spcBef>
            </a:pPr>
            <a:r>
              <a:rPr lang="en-US" altLang="zh-CN" i="1" dirty="0" smtClean="0">
                <a:solidFill>
                  <a:srgbClr val="FF0000"/>
                </a:solidFill>
                <a:latin typeface="Comic Sans MS" panose="030F0702030302020204" pitchFamily="66" charset="0"/>
              </a:rPr>
              <a:t>routers:</a:t>
            </a:r>
            <a:r>
              <a:rPr lang="en-US" altLang="zh-CN" dirty="0" smtClean="0">
                <a:latin typeface="Comic Sans MS" panose="030F0702030302020204" pitchFamily="66" charset="0"/>
              </a:rPr>
              <a:t> forward packets (chunks of data)</a:t>
            </a:r>
            <a:endParaRPr lang="zh-CN" altLang="en-US" dirty="0" smtClean="0">
              <a:latin typeface="Comic Sans MS" panose="030F0702030302020204" pitchFamily="66" charset="0"/>
            </a:endParaRPr>
          </a:p>
        </p:txBody>
      </p:sp>
      <p:sp>
        <p:nvSpPr>
          <p:cNvPr id="2068" name="Text Box 274"/>
          <p:cNvSpPr txBox="1">
            <a:spLocks noChangeArrowheads="1"/>
          </p:cNvSpPr>
          <p:nvPr/>
        </p:nvSpPr>
        <p:spPr bwMode="auto">
          <a:xfrm>
            <a:off x="419100" y="5740400"/>
            <a:ext cx="4429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b="1" u="sng">
                <a:solidFill>
                  <a:srgbClr val="0000FF"/>
                </a:solidFill>
                <a:latin typeface="Comic Sans MS" panose="030F0702030302020204" pitchFamily="66" charset="0"/>
              </a:rPr>
              <a:t>“nuts and bolts” view</a:t>
            </a:r>
            <a:endParaRPr lang="zh-CN" altLang="en-US" sz="3200" b="1" u="sng">
              <a:solidFill>
                <a:srgbClr val="0000FF"/>
              </a:solidFill>
              <a:latin typeface="Comic Sans MS" panose="030F0702030302020204" pitchFamily="66" charset="0"/>
            </a:endParaRPr>
          </a:p>
        </p:txBody>
      </p:sp>
      <p:grpSp>
        <p:nvGrpSpPr>
          <p:cNvPr id="239" name="Group 979"/>
          <p:cNvGrpSpPr>
            <a:grpSpLocks/>
          </p:cNvGrpSpPr>
          <p:nvPr/>
        </p:nvGrpSpPr>
        <p:grpSpPr bwMode="auto">
          <a:xfrm>
            <a:off x="609116" y="1127742"/>
            <a:ext cx="3551237" cy="4743450"/>
            <a:chOff x="5202238" y="1384300"/>
            <a:chExt cx="3551237" cy="4743450"/>
          </a:xfrm>
        </p:grpSpPr>
        <p:sp>
          <p:nvSpPr>
            <p:cNvPr id="240"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3" name="Group 666"/>
            <p:cNvGrpSpPr>
              <a:grpSpLocks/>
            </p:cNvGrpSpPr>
            <p:nvPr/>
          </p:nvGrpSpPr>
          <p:grpSpPr bwMode="auto">
            <a:xfrm>
              <a:off x="5329977" y="2980450"/>
              <a:ext cx="1458912" cy="933450"/>
              <a:chOff x="2889" y="1631"/>
              <a:chExt cx="980" cy="743"/>
            </a:xfrm>
          </p:grpSpPr>
          <p:sp>
            <p:nvSpPr>
              <p:cNvPr id="850"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51"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44"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5"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7"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8"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8"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9"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80" name="Group 732"/>
            <p:cNvGrpSpPr>
              <a:grpSpLocks/>
            </p:cNvGrpSpPr>
            <p:nvPr/>
          </p:nvGrpSpPr>
          <p:grpSpPr bwMode="auto">
            <a:xfrm>
              <a:off x="6430963" y="2519363"/>
              <a:ext cx="219075" cy="52387"/>
              <a:chOff x="2468" y="1332"/>
              <a:chExt cx="310" cy="60"/>
            </a:xfrm>
          </p:grpSpPr>
          <p:sp>
            <p:nvSpPr>
              <p:cNvPr id="848"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49"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81"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3" name="Group 737"/>
            <p:cNvGrpSpPr>
              <a:grpSpLocks/>
            </p:cNvGrpSpPr>
            <p:nvPr/>
          </p:nvGrpSpPr>
          <p:grpSpPr bwMode="auto">
            <a:xfrm>
              <a:off x="7202488" y="2493963"/>
              <a:ext cx="390525" cy="174625"/>
              <a:chOff x="4334" y="1470"/>
              <a:chExt cx="246" cy="107"/>
            </a:xfrm>
          </p:grpSpPr>
          <p:sp>
            <p:nvSpPr>
              <p:cNvPr id="84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4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4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43" name="Group 741"/>
              <p:cNvGrpSpPr>
                <a:grpSpLocks/>
              </p:cNvGrpSpPr>
              <p:nvPr/>
            </p:nvGrpSpPr>
            <p:grpSpPr bwMode="auto">
              <a:xfrm>
                <a:off x="4383" y="1488"/>
                <a:ext cx="138" cy="33"/>
                <a:chOff x="2468" y="1332"/>
                <a:chExt cx="310" cy="60"/>
              </a:xfrm>
            </p:grpSpPr>
            <p:sp>
              <p:nvSpPr>
                <p:cNvPr id="846"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47"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44"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5"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746"/>
            <p:cNvGrpSpPr>
              <a:grpSpLocks/>
            </p:cNvGrpSpPr>
            <p:nvPr/>
          </p:nvGrpSpPr>
          <p:grpSpPr bwMode="auto">
            <a:xfrm>
              <a:off x="7213600" y="2757488"/>
              <a:ext cx="390525" cy="174625"/>
              <a:chOff x="4334" y="1470"/>
              <a:chExt cx="246" cy="107"/>
            </a:xfrm>
          </p:grpSpPr>
          <p:sp>
            <p:nvSpPr>
              <p:cNvPr id="83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3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3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35" name="Group 750"/>
              <p:cNvGrpSpPr>
                <a:grpSpLocks/>
              </p:cNvGrpSpPr>
              <p:nvPr/>
            </p:nvGrpSpPr>
            <p:grpSpPr bwMode="auto">
              <a:xfrm>
                <a:off x="4383" y="1488"/>
                <a:ext cx="138" cy="33"/>
                <a:chOff x="2468" y="1332"/>
                <a:chExt cx="310" cy="60"/>
              </a:xfrm>
            </p:grpSpPr>
            <p:sp>
              <p:nvSpPr>
                <p:cNvPr id="838"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39"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36"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7"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5" name="Group 764"/>
            <p:cNvGrpSpPr>
              <a:grpSpLocks/>
            </p:cNvGrpSpPr>
            <p:nvPr/>
          </p:nvGrpSpPr>
          <p:grpSpPr bwMode="auto">
            <a:xfrm>
              <a:off x="7689850" y="2393950"/>
              <a:ext cx="390525" cy="174625"/>
              <a:chOff x="4334" y="1470"/>
              <a:chExt cx="246" cy="107"/>
            </a:xfrm>
          </p:grpSpPr>
          <p:sp>
            <p:nvSpPr>
              <p:cNvPr id="82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2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27" name="Group 768"/>
              <p:cNvGrpSpPr>
                <a:grpSpLocks/>
              </p:cNvGrpSpPr>
              <p:nvPr/>
            </p:nvGrpSpPr>
            <p:grpSpPr bwMode="auto">
              <a:xfrm>
                <a:off x="4383" y="1488"/>
                <a:ext cx="138" cy="33"/>
                <a:chOff x="2468" y="1332"/>
                <a:chExt cx="310" cy="60"/>
              </a:xfrm>
            </p:grpSpPr>
            <p:sp>
              <p:nvSpPr>
                <p:cNvPr id="830"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31"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28"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6"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7" name="Group 801"/>
            <p:cNvGrpSpPr>
              <a:grpSpLocks/>
            </p:cNvGrpSpPr>
            <p:nvPr/>
          </p:nvGrpSpPr>
          <p:grpSpPr bwMode="auto">
            <a:xfrm>
              <a:off x="7591425" y="4806950"/>
              <a:ext cx="622300" cy="244475"/>
              <a:chOff x="4334" y="1470"/>
              <a:chExt cx="246" cy="107"/>
            </a:xfrm>
          </p:grpSpPr>
          <p:sp>
            <p:nvSpPr>
              <p:cNvPr id="8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9" name="Group 805"/>
              <p:cNvGrpSpPr>
                <a:grpSpLocks/>
              </p:cNvGrpSpPr>
              <p:nvPr/>
            </p:nvGrpSpPr>
            <p:grpSpPr bwMode="auto">
              <a:xfrm>
                <a:off x="4383" y="1488"/>
                <a:ext cx="138" cy="33"/>
                <a:chOff x="2468" y="1332"/>
                <a:chExt cx="310" cy="60"/>
              </a:xfrm>
            </p:grpSpPr>
            <p:sp>
              <p:nvSpPr>
                <p:cNvPr id="822"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23"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20"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8" name="Group 810"/>
            <p:cNvGrpSpPr>
              <a:grpSpLocks/>
            </p:cNvGrpSpPr>
            <p:nvPr/>
          </p:nvGrpSpPr>
          <p:grpSpPr bwMode="auto">
            <a:xfrm>
              <a:off x="6965950" y="4508500"/>
              <a:ext cx="622300" cy="244475"/>
              <a:chOff x="4334" y="1470"/>
              <a:chExt cx="246" cy="107"/>
            </a:xfrm>
          </p:grpSpPr>
          <p:sp>
            <p:nvSpPr>
              <p:cNvPr id="8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1" name="Group 814"/>
              <p:cNvGrpSpPr>
                <a:grpSpLocks/>
              </p:cNvGrpSpPr>
              <p:nvPr/>
            </p:nvGrpSpPr>
            <p:grpSpPr bwMode="auto">
              <a:xfrm>
                <a:off x="4383" y="1488"/>
                <a:ext cx="138" cy="33"/>
                <a:chOff x="2468" y="1332"/>
                <a:chExt cx="310" cy="60"/>
              </a:xfrm>
            </p:grpSpPr>
            <p:sp>
              <p:nvSpPr>
                <p:cNvPr id="814"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15"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12"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3"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9" name="Group 819"/>
            <p:cNvGrpSpPr>
              <a:grpSpLocks/>
            </p:cNvGrpSpPr>
            <p:nvPr/>
          </p:nvGrpSpPr>
          <p:grpSpPr bwMode="auto">
            <a:xfrm>
              <a:off x="6242050" y="4851400"/>
              <a:ext cx="622300" cy="244475"/>
              <a:chOff x="4334" y="1470"/>
              <a:chExt cx="246" cy="107"/>
            </a:xfrm>
          </p:grpSpPr>
          <p:sp>
            <p:nvSpPr>
              <p:cNvPr id="8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03" name="Group 823"/>
              <p:cNvGrpSpPr>
                <a:grpSpLocks/>
              </p:cNvGrpSpPr>
              <p:nvPr/>
            </p:nvGrpSpPr>
            <p:grpSpPr bwMode="auto">
              <a:xfrm>
                <a:off x="4383" y="1488"/>
                <a:ext cx="138" cy="33"/>
                <a:chOff x="2468" y="1332"/>
                <a:chExt cx="310" cy="60"/>
              </a:xfrm>
            </p:grpSpPr>
            <p:sp>
              <p:nvSpPr>
                <p:cNvPr id="806"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07"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04"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5"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0" name="Group 828"/>
            <p:cNvGrpSpPr>
              <a:grpSpLocks/>
            </p:cNvGrpSpPr>
            <p:nvPr/>
          </p:nvGrpSpPr>
          <p:grpSpPr bwMode="auto">
            <a:xfrm>
              <a:off x="6051550" y="3644900"/>
              <a:ext cx="390525" cy="171450"/>
              <a:chOff x="4334" y="1470"/>
              <a:chExt cx="246" cy="107"/>
            </a:xfrm>
          </p:grpSpPr>
          <p:sp>
            <p:nvSpPr>
              <p:cNvPr id="7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95" name="Group 832"/>
              <p:cNvGrpSpPr>
                <a:grpSpLocks/>
              </p:cNvGrpSpPr>
              <p:nvPr/>
            </p:nvGrpSpPr>
            <p:grpSpPr bwMode="auto">
              <a:xfrm>
                <a:off x="4383" y="1488"/>
                <a:ext cx="138" cy="33"/>
                <a:chOff x="2468" y="1332"/>
                <a:chExt cx="310" cy="60"/>
              </a:xfrm>
            </p:grpSpPr>
            <p:sp>
              <p:nvSpPr>
                <p:cNvPr id="798"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99"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96"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7"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1" name="Group 846"/>
            <p:cNvGrpSpPr>
              <a:grpSpLocks/>
            </p:cNvGrpSpPr>
            <p:nvPr/>
          </p:nvGrpSpPr>
          <p:grpSpPr bwMode="auto">
            <a:xfrm>
              <a:off x="6138863" y="1989138"/>
              <a:ext cx="282575" cy="477837"/>
              <a:chOff x="3748" y="1253"/>
              <a:chExt cx="178" cy="301"/>
            </a:xfrm>
          </p:grpSpPr>
          <p:sp>
            <p:nvSpPr>
              <p:cNvPr id="776"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7"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8"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9"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0"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1"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2"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3"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4"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5"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6"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7"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8"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9"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0"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1"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292"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3"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4" name="Group 919"/>
            <p:cNvGrpSpPr>
              <a:grpSpLocks/>
            </p:cNvGrpSpPr>
            <p:nvPr/>
          </p:nvGrpSpPr>
          <p:grpSpPr bwMode="auto">
            <a:xfrm flipH="1">
              <a:off x="5775325" y="4533900"/>
              <a:ext cx="414338" cy="373063"/>
              <a:chOff x="2839" y="3501"/>
              <a:chExt cx="755" cy="803"/>
            </a:xfrm>
          </p:grpSpPr>
          <p:pic>
            <p:nvPicPr>
              <p:cNvPr id="774"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5" name="Group 922"/>
            <p:cNvGrpSpPr>
              <a:grpSpLocks/>
            </p:cNvGrpSpPr>
            <p:nvPr/>
          </p:nvGrpSpPr>
          <p:grpSpPr bwMode="auto">
            <a:xfrm flipH="1">
              <a:off x="5457825" y="4954588"/>
              <a:ext cx="482600" cy="406400"/>
              <a:chOff x="2839" y="3501"/>
              <a:chExt cx="755" cy="803"/>
            </a:xfrm>
          </p:grpSpPr>
          <p:pic>
            <p:nvPicPr>
              <p:cNvPr id="772"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6" name="Group 925"/>
            <p:cNvGrpSpPr>
              <a:grpSpLocks/>
            </p:cNvGrpSpPr>
            <p:nvPr/>
          </p:nvGrpSpPr>
          <p:grpSpPr bwMode="auto">
            <a:xfrm flipH="1">
              <a:off x="5935663" y="5256213"/>
              <a:ext cx="427037" cy="349250"/>
              <a:chOff x="2839" y="3501"/>
              <a:chExt cx="755" cy="803"/>
            </a:xfrm>
          </p:grpSpPr>
          <p:pic>
            <p:nvPicPr>
              <p:cNvPr id="770"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7" name="Group 928"/>
            <p:cNvGrpSpPr>
              <a:grpSpLocks/>
            </p:cNvGrpSpPr>
            <p:nvPr/>
          </p:nvGrpSpPr>
          <p:grpSpPr bwMode="auto">
            <a:xfrm>
              <a:off x="6550025" y="5238750"/>
              <a:ext cx="427038" cy="350838"/>
              <a:chOff x="2839" y="3501"/>
              <a:chExt cx="755" cy="803"/>
            </a:xfrm>
          </p:grpSpPr>
          <p:pic>
            <p:nvPicPr>
              <p:cNvPr id="768"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298" name="Picture 93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9"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0"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1" name="Group 938"/>
            <p:cNvGrpSpPr>
              <a:grpSpLocks/>
            </p:cNvGrpSpPr>
            <p:nvPr/>
          </p:nvGrpSpPr>
          <p:grpSpPr bwMode="auto">
            <a:xfrm>
              <a:off x="8240713" y="5002213"/>
              <a:ext cx="227012" cy="481012"/>
              <a:chOff x="4140" y="429"/>
              <a:chExt cx="1425" cy="2396"/>
            </a:xfrm>
          </p:grpSpPr>
          <p:sp>
            <p:nvSpPr>
              <p:cNvPr id="736" name="Freeform 939"/>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7"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8" name="Freeform 941"/>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9" name="Freeform 942"/>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0"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41" name="Group 944"/>
              <p:cNvGrpSpPr>
                <a:grpSpLocks/>
              </p:cNvGrpSpPr>
              <p:nvPr/>
            </p:nvGrpSpPr>
            <p:grpSpPr bwMode="auto">
              <a:xfrm>
                <a:off x="4749" y="668"/>
                <a:ext cx="581" cy="145"/>
                <a:chOff x="614" y="2568"/>
                <a:chExt cx="725" cy="139"/>
              </a:xfrm>
            </p:grpSpPr>
            <p:sp>
              <p:nvSpPr>
                <p:cNvPr id="766"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67"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42"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43" name="Group 948"/>
              <p:cNvGrpSpPr>
                <a:grpSpLocks/>
              </p:cNvGrpSpPr>
              <p:nvPr/>
            </p:nvGrpSpPr>
            <p:grpSpPr bwMode="auto">
              <a:xfrm>
                <a:off x="4747" y="994"/>
                <a:ext cx="581" cy="134"/>
                <a:chOff x="614" y="2568"/>
                <a:chExt cx="725" cy="139"/>
              </a:xfrm>
            </p:grpSpPr>
            <p:sp>
              <p:nvSpPr>
                <p:cNvPr id="764"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65"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44"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5"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46" name="Group 953"/>
              <p:cNvGrpSpPr>
                <a:grpSpLocks/>
              </p:cNvGrpSpPr>
              <p:nvPr/>
            </p:nvGrpSpPr>
            <p:grpSpPr bwMode="auto">
              <a:xfrm>
                <a:off x="4735" y="1627"/>
                <a:ext cx="582" cy="151"/>
                <a:chOff x="614" y="2568"/>
                <a:chExt cx="725" cy="139"/>
              </a:xfrm>
            </p:grpSpPr>
            <p:sp>
              <p:nvSpPr>
                <p:cNvPr id="762"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63"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47" name="Freeform 956"/>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48" name="Group 957"/>
              <p:cNvGrpSpPr>
                <a:grpSpLocks/>
              </p:cNvGrpSpPr>
              <p:nvPr/>
            </p:nvGrpSpPr>
            <p:grpSpPr bwMode="auto">
              <a:xfrm>
                <a:off x="4739" y="1327"/>
                <a:ext cx="582" cy="139"/>
                <a:chOff x="614" y="2568"/>
                <a:chExt cx="725" cy="139"/>
              </a:xfrm>
            </p:grpSpPr>
            <p:sp>
              <p:nvSpPr>
                <p:cNvPr id="760"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61"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49"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0" name="Freeform 961"/>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1" name="Freeform 962"/>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2"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3" name="Freeform 964"/>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4"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5"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6"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7"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758"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9"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2" name="Group 971"/>
            <p:cNvGrpSpPr>
              <a:grpSpLocks/>
            </p:cNvGrpSpPr>
            <p:nvPr/>
          </p:nvGrpSpPr>
          <p:grpSpPr bwMode="auto">
            <a:xfrm>
              <a:off x="7924800" y="5303838"/>
              <a:ext cx="227013" cy="481012"/>
              <a:chOff x="4140" y="429"/>
              <a:chExt cx="1425" cy="2396"/>
            </a:xfrm>
          </p:grpSpPr>
          <p:sp>
            <p:nvSpPr>
              <p:cNvPr id="704" name="Freeform 972"/>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5"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06" name="Freeform 974"/>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7" name="Freeform 975"/>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8"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09" name="Group 977"/>
              <p:cNvGrpSpPr>
                <a:grpSpLocks/>
              </p:cNvGrpSpPr>
              <p:nvPr/>
            </p:nvGrpSpPr>
            <p:grpSpPr bwMode="auto">
              <a:xfrm>
                <a:off x="4749" y="668"/>
                <a:ext cx="581" cy="145"/>
                <a:chOff x="614" y="2568"/>
                <a:chExt cx="725" cy="139"/>
              </a:xfrm>
            </p:grpSpPr>
            <p:sp>
              <p:nvSpPr>
                <p:cNvPr id="734"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5"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10"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11" name="Group 981"/>
              <p:cNvGrpSpPr>
                <a:grpSpLocks/>
              </p:cNvGrpSpPr>
              <p:nvPr/>
            </p:nvGrpSpPr>
            <p:grpSpPr bwMode="auto">
              <a:xfrm>
                <a:off x="4747" y="994"/>
                <a:ext cx="581" cy="134"/>
                <a:chOff x="614" y="2568"/>
                <a:chExt cx="725" cy="139"/>
              </a:xfrm>
            </p:grpSpPr>
            <p:sp>
              <p:nvSpPr>
                <p:cNvPr id="732"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3"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12"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3"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14" name="Group 986"/>
              <p:cNvGrpSpPr>
                <a:grpSpLocks/>
              </p:cNvGrpSpPr>
              <p:nvPr/>
            </p:nvGrpSpPr>
            <p:grpSpPr bwMode="auto">
              <a:xfrm>
                <a:off x="4735" y="1627"/>
                <a:ext cx="582" cy="151"/>
                <a:chOff x="614" y="2568"/>
                <a:chExt cx="725" cy="139"/>
              </a:xfrm>
            </p:grpSpPr>
            <p:sp>
              <p:nvSpPr>
                <p:cNvPr id="730"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1"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15" name="Freeform 989"/>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6" name="Group 990"/>
              <p:cNvGrpSpPr>
                <a:grpSpLocks/>
              </p:cNvGrpSpPr>
              <p:nvPr/>
            </p:nvGrpSpPr>
            <p:grpSpPr bwMode="auto">
              <a:xfrm>
                <a:off x="4739" y="1327"/>
                <a:ext cx="582" cy="139"/>
                <a:chOff x="614" y="2568"/>
                <a:chExt cx="725" cy="139"/>
              </a:xfrm>
            </p:grpSpPr>
            <p:sp>
              <p:nvSpPr>
                <p:cNvPr id="728"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9"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17"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8" name="Freeform 994"/>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 name="Freeform 995"/>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1" name="Freeform 997"/>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2"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3"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4"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5"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726"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7"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303"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006"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Freeform 1007"/>
            <p:cNvSpPr>
              <a:spLocks/>
            </p:cNvSpPr>
            <p:nvPr/>
          </p:nvSpPr>
          <p:spPr bwMode="auto">
            <a:xfrm>
              <a:off x="5472854" y="2136804"/>
              <a:ext cx="351920" cy="208166"/>
            </a:xfrm>
            <a:custGeom>
              <a:avLst/>
              <a:gdLst>
                <a:gd name="T0" fmla="*/ 193954059 w 2982"/>
                <a:gd name="T1" fmla="*/ 0 h 2442"/>
                <a:gd name="T2" fmla="*/ 0 w 2982"/>
                <a:gd name="T3" fmla="*/ 52653382 h 2442"/>
                <a:gd name="T4" fmla="*/ 775802547 w 2982"/>
                <a:gd name="T5" fmla="*/ 52653382 h 2442"/>
                <a:gd name="T6" fmla="*/ 775802547 w 2982"/>
                <a:gd name="T7" fmla="*/ 52653382 h 2442"/>
                <a:gd name="T8" fmla="*/ 19395405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06" name="Picture 1008" descr="scre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1009"/>
            <p:cNvSpPr>
              <a:spLocks/>
            </p:cNvSpPr>
            <p:nvPr/>
          </p:nvSpPr>
          <p:spPr bwMode="auto">
            <a:xfrm>
              <a:off x="5536928" y="2130663"/>
              <a:ext cx="298168" cy="38736"/>
            </a:xfrm>
            <a:custGeom>
              <a:avLst/>
              <a:gdLst>
                <a:gd name="T0" fmla="*/ 193617522 w 2528"/>
                <a:gd name="T1" fmla="*/ 0 h 455"/>
                <a:gd name="T2" fmla="*/ 774455933 w 2528"/>
                <a:gd name="T3" fmla="*/ 52445146 h 455"/>
                <a:gd name="T4" fmla="*/ 774455933 w 2528"/>
                <a:gd name="T5" fmla="*/ 52445146 h 455"/>
                <a:gd name="T6" fmla="*/ 0 w 2528"/>
                <a:gd name="T7" fmla="*/ 52445146 h 455"/>
                <a:gd name="T8" fmla="*/ 19361752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1010"/>
            <p:cNvSpPr>
              <a:spLocks/>
            </p:cNvSpPr>
            <p:nvPr/>
          </p:nvSpPr>
          <p:spPr bwMode="auto">
            <a:xfrm>
              <a:off x="5469738" y="2130348"/>
              <a:ext cx="82770" cy="161242"/>
            </a:xfrm>
            <a:custGeom>
              <a:avLst/>
              <a:gdLst>
                <a:gd name="T0" fmla="*/ 193416032 w 702"/>
                <a:gd name="T1" fmla="*/ 0 h 1893"/>
                <a:gd name="T2" fmla="*/ 0 w 702"/>
                <a:gd name="T3" fmla="*/ 52528358 h 1893"/>
                <a:gd name="T4" fmla="*/ 193416032 w 702"/>
                <a:gd name="T5" fmla="*/ 52528358 h 1893"/>
                <a:gd name="T6" fmla="*/ 193416032 w 702"/>
                <a:gd name="T7" fmla="*/ 52528358 h 1893"/>
                <a:gd name="T8" fmla="*/ 19341603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1011"/>
            <p:cNvSpPr>
              <a:spLocks/>
            </p:cNvSpPr>
            <p:nvPr/>
          </p:nvSpPr>
          <p:spPr bwMode="auto">
            <a:xfrm>
              <a:off x="5743756" y="2159163"/>
              <a:ext cx="89197" cy="186121"/>
            </a:xfrm>
            <a:custGeom>
              <a:avLst/>
              <a:gdLst>
                <a:gd name="T0" fmla="*/ 193802070 w 756"/>
                <a:gd name="T1" fmla="*/ 0 h 2184"/>
                <a:gd name="T2" fmla="*/ 193802070 w 756"/>
                <a:gd name="T3" fmla="*/ 52609433 h 2184"/>
                <a:gd name="T4" fmla="*/ 0 w 756"/>
                <a:gd name="T5" fmla="*/ 52609433 h 2184"/>
                <a:gd name="T6" fmla="*/ 193802070 w 756"/>
                <a:gd name="T7" fmla="*/ 52609433 h 2184"/>
                <a:gd name="T8" fmla="*/ 19380207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1012"/>
            <p:cNvSpPr>
              <a:spLocks/>
            </p:cNvSpPr>
            <p:nvPr/>
          </p:nvSpPr>
          <p:spPr bwMode="auto">
            <a:xfrm>
              <a:off x="5468764" y="2283402"/>
              <a:ext cx="327186" cy="62828"/>
            </a:xfrm>
            <a:custGeom>
              <a:avLst/>
              <a:gdLst>
                <a:gd name="T0" fmla="*/ 193830617 w 2773"/>
                <a:gd name="T1" fmla="*/ 0 h 738"/>
                <a:gd name="T2" fmla="*/ 0 w 2773"/>
                <a:gd name="T3" fmla="*/ 52443591 h 738"/>
                <a:gd name="T4" fmla="*/ 775308309 w 2773"/>
                <a:gd name="T5" fmla="*/ 52443591 h 738"/>
                <a:gd name="T6" fmla="*/ 775308309 w 2773"/>
                <a:gd name="T7" fmla="*/ 52443591 h 738"/>
                <a:gd name="T8" fmla="*/ 19383061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1013"/>
            <p:cNvSpPr>
              <a:spLocks/>
            </p:cNvSpPr>
            <p:nvPr/>
          </p:nvSpPr>
          <p:spPr bwMode="auto">
            <a:xfrm>
              <a:off x="5753689" y="2160738"/>
              <a:ext cx="83549" cy="186909"/>
            </a:xfrm>
            <a:custGeom>
              <a:avLst/>
              <a:gdLst>
                <a:gd name="T0" fmla="*/ 886744152 w 637"/>
                <a:gd name="T1" fmla="*/ 0 h 1659"/>
                <a:gd name="T2" fmla="*/ 886744152 w 637"/>
                <a:gd name="T3" fmla="*/ 0 h 1659"/>
                <a:gd name="T4" fmla="*/ 295581428 w 637"/>
                <a:gd name="T5" fmla="*/ 2147483647 h 1659"/>
                <a:gd name="T6" fmla="*/ 0 w 637"/>
                <a:gd name="T7" fmla="*/ 2147483647 h 1659"/>
                <a:gd name="T8" fmla="*/ 88674415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1014"/>
            <p:cNvSpPr>
              <a:spLocks/>
            </p:cNvSpPr>
            <p:nvPr/>
          </p:nvSpPr>
          <p:spPr bwMode="auto">
            <a:xfrm>
              <a:off x="5469154" y="2291747"/>
              <a:ext cx="290962" cy="62040"/>
            </a:xfrm>
            <a:custGeom>
              <a:avLst/>
              <a:gdLst>
                <a:gd name="T0" fmla="*/ 0 w 2216"/>
                <a:gd name="T1" fmla="*/ 0 h 550"/>
                <a:gd name="T2" fmla="*/ 296524942 w 2216"/>
                <a:gd name="T3" fmla="*/ 162178072 h 550"/>
                <a:gd name="T4" fmla="*/ 2147483647 w 2216"/>
                <a:gd name="T5" fmla="*/ 1133846597 h 550"/>
                <a:gd name="T6" fmla="*/ 2147483647 w 2216"/>
                <a:gd name="T7" fmla="*/ 97166824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3" name="Group 1015"/>
            <p:cNvGrpSpPr>
              <a:grpSpLocks/>
            </p:cNvGrpSpPr>
            <p:nvPr/>
          </p:nvGrpSpPr>
          <p:grpSpPr bwMode="auto">
            <a:xfrm>
              <a:off x="5464285" y="2358039"/>
              <a:ext cx="98740" cy="36846"/>
              <a:chOff x="1740" y="2642"/>
              <a:chExt cx="752" cy="327"/>
            </a:xfrm>
          </p:grpSpPr>
          <p:sp>
            <p:nvSpPr>
              <p:cNvPr id="698"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9"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0"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1"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2"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3"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4" name="Freeform 1022"/>
            <p:cNvSpPr>
              <a:spLocks/>
            </p:cNvSpPr>
            <p:nvPr/>
          </p:nvSpPr>
          <p:spPr bwMode="auto">
            <a:xfrm>
              <a:off x="5633331" y="2363550"/>
              <a:ext cx="119579" cy="80936"/>
            </a:xfrm>
            <a:custGeom>
              <a:avLst/>
              <a:gdLst>
                <a:gd name="T0" fmla="*/ 213225067 w 990"/>
                <a:gd name="T1" fmla="*/ 327634039 h 792"/>
                <a:gd name="T2" fmla="*/ 426450134 w 990"/>
                <a:gd name="T3" fmla="*/ 0 h 792"/>
                <a:gd name="T4" fmla="*/ 426450134 w 990"/>
                <a:gd name="T5" fmla="*/ 108859857 h 792"/>
                <a:gd name="T6" fmla="*/ 0 w 990"/>
                <a:gd name="T7" fmla="*/ 327634039 h 792"/>
                <a:gd name="T8" fmla="*/ 213225067 w 990"/>
                <a:gd name="T9" fmla="*/ 327634039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023"/>
            <p:cNvSpPr>
              <a:spLocks/>
            </p:cNvSpPr>
            <p:nvPr/>
          </p:nvSpPr>
          <p:spPr bwMode="auto">
            <a:xfrm>
              <a:off x="5328152" y="2370006"/>
              <a:ext cx="305958" cy="73850"/>
            </a:xfrm>
            <a:custGeom>
              <a:avLst/>
              <a:gdLst>
                <a:gd name="T0" fmla="*/ 213487852 w 2532"/>
                <a:gd name="T1" fmla="*/ 0 h 723"/>
                <a:gd name="T2" fmla="*/ 213487852 w 2532"/>
                <a:gd name="T3" fmla="*/ 0 h 723"/>
                <a:gd name="T4" fmla="*/ 1279175104 w 2532"/>
                <a:gd name="T5" fmla="*/ 326105249 h 723"/>
                <a:gd name="T6" fmla="*/ 1279175104 w 2532"/>
                <a:gd name="T7" fmla="*/ 326105249 h 723"/>
                <a:gd name="T8" fmla="*/ 0 w 2532"/>
                <a:gd name="T9" fmla="*/ 108705274 h 723"/>
                <a:gd name="T10" fmla="*/ 21348785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1024"/>
            <p:cNvSpPr>
              <a:spLocks/>
            </p:cNvSpPr>
            <p:nvPr/>
          </p:nvSpPr>
          <p:spPr bwMode="auto">
            <a:xfrm>
              <a:off x="5328347" y="2356465"/>
              <a:ext cx="3311" cy="14959"/>
            </a:xfrm>
            <a:custGeom>
              <a:avLst/>
              <a:gdLst>
                <a:gd name="T0" fmla="*/ 262278177 w 26"/>
                <a:gd name="T1" fmla="*/ 107489987 h 147"/>
                <a:gd name="T2" fmla="*/ 262278177 w 26"/>
                <a:gd name="T3" fmla="*/ 107489987 h 147"/>
                <a:gd name="T4" fmla="*/ 0 w 26"/>
                <a:gd name="T5" fmla="*/ 107489987 h 147"/>
                <a:gd name="T6" fmla="*/ 262278177 w 26"/>
                <a:gd name="T7" fmla="*/ 0 h 147"/>
                <a:gd name="T8" fmla="*/ 262278177 w 26"/>
                <a:gd name="T9" fmla="*/ 10748998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1025"/>
            <p:cNvSpPr>
              <a:spLocks/>
            </p:cNvSpPr>
            <p:nvPr/>
          </p:nvSpPr>
          <p:spPr bwMode="auto">
            <a:xfrm>
              <a:off x="5328542" y="2295526"/>
              <a:ext cx="142170" cy="61883"/>
            </a:xfrm>
            <a:custGeom>
              <a:avLst/>
              <a:gdLst>
                <a:gd name="T0" fmla="*/ 427578636 w 1176"/>
                <a:gd name="T1" fmla="*/ 0 h 606"/>
                <a:gd name="T2" fmla="*/ 0 w 1176"/>
                <a:gd name="T3" fmla="*/ 217234261 h 606"/>
                <a:gd name="T4" fmla="*/ 213789318 w 1176"/>
                <a:gd name="T5" fmla="*/ 217234261 h 606"/>
                <a:gd name="T6" fmla="*/ 427578636 w 1176"/>
                <a:gd name="T7" fmla="*/ 108617131 h 606"/>
                <a:gd name="T8" fmla="*/ 4275786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1026"/>
            <p:cNvSpPr>
              <a:spLocks/>
            </p:cNvSpPr>
            <p:nvPr/>
          </p:nvSpPr>
          <p:spPr bwMode="auto">
            <a:xfrm>
              <a:off x="5338085" y="2359614"/>
              <a:ext cx="290183" cy="71016"/>
            </a:xfrm>
            <a:custGeom>
              <a:avLst/>
              <a:gdLst>
                <a:gd name="T0" fmla="*/ 173113862 w 2532"/>
                <a:gd name="T1" fmla="*/ 0 h 723"/>
                <a:gd name="T2" fmla="*/ 173113862 w 2532"/>
                <a:gd name="T3" fmla="*/ 0 h 723"/>
                <a:gd name="T4" fmla="*/ 344717215 w 2532"/>
                <a:gd name="T5" fmla="*/ 92871339 h 723"/>
                <a:gd name="T6" fmla="*/ 344717215 w 2532"/>
                <a:gd name="T7" fmla="*/ 92871339 h 723"/>
                <a:gd name="T8" fmla="*/ 0 w 2532"/>
                <a:gd name="T9" fmla="*/ 92871339 h 723"/>
                <a:gd name="T10" fmla="*/ 17311386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20898190 h 723"/>
                <a:gd name="T6" fmla="*/ 0 w 2532"/>
                <a:gd name="T7" fmla="*/ 320898190 h 723"/>
                <a:gd name="T8" fmla="*/ 0 w 2532"/>
                <a:gd name="T9" fmla="*/ 107314329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20" name="Picture 1030"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1"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2" name="Picture 1032"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6"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9" name="Group 1039"/>
            <p:cNvGrpSpPr>
              <a:grpSpLocks/>
            </p:cNvGrpSpPr>
            <p:nvPr/>
          </p:nvGrpSpPr>
          <p:grpSpPr bwMode="auto">
            <a:xfrm>
              <a:off x="7019925" y="5800725"/>
              <a:ext cx="87313" cy="38100"/>
              <a:chOff x="1740" y="2642"/>
              <a:chExt cx="752" cy="327"/>
            </a:xfrm>
          </p:grpSpPr>
          <p:sp>
            <p:nvSpPr>
              <p:cNvPr id="69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0"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6" name="Group 2"/>
            <p:cNvGrpSpPr>
              <a:grpSpLocks/>
            </p:cNvGrpSpPr>
            <p:nvPr/>
          </p:nvGrpSpPr>
          <p:grpSpPr bwMode="auto">
            <a:xfrm>
              <a:off x="5607050" y="3182938"/>
              <a:ext cx="317500" cy="246062"/>
              <a:chOff x="5581650" y="3128963"/>
              <a:chExt cx="423863" cy="320675"/>
            </a:xfrm>
          </p:grpSpPr>
          <p:pic>
            <p:nvPicPr>
              <p:cNvPr id="670" name="Picture 1054"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72" name="Picture 105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79" name="Group 1063"/>
              <p:cNvGrpSpPr>
                <a:grpSpLocks/>
              </p:cNvGrpSpPr>
              <p:nvPr/>
            </p:nvGrpSpPr>
            <p:grpSpPr bwMode="auto">
              <a:xfrm>
                <a:off x="5695950" y="3355975"/>
                <a:ext cx="80963" cy="38100"/>
                <a:chOff x="1740" y="2642"/>
                <a:chExt cx="752" cy="327"/>
              </a:xfrm>
            </p:grpSpPr>
            <p:sp>
              <p:nvSpPr>
                <p:cNvPr id="68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8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37" name="Picture 1077"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 name="Freeform 1078"/>
            <p:cNvSpPr>
              <a:spLocks/>
            </p:cNvSpPr>
            <p:nvPr/>
          </p:nvSpPr>
          <p:spPr bwMode="auto">
            <a:xfrm flipH="1">
              <a:off x="6302568" y="3332533"/>
              <a:ext cx="161685" cy="153507"/>
            </a:xfrm>
            <a:custGeom>
              <a:avLst/>
              <a:gdLst>
                <a:gd name="T0" fmla="*/ 0 w 356"/>
                <a:gd name="T1" fmla="*/ 0 h 368"/>
                <a:gd name="T2" fmla="*/ 2147483647 w 356"/>
                <a:gd name="T3" fmla="*/ 2147483647 h 368"/>
                <a:gd name="T4" fmla="*/ 2147483647 w 356"/>
                <a:gd name="T5" fmla="*/ 2147483647 h 368"/>
                <a:gd name="T6" fmla="*/ 2147483647 w 356"/>
                <a:gd name="T7" fmla="*/ 214748364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339" name="Picture 1081"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0"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41" name="Picture 1083"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8" name="Group 1090"/>
            <p:cNvGrpSpPr>
              <a:grpSpLocks/>
            </p:cNvGrpSpPr>
            <p:nvPr/>
          </p:nvGrpSpPr>
          <p:grpSpPr bwMode="auto">
            <a:xfrm>
              <a:off x="7451725" y="5737225"/>
              <a:ext cx="87313" cy="38100"/>
              <a:chOff x="1740" y="2642"/>
              <a:chExt cx="752" cy="327"/>
            </a:xfrm>
          </p:grpSpPr>
          <p:sp>
            <p:nvSpPr>
              <p:cNvPr id="664"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6"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7"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9"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9"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5" name="Group 1103"/>
            <p:cNvGrpSpPr>
              <a:grpSpLocks/>
            </p:cNvGrpSpPr>
            <p:nvPr/>
          </p:nvGrpSpPr>
          <p:grpSpPr bwMode="auto">
            <a:xfrm>
              <a:off x="6351588" y="2493963"/>
              <a:ext cx="390525" cy="169862"/>
              <a:chOff x="4650" y="1129"/>
              <a:chExt cx="246" cy="95"/>
            </a:xfrm>
          </p:grpSpPr>
          <p:sp>
            <p:nvSpPr>
              <p:cNvPr id="6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9" name="Group 1107"/>
              <p:cNvGrpSpPr>
                <a:grpSpLocks/>
              </p:cNvGrpSpPr>
              <p:nvPr/>
            </p:nvGrpSpPr>
            <p:grpSpPr bwMode="auto">
              <a:xfrm>
                <a:off x="4699" y="1145"/>
                <a:ext cx="138" cy="29"/>
                <a:chOff x="2468" y="1332"/>
                <a:chExt cx="310" cy="60"/>
              </a:xfrm>
            </p:grpSpPr>
            <p:sp>
              <p:nvSpPr>
                <p:cNvPr id="662"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3"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0"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1"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6" name="Group 1112"/>
            <p:cNvGrpSpPr>
              <a:grpSpLocks/>
            </p:cNvGrpSpPr>
            <p:nvPr/>
          </p:nvGrpSpPr>
          <p:grpSpPr bwMode="auto">
            <a:xfrm>
              <a:off x="6051550" y="3641725"/>
              <a:ext cx="390525" cy="169863"/>
              <a:chOff x="4650" y="1129"/>
              <a:chExt cx="246" cy="95"/>
            </a:xfrm>
          </p:grpSpPr>
          <p:sp>
            <p:nvSpPr>
              <p:cNvPr id="6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1" name="Group 1116"/>
              <p:cNvGrpSpPr>
                <a:grpSpLocks/>
              </p:cNvGrpSpPr>
              <p:nvPr/>
            </p:nvGrpSpPr>
            <p:grpSpPr bwMode="auto">
              <a:xfrm>
                <a:off x="4699" y="1145"/>
                <a:ext cx="138" cy="29"/>
                <a:chOff x="2468" y="1332"/>
                <a:chExt cx="310" cy="60"/>
              </a:xfrm>
            </p:grpSpPr>
            <p:sp>
              <p:nvSpPr>
                <p:cNvPr id="654"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52"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7" name="Group 1121"/>
            <p:cNvGrpSpPr>
              <a:grpSpLocks/>
            </p:cNvGrpSpPr>
            <p:nvPr/>
          </p:nvGrpSpPr>
          <p:grpSpPr bwMode="auto">
            <a:xfrm>
              <a:off x="6248400" y="4852988"/>
              <a:ext cx="617538" cy="247650"/>
              <a:chOff x="2356" y="1300"/>
              <a:chExt cx="555" cy="194"/>
            </a:xfrm>
          </p:grpSpPr>
          <p:sp>
            <p:nvSpPr>
              <p:cNvPr id="64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3" name="Group 1125"/>
              <p:cNvGrpSpPr>
                <a:grpSpLocks/>
              </p:cNvGrpSpPr>
              <p:nvPr/>
            </p:nvGrpSpPr>
            <p:grpSpPr bwMode="auto">
              <a:xfrm>
                <a:off x="2468" y="1332"/>
                <a:ext cx="310" cy="60"/>
                <a:chOff x="2468" y="1332"/>
                <a:chExt cx="310" cy="60"/>
              </a:xfrm>
            </p:grpSpPr>
            <p:sp>
              <p:nvSpPr>
                <p:cNvPr id="646"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4"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8" name="Group 1130"/>
            <p:cNvGrpSpPr>
              <a:grpSpLocks/>
            </p:cNvGrpSpPr>
            <p:nvPr/>
          </p:nvGrpSpPr>
          <p:grpSpPr bwMode="auto">
            <a:xfrm>
              <a:off x="6969125" y="4510088"/>
              <a:ext cx="617538" cy="247650"/>
              <a:chOff x="2356" y="1300"/>
              <a:chExt cx="555" cy="194"/>
            </a:xfrm>
          </p:grpSpPr>
          <p:sp>
            <p:nvSpPr>
              <p:cNvPr id="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5" name="Group 1134"/>
              <p:cNvGrpSpPr>
                <a:grpSpLocks/>
              </p:cNvGrpSpPr>
              <p:nvPr/>
            </p:nvGrpSpPr>
            <p:grpSpPr bwMode="auto">
              <a:xfrm>
                <a:off x="2468" y="1332"/>
                <a:ext cx="310" cy="60"/>
                <a:chOff x="2468" y="1332"/>
                <a:chExt cx="310" cy="60"/>
              </a:xfrm>
            </p:grpSpPr>
            <p:sp>
              <p:nvSpPr>
                <p:cNvPr id="638"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9"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6"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9" name="Group 1139"/>
            <p:cNvGrpSpPr>
              <a:grpSpLocks/>
            </p:cNvGrpSpPr>
            <p:nvPr/>
          </p:nvGrpSpPr>
          <p:grpSpPr bwMode="auto">
            <a:xfrm>
              <a:off x="7585075" y="4811713"/>
              <a:ext cx="617538" cy="247650"/>
              <a:chOff x="2356" y="1300"/>
              <a:chExt cx="555" cy="194"/>
            </a:xfrm>
          </p:grpSpPr>
          <p:sp>
            <p:nvSpPr>
              <p:cNvPr id="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7" name="Group 1143"/>
              <p:cNvGrpSpPr>
                <a:grpSpLocks/>
              </p:cNvGrpSpPr>
              <p:nvPr/>
            </p:nvGrpSpPr>
            <p:grpSpPr bwMode="auto">
              <a:xfrm>
                <a:off x="2468" y="1332"/>
                <a:ext cx="310" cy="60"/>
                <a:chOff x="2468" y="1332"/>
                <a:chExt cx="310" cy="60"/>
              </a:xfrm>
            </p:grpSpPr>
            <p:sp>
              <p:nvSpPr>
                <p:cNvPr id="630"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1"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8"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0" name="Group 3"/>
            <p:cNvGrpSpPr>
              <a:grpSpLocks/>
            </p:cNvGrpSpPr>
            <p:nvPr/>
          </p:nvGrpSpPr>
          <p:grpSpPr bwMode="auto">
            <a:xfrm>
              <a:off x="5964238" y="3135313"/>
              <a:ext cx="314325" cy="334962"/>
              <a:chOff x="5974579" y="3105349"/>
              <a:chExt cx="347997" cy="396620"/>
            </a:xfrm>
          </p:grpSpPr>
          <p:pic>
            <p:nvPicPr>
              <p:cNvPr id="622" name="Picture 555" descr="fridge2.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3" name="Picture 111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1" name="Picture 603" descr="car_icon_small"/>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 name="Picture 814" descr="light2.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 name="Picture 1017"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4" name="Picture 1017"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5" name="Group 347"/>
            <p:cNvGrpSpPr>
              <a:grpSpLocks/>
            </p:cNvGrpSpPr>
            <p:nvPr/>
          </p:nvGrpSpPr>
          <p:grpSpPr bwMode="auto">
            <a:xfrm>
              <a:off x="6220922" y="4838544"/>
              <a:ext cx="660165" cy="269566"/>
              <a:chOff x="1871277" y="1576300"/>
              <a:chExt cx="1128371" cy="437861"/>
            </a:xfrm>
          </p:grpSpPr>
          <p:sp>
            <p:nvSpPr>
              <p:cNvPr id="613" name="Oval 1353"/>
              <p:cNvSpPr>
                <a:spLocks noChangeArrowheads="1"/>
              </p:cNvSpPr>
              <p:nvPr/>
            </p:nvSpPr>
            <p:spPr bwMode="auto">
              <a:xfrm flipV="1">
                <a:off x="1874829" y="1695169"/>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14"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5" name="Oval 1355"/>
              <p:cNvSpPr>
                <a:spLocks noChangeArrowheads="1"/>
              </p:cNvSpPr>
              <p:nvPr/>
            </p:nvSpPr>
            <p:spPr bwMode="auto">
              <a:xfrm flipV="1">
                <a:off x="1872116" y="1576553"/>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16"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7" name="Freeform 1357"/>
              <p:cNvSpPr>
                <a:spLocks/>
              </p:cNvSpPr>
              <p:nvPr/>
            </p:nvSpPr>
            <p:spPr bwMode="auto">
              <a:xfrm>
                <a:off x="2102754" y="1633283"/>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18" name="Freeform 1358"/>
              <p:cNvSpPr>
                <a:spLocks/>
              </p:cNvSpPr>
              <p:nvPr/>
            </p:nvSpPr>
            <p:spPr bwMode="auto">
              <a:xfrm>
                <a:off x="2536897" y="1728692"/>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19" name="Freeform 1359"/>
              <p:cNvSpPr>
                <a:spLocks/>
              </p:cNvSpPr>
              <p:nvPr/>
            </p:nvSpPr>
            <p:spPr bwMode="auto">
              <a:xfrm>
                <a:off x="2091900" y="1731270"/>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20" name="Straight Connector 1360"/>
              <p:cNvCxnSpPr>
                <a:cxnSpLocks noChangeShapeType="1"/>
                <a:endCxn id="615" idx="2"/>
              </p:cNvCxnSpPr>
              <p:nvPr/>
            </p:nvCxnSpPr>
            <p:spPr bwMode="auto">
              <a:xfrm flipH="1" flipV="1">
                <a:off x="1872116" y="1736427"/>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21" name="Straight Connector 1361"/>
              <p:cNvCxnSpPr>
                <a:cxnSpLocks noChangeShapeType="1"/>
              </p:cNvCxnSpPr>
              <p:nvPr/>
            </p:nvCxnSpPr>
            <p:spPr bwMode="auto">
              <a:xfrm flipH="1" flipV="1">
                <a:off x="2998175" y="1736427"/>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6" name="Group 347"/>
            <p:cNvGrpSpPr>
              <a:grpSpLocks/>
            </p:cNvGrpSpPr>
            <p:nvPr/>
          </p:nvGrpSpPr>
          <p:grpSpPr bwMode="auto">
            <a:xfrm>
              <a:off x="6933466" y="4503243"/>
              <a:ext cx="660165" cy="269566"/>
              <a:chOff x="1871277" y="1576300"/>
              <a:chExt cx="1128371" cy="437861"/>
            </a:xfrm>
          </p:grpSpPr>
          <p:sp>
            <p:nvSpPr>
              <p:cNvPr id="604" name="Oval 1344"/>
              <p:cNvSpPr>
                <a:spLocks noChangeArrowheads="1"/>
              </p:cNvSpPr>
              <p:nvPr/>
            </p:nvSpPr>
            <p:spPr bwMode="auto">
              <a:xfrm flipV="1">
                <a:off x="1875246" y="1695720"/>
                <a:ext cx="1123346" cy="3171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05"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6" name="Oval 1346"/>
              <p:cNvSpPr>
                <a:spLocks noChangeArrowheads="1"/>
              </p:cNvSpPr>
              <p:nvPr/>
            </p:nvSpPr>
            <p:spPr bwMode="auto">
              <a:xfrm flipV="1">
                <a:off x="1872532" y="1577104"/>
                <a:ext cx="1123346" cy="3171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07"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Freeform 1348"/>
              <p:cNvSpPr>
                <a:spLocks/>
              </p:cNvSpPr>
              <p:nvPr/>
            </p:nvSpPr>
            <p:spPr bwMode="auto">
              <a:xfrm>
                <a:off x="2103171" y="1633833"/>
                <a:ext cx="662069" cy="1108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9" name="Freeform 1349"/>
              <p:cNvSpPr>
                <a:spLocks/>
              </p:cNvSpPr>
              <p:nvPr/>
            </p:nvSpPr>
            <p:spPr bwMode="auto">
              <a:xfrm>
                <a:off x="2537314" y="1726663"/>
                <a:ext cx="244206"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10" name="Freeform 1350"/>
              <p:cNvSpPr>
                <a:spLocks/>
              </p:cNvSpPr>
              <p:nvPr/>
            </p:nvSpPr>
            <p:spPr bwMode="auto">
              <a:xfrm>
                <a:off x="2089603" y="1729241"/>
                <a:ext cx="241493"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11" name="Straight Connector 1351"/>
              <p:cNvCxnSpPr>
                <a:cxnSpLocks noChangeShapeType="1"/>
                <a:endCxn id="606" idx="2"/>
              </p:cNvCxnSpPr>
              <p:nvPr/>
            </p:nvCxnSpPr>
            <p:spPr bwMode="auto">
              <a:xfrm flipH="1" flipV="1">
                <a:off x="1872532" y="173697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12" name="Straight Connector 1352"/>
              <p:cNvCxnSpPr>
                <a:cxnSpLocks noChangeShapeType="1"/>
              </p:cNvCxnSpPr>
              <p:nvPr/>
            </p:nvCxnSpPr>
            <p:spPr bwMode="auto">
              <a:xfrm flipH="1" flipV="1">
                <a:off x="2995877" y="173439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7" name="Group 347"/>
            <p:cNvGrpSpPr>
              <a:grpSpLocks/>
            </p:cNvGrpSpPr>
            <p:nvPr/>
          </p:nvGrpSpPr>
          <p:grpSpPr bwMode="auto">
            <a:xfrm>
              <a:off x="7563920" y="4800505"/>
              <a:ext cx="660165" cy="269566"/>
              <a:chOff x="1871277" y="1576300"/>
              <a:chExt cx="1128371" cy="437861"/>
            </a:xfrm>
          </p:grpSpPr>
          <p:sp>
            <p:nvSpPr>
              <p:cNvPr id="595" name="Oval 1335"/>
              <p:cNvSpPr>
                <a:spLocks noChangeArrowheads="1"/>
              </p:cNvSpPr>
              <p:nvPr/>
            </p:nvSpPr>
            <p:spPr bwMode="auto">
              <a:xfrm flipV="1">
                <a:off x="1874875" y="1695070"/>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96"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7" name="Oval 1337"/>
              <p:cNvSpPr>
                <a:spLocks noChangeArrowheads="1"/>
              </p:cNvSpPr>
              <p:nvPr/>
            </p:nvSpPr>
            <p:spPr bwMode="auto">
              <a:xfrm flipV="1">
                <a:off x="1872162" y="1576454"/>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98"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9" name="Freeform 1339"/>
              <p:cNvSpPr>
                <a:spLocks/>
              </p:cNvSpPr>
              <p:nvPr/>
            </p:nvSpPr>
            <p:spPr bwMode="auto">
              <a:xfrm>
                <a:off x="2102800" y="1633184"/>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0" name="Freeform 1340"/>
              <p:cNvSpPr>
                <a:spLocks/>
              </p:cNvSpPr>
              <p:nvPr/>
            </p:nvSpPr>
            <p:spPr bwMode="auto">
              <a:xfrm>
                <a:off x="2536944" y="1728593"/>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1" name="Freeform 1341"/>
              <p:cNvSpPr>
                <a:spLocks/>
              </p:cNvSpPr>
              <p:nvPr/>
            </p:nvSpPr>
            <p:spPr bwMode="auto">
              <a:xfrm>
                <a:off x="2091947" y="1731171"/>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2" name="Straight Connector 1342"/>
              <p:cNvCxnSpPr>
                <a:cxnSpLocks noChangeShapeType="1"/>
                <a:endCxn id="597" idx="2"/>
              </p:cNvCxnSpPr>
              <p:nvPr/>
            </p:nvCxnSpPr>
            <p:spPr bwMode="auto">
              <a:xfrm flipH="1" flipV="1">
                <a:off x="1872162" y="1736328"/>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3" name="Straight Connector 1343"/>
              <p:cNvCxnSpPr>
                <a:cxnSpLocks noChangeShapeType="1"/>
              </p:cNvCxnSpPr>
              <p:nvPr/>
            </p:nvCxnSpPr>
            <p:spPr bwMode="auto">
              <a:xfrm flipH="1" flipV="1">
                <a:off x="2998221" y="1736328"/>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8" name="Group 347"/>
            <p:cNvGrpSpPr>
              <a:grpSpLocks/>
            </p:cNvGrpSpPr>
            <p:nvPr/>
          </p:nvGrpSpPr>
          <p:grpSpPr bwMode="auto">
            <a:xfrm>
              <a:off x="6050373" y="3620176"/>
              <a:ext cx="425094" cy="228319"/>
              <a:chOff x="1871277" y="1576300"/>
              <a:chExt cx="1128371" cy="437861"/>
            </a:xfrm>
          </p:grpSpPr>
          <p:sp>
            <p:nvSpPr>
              <p:cNvPr id="586" name="Oval 1326"/>
              <p:cNvSpPr>
                <a:spLocks noChangeArrowheads="1"/>
              </p:cNvSpPr>
              <p:nvPr/>
            </p:nvSpPr>
            <p:spPr bwMode="auto">
              <a:xfrm flipV="1">
                <a:off x="1874401" y="1693738"/>
                <a:ext cx="1125103"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87"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Oval 1328"/>
              <p:cNvSpPr>
                <a:spLocks noChangeArrowheads="1"/>
              </p:cNvSpPr>
              <p:nvPr/>
            </p:nvSpPr>
            <p:spPr bwMode="auto">
              <a:xfrm flipV="1">
                <a:off x="1870189" y="1575004"/>
                <a:ext cx="1125101"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89"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0" name="Freeform 1330"/>
              <p:cNvSpPr>
                <a:spLocks/>
              </p:cNvSpPr>
              <p:nvPr/>
            </p:nvSpPr>
            <p:spPr bwMode="auto">
              <a:xfrm>
                <a:off x="2101950" y="1632849"/>
                <a:ext cx="661578"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1" name="Freeform 1331"/>
              <p:cNvSpPr>
                <a:spLocks/>
              </p:cNvSpPr>
              <p:nvPr/>
            </p:nvSpPr>
            <p:spPr bwMode="auto">
              <a:xfrm>
                <a:off x="2535979" y="1727226"/>
                <a:ext cx="244404"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2" name="Freeform 1332"/>
              <p:cNvSpPr>
                <a:spLocks/>
              </p:cNvSpPr>
              <p:nvPr/>
            </p:nvSpPr>
            <p:spPr bwMode="auto">
              <a:xfrm>
                <a:off x="2089310" y="1730271"/>
                <a:ext cx="240189"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3" name="Straight Connector 1333"/>
              <p:cNvCxnSpPr>
                <a:cxnSpLocks noChangeShapeType="1"/>
                <a:endCxn id="588" idx="2"/>
              </p:cNvCxnSpPr>
              <p:nvPr/>
            </p:nvCxnSpPr>
            <p:spPr bwMode="auto">
              <a:xfrm flipH="1" flipV="1">
                <a:off x="1870189" y="1736360"/>
                <a:ext cx="4213"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4" name="Straight Connector 1334"/>
              <p:cNvCxnSpPr>
                <a:cxnSpLocks noChangeShapeType="1"/>
              </p:cNvCxnSpPr>
              <p:nvPr/>
            </p:nvCxnSpPr>
            <p:spPr bwMode="auto">
              <a:xfrm flipH="1" flipV="1">
                <a:off x="2995289" y="1733315"/>
                <a:ext cx="4215"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9" name="Group 347"/>
            <p:cNvGrpSpPr>
              <a:grpSpLocks/>
            </p:cNvGrpSpPr>
            <p:nvPr/>
          </p:nvGrpSpPr>
          <p:grpSpPr bwMode="auto">
            <a:xfrm>
              <a:off x="6347637" y="2481965"/>
              <a:ext cx="403071" cy="202807"/>
              <a:chOff x="1871277" y="1576300"/>
              <a:chExt cx="1128371" cy="437861"/>
            </a:xfrm>
          </p:grpSpPr>
          <p:sp>
            <p:nvSpPr>
              <p:cNvPr id="577" name="Oval 1317"/>
              <p:cNvSpPr>
                <a:spLocks noChangeArrowheads="1"/>
              </p:cNvSpPr>
              <p:nvPr/>
            </p:nvSpPr>
            <p:spPr bwMode="auto">
              <a:xfrm flipV="1">
                <a:off x="1877892" y="1694743"/>
                <a:ext cx="1119914" cy="31875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78"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9" name="Oval 1319"/>
              <p:cNvSpPr>
                <a:spLocks noChangeArrowheads="1"/>
              </p:cNvSpPr>
              <p:nvPr/>
            </p:nvSpPr>
            <p:spPr bwMode="auto">
              <a:xfrm flipV="1">
                <a:off x="1873449" y="1574784"/>
                <a:ext cx="1119914" cy="31874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80"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1" name="Freeform 1321"/>
              <p:cNvSpPr>
                <a:spLocks/>
              </p:cNvSpPr>
              <p:nvPr/>
            </p:nvSpPr>
            <p:spPr bwMode="auto">
              <a:xfrm>
                <a:off x="2104543" y="1633049"/>
                <a:ext cx="657727" cy="10967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2" name="Freeform 1322"/>
              <p:cNvSpPr>
                <a:spLocks/>
              </p:cNvSpPr>
              <p:nvPr/>
            </p:nvSpPr>
            <p:spPr bwMode="auto">
              <a:xfrm>
                <a:off x="2535619" y="1725591"/>
                <a:ext cx="244427" cy="9939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3" name="Freeform 1323"/>
              <p:cNvSpPr>
                <a:spLocks/>
              </p:cNvSpPr>
              <p:nvPr/>
            </p:nvSpPr>
            <p:spPr bwMode="auto">
              <a:xfrm>
                <a:off x="2091209" y="1729017"/>
                <a:ext cx="239982" cy="9596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4" name="Straight Connector 1324"/>
              <p:cNvCxnSpPr>
                <a:cxnSpLocks noChangeShapeType="1"/>
                <a:endCxn id="579" idx="2"/>
              </p:cNvCxnSpPr>
              <p:nvPr/>
            </p:nvCxnSpPr>
            <p:spPr bwMode="auto">
              <a:xfrm flipH="1" flipV="1">
                <a:off x="1873449" y="1735872"/>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5" name="Straight Connector 1325"/>
              <p:cNvCxnSpPr>
                <a:cxnSpLocks noChangeShapeType="1"/>
              </p:cNvCxnSpPr>
              <p:nvPr/>
            </p:nvCxnSpPr>
            <p:spPr bwMode="auto">
              <a:xfrm flipH="1" flipV="1">
                <a:off x="2993363" y="1732446"/>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70" name="Group 1110"/>
            <p:cNvGrpSpPr>
              <a:grpSpLocks/>
            </p:cNvGrpSpPr>
            <p:nvPr/>
          </p:nvGrpSpPr>
          <p:grpSpPr bwMode="auto">
            <a:xfrm>
              <a:off x="7678804" y="2388750"/>
              <a:ext cx="418211" cy="189727"/>
              <a:chOff x="7913987" y="1515773"/>
              <a:chExt cx="625138" cy="276534"/>
            </a:xfrm>
          </p:grpSpPr>
          <p:sp>
            <p:nvSpPr>
              <p:cNvPr id="568" name="Oval 1308"/>
              <p:cNvSpPr>
                <a:spLocks noChangeArrowheads="1"/>
              </p:cNvSpPr>
              <p:nvPr/>
            </p:nvSpPr>
            <p:spPr bwMode="auto">
              <a:xfrm flipV="1">
                <a:off x="7916261" y="1595082"/>
                <a:ext cx="621721"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69"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0" name="Oval 1310"/>
              <p:cNvSpPr>
                <a:spLocks noChangeArrowheads="1"/>
              </p:cNvSpPr>
              <p:nvPr/>
            </p:nvSpPr>
            <p:spPr bwMode="auto">
              <a:xfrm flipV="1">
                <a:off x="7913888" y="1516411"/>
                <a:ext cx="621721"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71"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Freeform 1312"/>
              <p:cNvSpPr>
                <a:spLocks/>
              </p:cNvSpPr>
              <p:nvPr/>
            </p:nvSpPr>
            <p:spPr bwMode="auto">
              <a:xfrm>
                <a:off x="8042029" y="1555746"/>
                <a:ext cx="365439"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3" name="Freeform 1313"/>
              <p:cNvSpPr>
                <a:spLocks/>
              </p:cNvSpPr>
              <p:nvPr/>
            </p:nvSpPr>
            <p:spPr bwMode="auto">
              <a:xfrm>
                <a:off x="8281700" y="1613593"/>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4" name="Freeform 1314"/>
              <p:cNvSpPr>
                <a:spLocks/>
              </p:cNvSpPr>
              <p:nvPr/>
            </p:nvSpPr>
            <p:spPr bwMode="auto">
              <a:xfrm>
                <a:off x="8034910" y="1615906"/>
                <a:ext cx="132887"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5" name="Straight Connector 1315"/>
              <p:cNvCxnSpPr>
                <a:cxnSpLocks noChangeShapeType="1"/>
                <a:endCxn id="570" idx="2"/>
              </p:cNvCxnSpPr>
              <p:nvPr/>
            </p:nvCxnSpPr>
            <p:spPr bwMode="auto">
              <a:xfrm flipH="1" flipV="1">
                <a:off x="7913888" y="161590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76" name="Straight Connector 1316"/>
              <p:cNvCxnSpPr>
                <a:cxnSpLocks noChangeShapeType="1"/>
              </p:cNvCxnSpPr>
              <p:nvPr/>
            </p:nvCxnSpPr>
            <p:spPr bwMode="auto">
              <a:xfrm flipH="1" flipV="1">
                <a:off x="8535609" y="1618220"/>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71" name="Group 1111"/>
            <p:cNvGrpSpPr>
              <a:grpSpLocks/>
            </p:cNvGrpSpPr>
            <p:nvPr/>
          </p:nvGrpSpPr>
          <p:grpSpPr bwMode="auto">
            <a:xfrm>
              <a:off x="7187343" y="2485248"/>
              <a:ext cx="418211" cy="189727"/>
              <a:chOff x="7913987" y="1515773"/>
              <a:chExt cx="625138" cy="276534"/>
            </a:xfrm>
          </p:grpSpPr>
          <p:sp>
            <p:nvSpPr>
              <p:cNvPr id="559" name="Oval 1299"/>
              <p:cNvSpPr>
                <a:spLocks noChangeArrowheads="1"/>
              </p:cNvSpPr>
              <p:nvPr/>
            </p:nvSpPr>
            <p:spPr bwMode="auto">
              <a:xfrm flipV="1">
                <a:off x="7915268" y="1595576"/>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60"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1" name="Oval 1301"/>
              <p:cNvSpPr>
                <a:spLocks noChangeArrowheads="1"/>
              </p:cNvSpPr>
              <p:nvPr/>
            </p:nvSpPr>
            <p:spPr bwMode="auto">
              <a:xfrm flipV="1">
                <a:off x="7912896" y="1516906"/>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62"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3" name="Freeform 1303"/>
              <p:cNvSpPr>
                <a:spLocks/>
              </p:cNvSpPr>
              <p:nvPr/>
            </p:nvSpPr>
            <p:spPr bwMode="auto">
              <a:xfrm>
                <a:off x="8041037" y="1556241"/>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4" name="Freeform 1304"/>
              <p:cNvSpPr>
                <a:spLocks/>
              </p:cNvSpPr>
              <p:nvPr/>
            </p:nvSpPr>
            <p:spPr bwMode="auto">
              <a:xfrm>
                <a:off x="8283081" y="1614087"/>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5" name="Freeform 1305"/>
              <p:cNvSpPr>
                <a:spLocks/>
              </p:cNvSpPr>
              <p:nvPr/>
            </p:nvSpPr>
            <p:spPr bwMode="auto">
              <a:xfrm>
                <a:off x="8033917" y="1616401"/>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6" name="Straight Connector 1306"/>
              <p:cNvCxnSpPr>
                <a:cxnSpLocks noChangeShapeType="1"/>
                <a:endCxn id="561" idx="2"/>
              </p:cNvCxnSpPr>
              <p:nvPr/>
            </p:nvCxnSpPr>
            <p:spPr bwMode="auto">
              <a:xfrm flipH="1" flipV="1">
                <a:off x="7912896" y="1616401"/>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67" name="Straight Connector 1307"/>
              <p:cNvCxnSpPr>
                <a:cxnSpLocks noChangeShapeType="1"/>
              </p:cNvCxnSpPr>
              <p:nvPr/>
            </p:nvCxnSpPr>
            <p:spPr bwMode="auto">
              <a:xfrm flipH="1" flipV="1">
                <a:off x="8536989" y="1618714"/>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72" name="Group 1112"/>
            <p:cNvGrpSpPr>
              <a:grpSpLocks/>
            </p:cNvGrpSpPr>
            <p:nvPr/>
          </p:nvGrpSpPr>
          <p:grpSpPr bwMode="auto">
            <a:xfrm>
              <a:off x="7195275" y="2751878"/>
              <a:ext cx="418211" cy="189727"/>
              <a:chOff x="7913987" y="1515773"/>
              <a:chExt cx="625138" cy="276534"/>
            </a:xfrm>
          </p:grpSpPr>
          <p:sp>
            <p:nvSpPr>
              <p:cNvPr id="550" name="Oval 1290"/>
              <p:cNvSpPr>
                <a:spLocks noChangeArrowheads="1"/>
              </p:cNvSpPr>
              <p:nvPr/>
            </p:nvSpPr>
            <p:spPr bwMode="auto">
              <a:xfrm flipV="1">
                <a:off x="7915277" y="1593365"/>
                <a:ext cx="624093"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51"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2" name="Oval 1292"/>
              <p:cNvSpPr>
                <a:spLocks noChangeArrowheads="1"/>
              </p:cNvSpPr>
              <p:nvPr/>
            </p:nvSpPr>
            <p:spPr bwMode="auto">
              <a:xfrm flipV="1">
                <a:off x="7912903" y="1514694"/>
                <a:ext cx="624095"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53"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4" name="Freeform 1294"/>
              <p:cNvSpPr>
                <a:spLocks/>
              </p:cNvSpPr>
              <p:nvPr/>
            </p:nvSpPr>
            <p:spPr bwMode="auto">
              <a:xfrm>
                <a:off x="8041044" y="1554029"/>
                <a:ext cx="367813"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5" name="Freeform 1295"/>
              <p:cNvSpPr>
                <a:spLocks/>
              </p:cNvSpPr>
              <p:nvPr/>
            </p:nvSpPr>
            <p:spPr bwMode="auto">
              <a:xfrm>
                <a:off x="8283088" y="1614189"/>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6" name="Freeform 1296"/>
              <p:cNvSpPr>
                <a:spLocks/>
              </p:cNvSpPr>
              <p:nvPr/>
            </p:nvSpPr>
            <p:spPr bwMode="auto">
              <a:xfrm>
                <a:off x="8033926" y="1614189"/>
                <a:ext cx="135259" cy="6247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7" name="Straight Connector 1297"/>
              <p:cNvCxnSpPr>
                <a:cxnSpLocks noChangeShapeType="1"/>
                <a:endCxn id="552" idx="2"/>
              </p:cNvCxnSpPr>
              <p:nvPr/>
            </p:nvCxnSpPr>
            <p:spPr bwMode="auto">
              <a:xfrm flipH="1" flipV="1">
                <a:off x="7912903" y="1614189"/>
                <a:ext cx="2374"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58" name="Straight Connector 1298"/>
              <p:cNvCxnSpPr>
                <a:cxnSpLocks noChangeShapeType="1"/>
              </p:cNvCxnSpPr>
              <p:nvPr/>
            </p:nvCxnSpPr>
            <p:spPr bwMode="auto">
              <a:xfrm flipH="1" flipV="1">
                <a:off x="8536998" y="161881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73" name="Group 1113"/>
            <p:cNvGrpSpPr>
              <a:grpSpLocks/>
            </p:cNvGrpSpPr>
            <p:nvPr/>
          </p:nvGrpSpPr>
          <p:grpSpPr bwMode="auto">
            <a:xfrm>
              <a:off x="7088975" y="3633334"/>
              <a:ext cx="418211" cy="189727"/>
              <a:chOff x="7913987" y="1515773"/>
              <a:chExt cx="625138" cy="276534"/>
            </a:xfrm>
          </p:grpSpPr>
          <p:sp>
            <p:nvSpPr>
              <p:cNvPr id="541" name="Oval 1281"/>
              <p:cNvSpPr>
                <a:spLocks noChangeArrowheads="1"/>
              </p:cNvSpPr>
              <p:nvPr/>
            </p:nvSpPr>
            <p:spPr bwMode="auto">
              <a:xfrm flipV="1">
                <a:off x="7915183" y="1595105"/>
                <a:ext cx="624095"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42"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3" name="Oval 1283"/>
              <p:cNvSpPr>
                <a:spLocks noChangeArrowheads="1"/>
              </p:cNvSpPr>
              <p:nvPr/>
            </p:nvSpPr>
            <p:spPr bwMode="auto">
              <a:xfrm flipV="1">
                <a:off x="7912811" y="1516435"/>
                <a:ext cx="624093"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44"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5" name="Freeform 1285"/>
              <p:cNvSpPr>
                <a:spLocks/>
              </p:cNvSpPr>
              <p:nvPr/>
            </p:nvSpPr>
            <p:spPr bwMode="auto">
              <a:xfrm>
                <a:off x="8040952" y="1555769"/>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6" name="Freeform 1286"/>
              <p:cNvSpPr>
                <a:spLocks/>
              </p:cNvSpPr>
              <p:nvPr/>
            </p:nvSpPr>
            <p:spPr bwMode="auto">
              <a:xfrm>
                <a:off x="8282996" y="161361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7" name="Freeform 1287"/>
              <p:cNvSpPr>
                <a:spLocks/>
              </p:cNvSpPr>
              <p:nvPr/>
            </p:nvSpPr>
            <p:spPr bwMode="auto">
              <a:xfrm>
                <a:off x="8033832" y="1615929"/>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8" name="Straight Connector 1288"/>
              <p:cNvCxnSpPr>
                <a:cxnSpLocks noChangeShapeType="1"/>
                <a:endCxn id="543" idx="2"/>
              </p:cNvCxnSpPr>
              <p:nvPr/>
            </p:nvCxnSpPr>
            <p:spPr bwMode="auto">
              <a:xfrm flipH="1" flipV="1">
                <a:off x="7912811" y="1615929"/>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49" name="Straight Connector 1289"/>
              <p:cNvCxnSpPr>
                <a:cxnSpLocks noChangeShapeType="1"/>
              </p:cNvCxnSpPr>
              <p:nvPr/>
            </p:nvCxnSpPr>
            <p:spPr bwMode="auto">
              <a:xfrm flipH="1" flipV="1">
                <a:off x="8536904" y="161824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74" name="Group 1114"/>
            <p:cNvGrpSpPr>
              <a:grpSpLocks/>
            </p:cNvGrpSpPr>
            <p:nvPr/>
          </p:nvGrpSpPr>
          <p:grpSpPr bwMode="auto">
            <a:xfrm>
              <a:off x="7748699" y="3641266"/>
              <a:ext cx="418211" cy="189727"/>
              <a:chOff x="7913987" y="1515773"/>
              <a:chExt cx="625138" cy="276534"/>
            </a:xfrm>
          </p:grpSpPr>
          <p:sp>
            <p:nvSpPr>
              <p:cNvPr id="532" name="Oval 1272"/>
              <p:cNvSpPr>
                <a:spLocks noChangeArrowheads="1"/>
              </p:cNvSpPr>
              <p:nvPr/>
            </p:nvSpPr>
            <p:spPr bwMode="auto">
              <a:xfrm flipV="1">
                <a:off x="7916193" y="1595113"/>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33"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4" name="Oval 1274"/>
              <p:cNvSpPr>
                <a:spLocks noChangeArrowheads="1"/>
              </p:cNvSpPr>
              <p:nvPr/>
            </p:nvSpPr>
            <p:spPr bwMode="auto">
              <a:xfrm flipV="1">
                <a:off x="7913821" y="1516442"/>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35"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6" name="Freeform 1276"/>
              <p:cNvSpPr>
                <a:spLocks/>
              </p:cNvSpPr>
              <p:nvPr/>
            </p:nvSpPr>
            <p:spPr bwMode="auto">
              <a:xfrm>
                <a:off x="8041962" y="1555778"/>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7" name="Freeform 1277"/>
              <p:cNvSpPr>
                <a:spLocks/>
              </p:cNvSpPr>
              <p:nvPr/>
            </p:nvSpPr>
            <p:spPr bwMode="auto">
              <a:xfrm>
                <a:off x="8284006" y="1613623"/>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8" name="Freeform 1278"/>
              <p:cNvSpPr>
                <a:spLocks/>
              </p:cNvSpPr>
              <p:nvPr/>
            </p:nvSpPr>
            <p:spPr bwMode="auto">
              <a:xfrm>
                <a:off x="8034842" y="1615938"/>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39" name="Straight Connector 1279"/>
              <p:cNvCxnSpPr>
                <a:cxnSpLocks noChangeShapeType="1"/>
                <a:endCxn id="534" idx="2"/>
              </p:cNvCxnSpPr>
              <p:nvPr/>
            </p:nvCxnSpPr>
            <p:spPr bwMode="auto">
              <a:xfrm flipH="1" flipV="1">
                <a:off x="7913821" y="1615938"/>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40" name="Straight Connector 1280"/>
              <p:cNvCxnSpPr>
                <a:cxnSpLocks noChangeShapeType="1"/>
              </p:cNvCxnSpPr>
              <p:nvPr/>
            </p:nvCxnSpPr>
            <p:spPr bwMode="auto">
              <a:xfrm flipH="1" flipV="1">
                <a:off x="8537914" y="1618251"/>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75" name="Group 1115"/>
            <p:cNvGrpSpPr>
              <a:grpSpLocks/>
            </p:cNvGrpSpPr>
            <p:nvPr/>
          </p:nvGrpSpPr>
          <p:grpSpPr bwMode="auto">
            <a:xfrm>
              <a:off x="7440813" y="3924693"/>
              <a:ext cx="418211" cy="189727"/>
              <a:chOff x="7913987" y="1515773"/>
              <a:chExt cx="625138" cy="276534"/>
            </a:xfrm>
          </p:grpSpPr>
          <p:sp>
            <p:nvSpPr>
              <p:cNvPr id="523" name="Oval 1263"/>
              <p:cNvSpPr>
                <a:spLocks noChangeArrowheads="1"/>
              </p:cNvSpPr>
              <p:nvPr/>
            </p:nvSpPr>
            <p:spPr bwMode="auto">
              <a:xfrm flipV="1">
                <a:off x="7916060" y="1593871"/>
                <a:ext cx="624095"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24"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5" name="Oval 1265"/>
              <p:cNvSpPr>
                <a:spLocks noChangeArrowheads="1"/>
              </p:cNvSpPr>
              <p:nvPr/>
            </p:nvSpPr>
            <p:spPr bwMode="auto">
              <a:xfrm flipV="1">
                <a:off x="7913688" y="1515200"/>
                <a:ext cx="624093"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26"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7" name="Freeform 1267"/>
              <p:cNvSpPr>
                <a:spLocks/>
              </p:cNvSpPr>
              <p:nvPr/>
            </p:nvSpPr>
            <p:spPr bwMode="auto">
              <a:xfrm>
                <a:off x="8041829" y="1554536"/>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28" name="Freeform 1268"/>
              <p:cNvSpPr>
                <a:spLocks/>
              </p:cNvSpPr>
              <p:nvPr/>
            </p:nvSpPr>
            <p:spPr bwMode="auto">
              <a:xfrm>
                <a:off x="8283873" y="161469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29" name="Freeform 1269"/>
              <p:cNvSpPr>
                <a:spLocks/>
              </p:cNvSpPr>
              <p:nvPr/>
            </p:nvSpPr>
            <p:spPr bwMode="auto">
              <a:xfrm>
                <a:off x="8034709" y="1614696"/>
                <a:ext cx="135261" cy="62473"/>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30" name="Straight Connector 1270"/>
              <p:cNvCxnSpPr>
                <a:cxnSpLocks noChangeShapeType="1"/>
                <a:endCxn id="525" idx="2"/>
              </p:cNvCxnSpPr>
              <p:nvPr/>
            </p:nvCxnSpPr>
            <p:spPr bwMode="auto">
              <a:xfrm flipH="1" flipV="1">
                <a:off x="7913688" y="1614696"/>
                <a:ext cx="2372"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31" name="Straight Connector 1271"/>
              <p:cNvCxnSpPr>
                <a:cxnSpLocks noChangeShapeType="1"/>
              </p:cNvCxnSpPr>
              <p:nvPr/>
            </p:nvCxnSpPr>
            <p:spPr bwMode="auto">
              <a:xfrm flipH="1" flipV="1">
                <a:off x="8537781" y="161932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376"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2"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7"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8" name="Group 665"/>
            <p:cNvGrpSpPr>
              <a:grpSpLocks/>
            </p:cNvGrpSpPr>
            <p:nvPr/>
          </p:nvGrpSpPr>
          <p:grpSpPr bwMode="auto">
            <a:xfrm>
              <a:off x="7689850" y="2395538"/>
              <a:ext cx="390525" cy="169862"/>
              <a:chOff x="4650" y="1129"/>
              <a:chExt cx="246" cy="95"/>
            </a:xfrm>
          </p:grpSpPr>
          <p:sp>
            <p:nvSpPr>
              <p:cNvPr id="5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8" name="Group 659"/>
              <p:cNvGrpSpPr>
                <a:grpSpLocks/>
              </p:cNvGrpSpPr>
              <p:nvPr/>
            </p:nvGrpSpPr>
            <p:grpSpPr bwMode="auto">
              <a:xfrm>
                <a:off x="4699" y="1145"/>
                <a:ext cx="138" cy="29"/>
                <a:chOff x="2468" y="1332"/>
                <a:chExt cx="310" cy="60"/>
              </a:xfrm>
            </p:grpSpPr>
            <p:sp>
              <p:nvSpPr>
                <p:cNvPr id="521"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9"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9" name="Group 675"/>
            <p:cNvGrpSpPr>
              <a:grpSpLocks/>
            </p:cNvGrpSpPr>
            <p:nvPr/>
          </p:nvGrpSpPr>
          <p:grpSpPr bwMode="auto">
            <a:xfrm>
              <a:off x="7204075" y="2493963"/>
              <a:ext cx="390525" cy="169862"/>
              <a:chOff x="4650" y="1129"/>
              <a:chExt cx="246" cy="95"/>
            </a:xfrm>
          </p:grpSpPr>
          <p:sp>
            <p:nvSpPr>
              <p:cNvPr id="50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0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0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0" name="Group 679"/>
              <p:cNvGrpSpPr>
                <a:grpSpLocks/>
              </p:cNvGrpSpPr>
              <p:nvPr/>
            </p:nvGrpSpPr>
            <p:grpSpPr bwMode="auto">
              <a:xfrm>
                <a:off x="4699" y="1145"/>
                <a:ext cx="138" cy="29"/>
                <a:chOff x="2468" y="1332"/>
                <a:chExt cx="310" cy="60"/>
              </a:xfrm>
            </p:grpSpPr>
            <p:sp>
              <p:nvSpPr>
                <p:cNvPr id="513"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1"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90" name="Group 684"/>
            <p:cNvGrpSpPr>
              <a:grpSpLocks/>
            </p:cNvGrpSpPr>
            <p:nvPr/>
          </p:nvGrpSpPr>
          <p:grpSpPr bwMode="auto">
            <a:xfrm>
              <a:off x="7215188" y="2757488"/>
              <a:ext cx="390525" cy="169862"/>
              <a:chOff x="4650" y="1129"/>
              <a:chExt cx="246" cy="95"/>
            </a:xfrm>
          </p:grpSpPr>
          <p:sp>
            <p:nvSpPr>
              <p:cNvPr id="49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0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0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02" name="Group 688"/>
              <p:cNvGrpSpPr>
                <a:grpSpLocks/>
              </p:cNvGrpSpPr>
              <p:nvPr/>
            </p:nvGrpSpPr>
            <p:grpSpPr bwMode="auto">
              <a:xfrm>
                <a:off x="4699" y="1145"/>
                <a:ext cx="138" cy="29"/>
                <a:chOff x="2468" y="1332"/>
                <a:chExt cx="310" cy="60"/>
              </a:xfrm>
            </p:grpSpPr>
            <p:sp>
              <p:nvSpPr>
                <p:cNvPr id="505"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6"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3"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91"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92" name="Group 694"/>
            <p:cNvGrpSpPr>
              <a:grpSpLocks/>
            </p:cNvGrpSpPr>
            <p:nvPr/>
          </p:nvGrpSpPr>
          <p:grpSpPr bwMode="auto">
            <a:xfrm>
              <a:off x="7400925" y="3911600"/>
              <a:ext cx="485775" cy="203200"/>
              <a:chOff x="4650" y="1129"/>
              <a:chExt cx="246" cy="95"/>
            </a:xfrm>
          </p:grpSpPr>
          <p:sp>
            <p:nvSpPr>
              <p:cNvPr id="4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4" name="Group 698"/>
              <p:cNvGrpSpPr>
                <a:grpSpLocks/>
              </p:cNvGrpSpPr>
              <p:nvPr/>
            </p:nvGrpSpPr>
            <p:grpSpPr bwMode="auto">
              <a:xfrm>
                <a:off x="4699" y="1145"/>
                <a:ext cx="138" cy="29"/>
                <a:chOff x="2468" y="1332"/>
                <a:chExt cx="310" cy="60"/>
              </a:xfrm>
            </p:grpSpPr>
            <p:sp>
              <p:nvSpPr>
                <p:cNvPr id="497"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8"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5"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6"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93" name="Group 712"/>
            <p:cNvGrpSpPr>
              <a:grpSpLocks/>
            </p:cNvGrpSpPr>
            <p:nvPr/>
          </p:nvGrpSpPr>
          <p:grpSpPr bwMode="auto">
            <a:xfrm>
              <a:off x="7081838" y="3630613"/>
              <a:ext cx="485775" cy="203200"/>
              <a:chOff x="4650" y="1129"/>
              <a:chExt cx="246" cy="95"/>
            </a:xfrm>
          </p:grpSpPr>
          <p:sp>
            <p:nvSpPr>
              <p:cNvPr id="4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6" name="Group 716"/>
              <p:cNvGrpSpPr>
                <a:grpSpLocks/>
              </p:cNvGrpSpPr>
              <p:nvPr/>
            </p:nvGrpSpPr>
            <p:grpSpPr bwMode="auto">
              <a:xfrm>
                <a:off x="4699" y="1145"/>
                <a:ext cx="138" cy="29"/>
                <a:chOff x="2468" y="1332"/>
                <a:chExt cx="310" cy="60"/>
              </a:xfrm>
            </p:grpSpPr>
            <p:sp>
              <p:nvSpPr>
                <p:cNvPr id="489"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0"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87"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8"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94" name="Group 721"/>
            <p:cNvGrpSpPr>
              <a:grpSpLocks/>
            </p:cNvGrpSpPr>
            <p:nvPr/>
          </p:nvGrpSpPr>
          <p:grpSpPr bwMode="auto">
            <a:xfrm>
              <a:off x="7743825" y="3643313"/>
              <a:ext cx="485775" cy="203200"/>
              <a:chOff x="4650" y="1129"/>
              <a:chExt cx="246" cy="95"/>
            </a:xfrm>
          </p:grpSpPr>
          <p:sp>
            <p:nvSpPr>
              <p:cNvPr id="4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78" name="Group 725"/>
              <p:cNvGrpSpPr>
                <a:grpSpLocks/>
              </p:cNvGrpSpPr>
              <p:nvPr/>
            </p:nvGrpSpPr>
            <p:grpSpPr bwMode="auto">
              <a:xfrm>
                <a:off x="4699" y="1145"/>
                <a:ext cx="138" cy="29"/>
                <a:chOff x="2468" y="1332"/>
                <a:chExt cx="310" cy="60"/>
              </a:xfrm>
            </p:grpSpPr>
            <p:sp>
              <p:nvSpPr>
                <p:cNvPr id="481"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79"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0"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95"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396"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397"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regional ISP</a:t>
              </a:r>
            </a:p>
          </p:txBody>
        </p:sp>
        <p:sp>
          <p:nvSpPr>
            <p:cNvPr id="398"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99"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pic>
          <p:nvPicPr>
            <p:cNvPr id="400" name="Picture 269" descr="cell_tower_radiation cop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1" name="Group 347"/>
            <p:cNvGrpSpPr>
              <a:grpSpLocks/>
            </p:cNvGrpSpPr>
            <p:nvPr/>
          </p:nvGrpSpPr>
          <p:grpSpPr bwMode="auto">
            <a:xfrm>
              <a:off x="7077272" y="3621727"/>
              <a:ext cx="493804" cy="228319"/>
              <a:chOff x="1871277" y="1576300"/>
              <a:chExt cx="1128371" cy="437861"/>
            </a:xfrm>
          </p:grpSpPr>
          <p:sp>
            <p:nvSpPr>
              <p:cNvPr id="466" name="Oval 1206"/>
              <p:cNvSpPr>
                <a:spLocks noChangeArrowheads="1"/>
              </p:cNvSpPr>
              <p:nvPr/>
            </p:nvSpPr>
            <p:spPr bwMode="auto">
              <a:xfrm flipV="1">
                <a:off x="1874456" y="1693807"/>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67"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8" name="Oval 1208"/>
              <p:cNvSpPr>
                <a:spLocks noChangeArrowheads="1"/>
              </p:cNvSpPr>
              <p:nvPr/>
            </p:nvSpPr>
            <p:spPr bwMode="auto">
              <a:xfrm flipV="1">
                <a:off x="1870827" y="1575075"/>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69"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0" name="Freeform 1210"/>
              <p:cNvSpPr>
                <a:spLocks/>
              </p:cNvSpPr>
              <p:nvPr/>
            </p:nvSpPr>
            <p:spPr bwMode="auto">
              <a:xfrm>
                <a:off x="2102989" y="1632918"/>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1" name="Freeform 1211"/>
              <p:cNvSpPr>
                <a:spLocks/>
              </p:cNvSpPr>
              <p:nvPr/>
            </p:nvSpPr>
            <p:spPr bwMode="auto">
              <a:xfrm>
                <a:off x="2534666" y="1727297"/>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72" name="Freeform 1212"/>
              <p:cNvSpPr>
                <a:spLocks/>
              </p:cNvSpPr>
              <p:nvPr/>
            </p:nvSpPr>
            <p:spPr bwMode="auto">
              <a:xfrm>
                <a:off x="2088479" y="1730340"/>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73" name="Straight Connector 1213"/>
              <p:cNvCxnSpPr>
                <a:cxnSpLocks noChangeShapeType="1"/>
                <a:endCxn id="468" idx="2"/>
              </p:cNvCxnSpPr>
              <p:nvPr/>
            </p:nvCxnSpPr>
            <p:spPr bwMode="auto">
              <a:xfrm flipH="1" flipV="1">
                <a:off x="1870827" y="1736429"/>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74" name="Straight Connector 1214"/>
              <p:cNvCxnSpPr>
                <a:cxnSpLocks noChangeShapeType="1"/>
              </p:cNvCxnSpPr>
              <p:nvPr/>
            </p:nvCxnSpPr>
            <p:spPr bwMode="auto">
              <a:xfrm flipH="1" flipV="1">
                <a:off x="2995361" y="1733386"/>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02" name="Group 347"/>
            <p:cNvGrpSpPr>
              <a:grpSpLocks/>
            </p:cNvGrpSpPr>
            <p:nvPr/>
          </p:nvGrpSpPr>
          <p:grpSpPr bwMode="auto">
            <a:xfrm>
              <a:off x="7733157" y="3638864"/>
              <a:ext cx="493804" cy="228319"/>
              <a:chOff x="1871277" y="1576300"/>
              <a:chExt cx="1128371" cy="437861"/>
            </a:xfrm>
          </p:grpSpPr>
          <p:sp>
            <p:nvSpPr>
              <p:cNvPr id="457" name="Oval 1197"/>
              <p:cNvSpPr>
                <a:spLocks noChangeArrowheads="1"/>
              </p:cNvSpPr>
              <p:nvPr/>
            </p:nvSpPr>
            <p:spPr bwMode="auto">
              <a:xfrm flipV="1">
                <a:off x="1873889" y="1694432"/>
                <a:ext cx="1124534"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58"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9" name="Oval 1199"/>
              <p:cNvSpPr>
                <a:spLocks noChangeArrowheads="1"/>
              </p:cNvSpPr>
              <p:nvPr/>
            </p:nvSpPr>
            <p:spPr bwMode="auto">
              <a:xfrm flipV="1">
                <a:off x="1870262" y="1575698"/>
                <a:ext cx="1124534"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60"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1" name="Freeform 1201"/>
              <p:cNvSpPr>
                <a:spLocks/>
              </p:cNvSpPr>
              <p:nvPr/>
            </p:nvSpPr>
            <p:spPr bwMode="auto">
              <a:xfrm>
                <a:off x="2102424" y="1633543"/>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2" name="Freeform 1202"/>
              <p:cNvSpPr>
                <a:spLocks/>
              </p:cNvSpPr>
              <p:nvPr/>
            </p:nvSpPr>
            <p:spPr bwMode="auto">
              <a:xfrm>
                <a:off x="2534099" y="1727920"/>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3" name="Freeform 1203"/>
              <p:cNvSpPr>
                <a:spLocks/>
              </p:cNvSpPr>
              <p:nvPr/>
            </p:nvSpPr>
            <p:spPr bwMode="auto">
              <a:xfrm>
                <a:off x="2087914" y="1730965"/>
                <a:ext cx="243043"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4" name="Straight Connector 1204"/>
              <p:cNvCxnSpPr>
                <a:cxnSpLocks noChangeShapeType="1"/>
                <a:endCxn id="459" idx="2"/>
              </p:cNvCxnSpPr>
              <p:nvPr/>
            </p:nvCxnSpPr>
            <p:spPr bwMode="auto">
              <a:xfrm flipH="1" flipV="1">
                <a:off x="1870262" y="1737054"/>
                <a:ext cx="3626"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5" name="Straight Connector 1205"/>
              <p:cNvCxnSpPr>
                <a:cxnSpLocks noChangeShapeType="1"/>
              </p:cNvCxnSpPr>
              <p:nvPr/>
            </p:nvCxnSpPr>
            <p:spPr bwMode="auto">
              <a:xfrm flipH="1" flipV="1">
                <a:off x="2994797" y="1734009"/>
                <a:ext cx="3626"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03" name="Group 347"/>
            <p:cNvGrpSpPr>
              <a:grpSpLocks/>
            </p:cNvGrpSpPr>
            <p:nvPr/>
          </p:nvGrpSpPr>
          <p:grpSpPr bwMode="auto">
            <a:xfrm>
              <a:off x="7397100" y="3903983"/>
              <a:ext cx="493804" cy="228319"/>
              <a:chOff x="1871277" y="1576300"/>
              <a:chExt cx="1128371" cy="437861"/>
            </a:xfrm>
          </p:grpSpPr>
          <p:sp>
            <p:nvSpPr>
              <p:cNvPr id="448" name="Oval 1188"/>
              <p:cNvSpPr>
                <a:spLocks noChangeArrowheads="1"/>
              </p:cNvSpPr>
              <p:nvPr/>
            </p:nvSpPr>
            <p:spPr bwMode="auto">
              <a:xfrm flipV="1">
                <a:off x="1876391" y="1694419"/>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49"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0" name="Oval 1190"/>
              <p:cNvSpPr>
                <a:spLocks noChangeArrowheads="1"/>
              </p:cNvSpPr>
              <p:nvPr/>
            </p:nvSpPr>
            <p:spPr bwMode="auto">
              <a:xfrm flipV="1">
                <a:off x="1872762" y="1575686"/>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51"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2" name="Freeform 1192"/>
              <p:cNvSpPr>
                <a:spLocks/>
              </p:cNvSpPr>
              <p:nvPr/>
            </p:nvSpPr>
            <p:spPr bwMode="auto">
              <a:xfrm>
                <a:off x="2104924" y="1633530"/>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3" name="Freeform 1193"/>
              <p:cNvSpPr>
                <a:spLocks/>
              </p:cNvSpPr>
              <p:nvPr/>
            </p:nvSpPr>
            <p:spPr bwMode="auto">
              <a:xfrm>
                <a:off x="2536601" y="1727909"/>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4" name="Freeform 1194"/>
              <p:cNvSpPr>
                <a:spLocks/>
              </p:cNvSpPr>
              <p:nvPr/>
            </p:nvSpPr>
            <p:spPr bwMode="auto">
              <a:xfrm>
                <a:off x="2090414" y="1730952"/>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5" name="Straight Connector 1195"/>
              <p:cNvCxnSpPr>
                <a:cxnSpLocks noChangeShapeType="1"/>
                <a:endCxn id="450" idx="2"/>
              </p:cNvCxnSpPr>
              <p:nvPr/>
            </p:nvCxnSpPr>
            <p:spPr bwMode="auto">
              <a:xfrm flipH="1" flipV="1">
                <a:off x="1872762" y="1737041"/>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6" name="Straight Connector 1196"/>
              <p:cNvCxnSpPr>
                <a:cxnSpLocks noChangeShapeType="1"/>
              </p:cNvCxnSpPr>
              <p:nvPr/>
            </p:nvCxnSpPr>
            <p:spPr bwMode="auto">
              <a:xfrm flipH="1" flipV="1">
                <a:off x="2997297" y="1733997"/>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04" name="Group 347"/>
            <p:cNvGrpSpPr>
              <a:grpSpLocks/>
            </p:cNvGrpSpPr>
            <p:nvPr/>
          </p:nvGrpSpPr>
          <p:grpSpPr bwMode="auto">
            <a:xfrm>
              <a:off x="7195340" y="2756360"/>
              <a:ext cx="413310" cy="196874"/>
              <a:chOff x="1871277" y="1576300"/>
              <a:chExt cx="1128371" cy="437861"/>
            </a:xfrm>
          </p:grpSpPr>
          <p:sp>
            <p:nvSpPr>
              <p:cNvPr id="439" name="Oval 1179"/>
              <p:cNvSpPr>
                <a:spLocks noChangeArrowheads="1"/>
              </p:cNvSpPr>
              <p:nvPr/>
            </p:nvSpPr>
            <p:spPr bwMode="auto">
              <a:xfrm flipV="1">
                <a:off x="1873456" y="1695321"/>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40"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1" name="Oval 1181"/>
              <p:cNvSpPr>
                <a:spLocks noChangeArrowheads="1"/>
              </p:cNvSpPr>
              <p:nvPr/>
            </p:nvSpPr>
            <p:spPr bwMode="auto">
              <a:xfrm flipV="1">
                <a:off x="1869120" y="1575277"/>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42"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3" name="Freeform 1183"/>
              <p:cNvSpPr>
                <a:spLocks/>
              </p:cNvSpPr>
              <p:nvPr/>
            </p:nvSpPr>
            <p:spPr bwMode="auto">
              <a:xfrm>
                <a:off x="2103157" y="1631768"/>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4" name="Freeform 1184"/>
              <p:cNvSpPr>
                <a:spLocks/>
              </p:cNvSpPr>
              <p:nvPr/>
            </p:nvSpPr>
            <p:spPr bwMode="auto">
              <a:xfrm>
                <a:off x="2536558" y="1727098"/>
                <a:ext cx="242704"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5" name="Freeform 1185"/>
              <p:cNvSpPr>
                <a:spLocks/>
              </p:cNvSpPr>
              <p:nvPr/>
            </p:nvSpPr>
            <p:spPr bwMode="auto">
              <a:xfrm>
                <a:off x="2090156" y="1730628"/>
                <a:ext cx="238369"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6" name="Straight Connector 1186"/>
              <p:cNvCxnSpPr>
                <a:cxnSpLocks noChangeShapeType="1"/>
                <a:endCxn id="441" idx="2"/>
              </p:cNvCxnSpPr>
              <p:nvPr/>
            </p:nvCxnSpPr>
            <p:spPr bwMode="auto">
              <a:xfrm flipH="1" flipV="1">
                <a:off x="1869120" y="1737689"/>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47" name="Straight Connector 1187"/>
              <p:cNvCxnSpPr>
                <a:cxnSpLocks noChangeShapeType="1"/>
              </p:cNvCxnSpPr>
              <p:nvPr/>
            </p:nvCxnSpPr>
            <p:spPr bwMode="auto">
              <a:xfrm flipH="1" flipV="1">
                <a:off x="2995962" y="1734160"/>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05" name="Group 347"/>
            <p:cNvGrpSpPr>
              <a:grpSpLocks/>
            </p:cNvGrpSpPr>
            <p:nvPr/>
          </p:nvGrpSpPr>
          <p:grpSpPr bwMode="auto">
            <a:xfrm>
              <a:off x="7677419" y="2378982"/>
              <a:ext cx="413310" cy="196874"/>
              <a:chOff x="1871277" y="1576300"/>
              <a:chExt cx="1128371" cy="437861"/>
            </a:xfrm>
          </p:grpSpPr>
          <p:sp>
            <p:nvSpPr>
              <p:cNvPr id="430" name="Oval 1170"/>
              <p:cNvSpPr>
                <a:spLocks noChangeArrowheads="1"/>
              </p:cNvSpPr>
              <p:nvPr/>
            </p:nvSpPr>
            <p:spPr bwMode="auto">
              <a:xfrm flipV="1">
                <a:off x="1874878" y="1697859"/>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31"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2" name="Oval 1172"/>
              <p:cNvSpPr>
                <a:spLocks noChangeArrowheads="1"/>
              </p:cNvSpPr>
              <p:nvPr/>
            </p:nvSpPr>
            <p:spPr bwMode="auto">
              <a:xfrm flipV="1">
                <a:off x="1870543" y="1577815"/>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33"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4" name="Freeform 1174"/>
              <p:cNvSpPr>
                <a:spLocks/>
              </p:cNvSpPr>
              <p:nvPr/>
            </p:nvSpPr>
            <p:spPr bwMode="auto">
              <a:xfrm>
                <a:off x="2104579" y="1634306"/>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35" name="Freeform 1175"/>
              <p:cNvSpPr>
                <a:spLocks/>
              </p:cNvSpPr>
              <p:nvPr/>
            </p:nvSpPr>
            <p:spPr bwMode="auto">
              <a:xfrm>
                <a:off x="2537980" y="1729634"/>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36" name="Freeform 1176"/>
              <p:cNvSpPr>
                <a:spLocks/>
              </p:cNvSpPr>
              <p:nvPr/>
            </p:nvSpPr>
            <p:spPr bwMode="auto">
              <a:xfrm>
                <a:off x="2091578" y="1733166"/>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37" name="Straight Connector 1177"/>
              <p:cNvCxnSpPr>
                <a:cxnSpLocks noChangeShapeType="1"/>
                <a:endCxn id="432" idx="2"/>
              </p:cNvCxnSpPr>
              <p:nvPr/>
            </p:nvCxnSpPr>
            <p:spPr bwMode="auto">
              <a:xfrm flipH="1" flipV="1">
                <a:off x="1870543" y="1740227"/>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38" name="Straight Connector 1178"/>
              <p:cNvCxnSpPr>
                <a:cxnSpLocks noChangeShapeType="1"/>
              </p:cNvCxnSpPr>
              <p:nvPr/>
            </p:nvCxnSpPr>
            <p:spPr bwMode="auto">
              <a:xfrm flipH="1" flipV="1">
                <a:off x="2997385" y="1736695"/>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06" name="Group 347"/>
            <p:cNvGrpSpPr>
              <a:grpSpLocks/>
            </p:cNvGrpSpPr>
            <p:nvPr/>
          </p:nvGrpSpPr>
          <p:grpSpPr bwMode="auto">
            <a:xfrm>
              <a:off x="7186342" y="2486295"/>
              <a:ext cx="413310" cy="196874"/>
              <a:chOff x="1871277" y="1576300"/>
              <a:chExt cx="1128371" cy="437861"/>
            </a:xfrm>
          </p:grpSpPr>
          <p:sp>
            <p:nvSpPr>
              <p:cNvPr id="421" name="Oval 1161"/>
              <p:cNvSpPr>
                <a:spLocks noChangeArrowheads="1"/>
              </p:cNvSpPr>
              <p:nvPr/>
            </p:nvSpPr>
            <p:spPr bwMode="auto">
              <a:xfrm flipV="1">
                <a:off x="1876349" y="1695744"/>
                <a:ext cx="1122510"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22"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3" name="Oval 1163"/>
              <p:cNvSpPr>
                <a:spLocks noChangeArrowheads="1"/>
              </p:cNvSpPr>
              <p:nvPr/>
            </p:nvSpPr>
            <p:spPr bwMode="auto">
              <a:xfrm flipV="1">
                <a:off x="1872017" y="1575700"/>
                <a:ext cx="1122507"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24"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5" name="Freeform 1165"/>
              <p:cNvSpPr>
                <a:spLocks/>
              </p:cNvSpPr>
              <p:nvPr/>
            </p:nvSpPr>
            <p:spPr bwMode="auto">
              <a:xfrm>
                <a:off x="2101718" y="1632191"/>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26" name="Freeform 1166"/>
              <p:cNvSpPr>
                <a:spLocks/>
              </p:cNvSpPr>
              <p:nvPr/>
            </p:nvSpPr>
            <p:spPr bwMode="auto">
              <a:xfrm>
                <a:off x="2535119" y="1727521"/>
                <a:ext cx="247040"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27" name="Freeform 1167"/>
              <p:cNvSpPr>
                <a:spLocks/>
              </p:cNvSpPr>
              <p:nvPr/>
            </p:nvSpPr>
            <p:spPr bwMode="auto">
              <a:xfrm>
                <a:off x="2088717" y="1731051"/>
                <a:ext cx="242704"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8" name="Straight Connector 1168"/>
              <p:cNvCxnSpPr>
                <a:cxnSpLocks noChangeShapeType="1"/>
                <a:endCxn id="423" idx="2"/>
              </p:cNvCxnSpPr>
              <p:nvPr/>
            </p:nvCxnSpPr>
            <p:spPr bwMode="auto">
              <a:xfrm flipH="1" flipV="1">
                <a:off x="1872017" y="1738112"/>
                <a:ext cx="4333"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9" name="Straight Connector 1169"/>
              <p:cNvCxnSpPr>
                <a:cxnSpLocks noChangeShapeType="1"/>
              </p:cNvCxnSpPr>
              <p:nvPr/>
            </p:nvCxnSpPr>
            <p:spPr bwMode="auto">
              <a:xfrm flipH="1" flipV="1">
                <a:off x="2994524" y="1734582"/>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07" name="Group 347"/>
            <p:cNvGrpSpPr>
              <a:grpSpLocks/>
            </p:cNvGrpSpPr>
            <p:nvPr/>
          </p:nvGrpSpPr>
          <p:grpSpPr bwMode="auto">
            <a:xfrm>
              <a:off x="7750914" y="2756819"/>
              <a:ext cx="413310" cy="196874"/>
              <a:chOff x="1871277" y="1576300"/>
              <a:chExt cx="1128371" cy="437861"/>
            </a:xfrm>
          </p:grpSpPr>
          <p:sp>
            <p:nvSpPr>
              <p:cNvPr id="412" name="Oval 1152"/>
              <p:cNvSpPr>
                <a:spLocks noChangeArrowheads="1"/>
              </p:cNvSpPr>
              <p:nvPr/>
            </p:nvSpPr>
            <p:spPr bwMode="auto">
              <a:xfrm flipV="1">
                <a:off x="1873595" y="1697832"/>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13"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4" name="Oval 1154"/>
              <p:cNvSpPr>
                <a:spLocks noChangeArrowheads="1"/>
              </p:cNvSpPr>
              <p:nvPr/>
            </p:nvSpPr>
            <p:spPr bwMode="auto">
              <a:xfrm flipV="1">
                <a:off x="1869259" y="1577788"/>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15"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6" name="Freeform 1156"/>
              <p:cNvSpPr>
                <a:spLocks/>
              </p:cNvSpPr>
              <p:nvPr/>
            </p:nvSpPr>
            <p:spPr bwMode="auto">
              <a:xfrm>
                <a:off x="2103296" y="1634279"/>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7" name="Freeform 1157"/>
              <p:cNvSpPr>
                <a:spLocks/>
              </p:cNvSpPr>
              <p:nvPr/>
            </p:nvSpPr>
            <p:spPr bwMode="auto">
              <a:xfrm>
                <a:off x="2536697" y="1729607"/>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8" name="Freeform 1158"/>
              <p:cNvSpPr>
                <a:spLocks/>
              </p:cNvSpPr>
              <p:nvPr/>
            </p:nvSpPr>
            <p:spPr bwMode="auto">
              <a:xfrm>
                <a:off x="2090295" y="1733139"/>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9" name="Straight Connector 1159"/>
              <p:cNvCxnSpPr>
                <a:cxnSpLocks noChangeShapeType="1"/>
                <a:endCxn id="414" idx="2"/>
              </p:cNvCxnSpPr>
              <p:nvPr/>
            </p:nvCxnSpPr>
            <p:spPr bwMode="auto">
              <a:xfrm flipH="1" flipV="1">
                <a:off x="1869259" y="1740200"/>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0" name="Straight Connector 1160"/>
              <p:cNvCxnSpPr>
                <a:cxnSpLocks noChangeShapeType="1"/>
              </p:cNvCxnSpPr>
              <p:nvPr/>
            </p:nvCxnSpPr>
            <p:spPr bwMode="auto">
              <a:xfrm flipH="1" flipV="1">
                <a:off x="2996102" y="1736669"/>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408"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368">
                                            <p:txEl>
                                              <p:pRg st="0" end="0"/>
                                            </p:txEl>
                                          </p:spTgt>
                                        </p:tgtEl>
                                        <p:attrNameLst>
                                          <p:attrName>style.visibility</p:attrName>
                                        </p:attrNameLst>
                                      </p:cBhvr>
                                      <p:to>
                                        <p:strVal val="visible"/>
                                      </p:to>
                                    </p:set>
                                    <p:anim calcmode="discrete" valueType="clr">
                                      <p:cBhvr override="childStyle">
                                        <p:cTn id="7" dur="80"/>
                                        <p:tgtEl>
                                          <p:spTgt spid="436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36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368">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368">
                                            <p:txEl>
                                              <p:pRg st="1" end="1"/>
                                            </p:txEl>
                                          </p:spTgt>
                                        </p:tgtEl>
                                        <p:attrNameLst>
                                          <p:attrName>style.visibility</p:attrName>
                                        </p:attrNameLst>
                                      </p:cBhvr>
                                      <p:to>
                                        <p:strVal val="visible"/>
                                      </p:to>
                                    </p:set>
                                    <p:anim calcmode="discrete" valueType="clr">
                                      <p:cBhvr override="childStyle">
                                        <p:cTn id="14" dur="80"/>
                                        <p:tgtEl>
                                          <p:spTgt spid="436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368">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368">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4368">
                                            <p:txEl>
                                              <p:pRg st="2" end="2"/>
                                            </p:txEl>
                                          </p:spTgt>
                                        </p:tgtEl>
                                        <p:attrNameLst>
                                          <p:attrName>style.visibility</p:attrName>
                                        </p:attrNameLst>
                                      </p:cBhvr>
                                      <p:to>
                                        <p:strVal val="visible"/>
                                      </p:to>
                                    </p:set>
                                    <p:anim calcmode="discrete" valueType="clr">
                                      <p:cBhvr override="childStyle">
                                        <p:cTn id="21" dur="80"/>
                                        <p:tgtEl>
                                          <p:spTgt spid="436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368">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4368">
                                            <p:txEl>
                                              <p:pRg st="2" end="2"/>
                                            </p:txEl>
                                          </p:spTgt>
                                        </p:tgtEl>
                                        <p:attrNameLst>
                                          <p:attrName>fill.type</p:attrName>
                                        </p:attrNameLst>
                                      </p:cBhvr>
                                      <p:to>
                                        <p:strVal val="solid"/>
                                      </p:to>
                                    </p:set>
                                  </p:childTnLst>
                                </p:cTn>
                              </p:par>
                              <p:par>
                                <p:cTn id="24" presetID="27" presetClass="entr" presetSubtype="0" fill="hold" nodeType="withEffect">
                                  <p:stCondLst>
                                    <p:cond delay="0"/>
                                  </p:stCondLst>
                                  <p:iterate type="lt">
                                    <p:tmPct val="50000"/>
                                  </p:iterate>
                                  <p:childTnLst>
                                    <p:set>
                                      <p:cBhvr>
                                        <p:cTn id="25" dur="1" fill="hold">
                                          <p:stCondLst>
                                            <p:cond delay="0"/>
                                          </p:stCondLst>
                                        </p:cTn>
                                        <p:tgtEl>
                                          <p:spTgt spid="4368">
                                            <p:txEl>
                                              <p:pRg st="3" end="3"/>
                                            </p:txEl>
                                          </p:spTgt>
                                        </p:tgtEl>
                                        <p:attrNameLst>
                                          <p:attrName>style.visibility</p:attrName>
                                        </p:attrNameLst>
                                      </p:cBhvr>
                                      <p:to>
                                        <p:strVal val="visible"/>
                                      </p:to>
                                    </p:set>
                                    <p:anim calcmode="discrete" valueType="clr">
                                      <p:cBhvr override="childStyle">
                                        <p:cTn id="26" dur="80"/>
                                        <p:tgtEl>
                                          <p:spTgt spid="436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4368">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4368">
                                            <p:txEl>
                                              <p:pRg st="3" end="3"/>
                                            </p:txEl>
                                          </p:spTgt>
                                        </p:tgtEl>
                                        <p:attrNameLst>
                                          <p:attrName>fill.type</p:attrName>
                                        </p:attrNameLst>
                                      </p:cBhvr>
                                      <p:to>
                                        <p:strVal val="solid"/>
                                      </p:to>
                                    </p:set>
                                  </p:childTnLst>
                                </p:cTn>
                              </p:par>
                              <p:par>
                                <p:cTn id="29" presetID="27" presetClass="entr" presetSubtype="0" fill="hold" nodeType="withEffect">
                                  <p:stCondLst>
                                    <p:cond delay="0"/>
                                  </p:stCondLst>
                                  <p:iterate type="lt">
                                    <p:tmPct val="50000"/>
                                  </p:iterate>
                                  <p:childTnLst>
                                    <p:set>
                                      <p:cBhvr>
                                        <p:cTn id="30" dur="1" fill="hold">
                                          <p:stCondLst>
                                            <p:cond delay="0"/>
                                          </p:stCondLst>
                                        </p:cTn>
                                        <p:tgtEl>
                                          <p:spTgt spid="4368">
                                            <p:txEl>
                                              <p:pRg st="4" end="4"/>
                                            </p:txEl>
                                          </p:spTgt>
                                        </p:tgtEl>
                                        <p:attrNameLst>
                                          <p:attrName>style.visibility</p:attrName>
                                        </p:attrNameLst>
                                      </p:cBhvr>
                                      <p:to>
                                        <p:strVal val="visible"/>
                                      </p:to>
                                    </p:set>
                                    <p:anim calcmode="discrete" valueType="clr">
                                      <p:cBhvr override="childStyle">
                                        <p:cTn id="31" dur="80"/>
                                        <p:tgtEl>
                                          <p:spTgt spid="4368">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4368">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4368">
                                            <p:txEl>
                                              <p:pRg st="4" end="4"/>
                                            </p:txEl>
                                          </p:spTgt>
                                        </p:tgtEl>
                                        <p:attrNameLst>
                                          <p:attrName>fill.type</p:attrName>
                                        </p:attrNameLst>
                                      </p:cBhvr>
                                      <p:to>
                                        <p:strVal val="solid"/>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4368">
                                            <p:txEl>
                                              <p:pRg st="5" end="5"/>
                                            </p:txEl>
                                          </p:spTgt>
                                        </p:tgtEl>
                                        <p:attrNameLst>
                                          <p:attrName>style.visibility</p:attrName>
                                        </p:attrNameLst>
                                      </p:cBhvr>
                                      <p:to>
                                        <p:strVal val="visible"/>
                                      </p:to>
                                    </p:set>
                                    <p:anim calcmode="discrete" valueType="clr">
                                      <p:cBhvr override="childStyle">
                                        <p:cTn id="38" dur="80"/>
                                        <p:tgtEl>
                                          <p:spTgt spid="4368">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4368">
                                            <p:txEl>
                                              <p:pRg st="5" end="5"/>
                                            </p:txEl>
                                          </p:spTgt>
                                        </p:tgtEl>
                                        <p:attrNameLst>
                                          <p:attrName>fillcolor</p:attrName>
                                        </p:attrNameLst>
                                      </p:cBhvr>
                                      <p:tavLst>
                                        <p:tav tm="0">
                                          <p:val>
                                            <p:clrVal>
                                              <a:schemeClr val="accent2"/>
                                            </p:clrVal>
                                          </p:val>
                                        </p:tav>
                                        <p:tav tm="50000">
                                          <p:val>
                                            <p:clrVal>
                                              <a:schemeClr val="hlink"/>
                                            </p:clrVal>
                                          </p:val>
                                        </p:tav>
                                      </p:tavLst>
                                    </p:anim>
                                    <p:set>
                                      <p:cBhvr>
                                        <p:cTn id="40" dur="80"/>
                                        <p:tgtEl>
                                          <p:spTgt spid="4368">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96751B-6368-4956-8516-80F7C60A6D9F}" type="slidenum">
              <a:rPr lang="zh-CN" altLang="en-US" sz="1400">
                <a:latin typeface="Tahoma" panose="020B0604030504040204" pitchFamily="34" charset="0"/>
              </a:rPr>
              <a:pPr/>
              <a:t>21</a:t>
            </a:fld>
            <a:endParaRPr lang="en-US" altLang="zh-CN" sz="1400">
              <a:latin typeface="Tahoma" panose="020B0604030504040204" pitchFamily="34" charset="0"/>
            </a:endParaRPr>
          </a:p>
        </p:txBody>
      </p:sp>
      <p:sp>
        <p:nvSpPr>
          <p:cNvPr id="3090" name="Rectangle 2"/>
          <p:cNvSpPr>
            <a:spLocks noGrp="1" noChangeArrowheads="1"/>
          </p:cNvSpPr>
          <p:nvPr>
            <p:ph type="title"/>
          </p:nvPr>
        </p:nvSpPr>
        <p:spPr>
          <a:xfrm>
            <a:off x="0" y="228600"/>
            <a:ext cx="9426575" cy="1143000"/>
          </a:xfrm>
        </p:spPr>
        <p:txBody>
          <a:bodyPr/>
          <a:lstStyle/>
          <a:p>
            <a:pPr eaLnBrk="1" hangingPunct="1"/>
            <a:r>
              <a:rPr lang="en-US" altLang="zh-CN" sz="3600" smtClean="0">
                <a:latin typeface="Comic Sans MS" panose="030F0702030302020204" pitchFamily="66" charset="0"/>
              </a:rPr>
              <a:t>What’s the </a:t>
            </a:r>
            <a:r>
              <a:rPr lang="en-US" altLang="zh-CN" sz="3600" smtClean="0">
                <a:solidFill>
                  <a:srgbClr val="FF3300"/>
                </a:solidFill>
                <a:latin typeface="Comic Sans MS" panose="030F0702030302020204" pitchFamily="66" charset="0"/>
              </a:rPr>
              <a:t>Internet</a:t>
            </a:r>
            <a:r>
              <a:rPr lang="en-US" altLang="zh-CN" sz="3600" smtClean="0">
                <a:latin typeface="Comic Sans MS" panose="030F0702030302020204" pitchFamily="66" charset="0"/>
              </a:rPr>
              <a:t>: “nuts and bolts” view</a:t>
            </a:r>
            <a:endParaRPr lang="en-US" altLang="zh-CN" smtClean="0">
              <a:latin typeface="Comic Sans MS" panose="030F0702030302020204" pitchFamily="66" charset="0"/>
            </a:endParaRPr>
          </a:p>
        </p:txBody>
      </p:sp>
      <p:sp>
        <p:nvSpPr>
          <p:cNvPr id="5123" name="Rectangle 3"/>
          <p:cNvSpPr>
            <a:spLocks noGrp="1" noChangeArrowheads="1"/>
          </p:cNvSpPr>
          <p:nvPr>
            <p:ph type="body" sz="half" idx="1"/>
          </p:nvPr>
        </p:nvSpPr>
        <p:spPr>
          <a:xfrm>
            <a:off x="301624" y="1165226"/>
            <a:ext cx="5014913" cy="4648200"/>
          </a:xfrm>
          <a:noFill/>
        </p:spPr>
        <p:txBody>
          <a:bodyPr/>
          <a:lstStyle/>
          <a:p>
            <a:pPr eaLnBrk="1" hangingPunct="1">
              <a:spcBef>
                <a:spcPct val="0"/>
              </a:spcBef>
            </a:pPr>
            <a:r>
              <a:rPr lang="en-US" altLang="zh-CN" i="1" dirty="0" smtClean="0">
                <a:solidFill>
                  <a:srgbClr val="0000FF"/>
                </a:solidFill>
                <a:latin typeface="Comic Sans MS" panose="030F0702030302020204" pitchFamily="66" charset="0"/>
              </a:rPr>
              <a:t>protocols</a:t>
            </a:r>
            <a:r>
              <a:rPr lang="en-US" altLang="zh-CN" dirty="0" smtClean="0">
                <a:solidFill>
                  <a:srgbClr val="0000FF"/>
                </a:solidFill>
                <a:latin typeface="Comic Sans MS" panose="030F0702030302020204" pitchFamily="66" charset="0"/>
              </a:rPr>
              <a:t> control sending, receiving of </a:t>
            </a:r>
            <a:r>
              <a:rPr lang="en-US" altLang="zh-CN" dirty="0" err="1" smtClean="0">
                <a:solidFill>
                  <a:srgbClr val="0000FF"/>
                </a:solidFill>
                <a:latin typeface="Comic Sans MS" panose="030F0702030302020204" pitchFamily="66" charset="0"/>
              </a:rPr>
              <a:t>msgs</a:t>
            </a:r>
            <a:endParaRPr lang="en-US" altLang="zh-CN" dirty="0" smtClean="0">
              <a:solidFill>
                <a:srgbClr val="0000FF"/>
              </a:solidFill>
              <a:latin typeface="Comic Sans MS" panose="030F0702030302020204" pitchFamily="66" charset="0"/>
            </a:endParaRPr>
          </a:p>
          <a:p>
            <a:pPr lvl="1" eaLnBrk="1" hangingPunct="1">
              <a:spcBef>
                <a:spcPct val="0"/>
              </a:spcBef>
            </a:pPr>
            <a:r>
              <a:rPr lang="en-US" altLang="zh-CN" dirty="0" smtClean="0">
                <a:solidFill>
                  <a:srgbClr val="0000FF"/>
                </a:solidFill>
                <a:latin typeface="Comic Sans MS" panose="030F0702030302020204" pitchFamily="66" charset="0"/>
              </a:rPr>
              <a:t>e.g., TCP, IP, HTTP, FTP,  PPP</a:t>
            </a:r>
          </a:p>
          <a:p>
            <a:pPr eaLnBrk="1" hangingPunct="1">
              <a:spcBef>
                <a:spcPct val="0"/>
              </a:spcBef>
            </a:pPr>
            <a:r>
              <a:rPr lang="en-US" altLang="zh-CN" i="1" dirty="0" smtClean="0">
                <a:solidFill>
                  <a:srgbClr val="0000FF"/>
                </a:solidFill>
                <a:latin typeface="Comic Sans MS" panose="030F0702030302020204" pitchFamily="66" charset="0"/>
              </a:rPr>
              <a:t>Internet: </a:t>
            </a:r>
            <a:r>
              <a:rPr lang="en-US" altLang="zh-CN" dirty="0" smtClean="0">
                <a:solidFill>
                  <a:srgbClr val="0000FF"/>
                </a:solidFill>
                <a:latin typeface="Comic Sans MS" panose="030F0702030302020204" pitchFamily="66" charset="0"/>
              </a:rPr>
              <a:t>“network of networks”</a:t>
            </a:r>
          </a:p>
          <a:p>
            <a:pPr lvl="1" eaLnBrk="1" hangingPunct="1">
              <a:spcBef>
                <a:spcPct val="0"/>
              </a:spcBef>
            </a:pPr>
            <a:r>
              <a:rPr lang="en-US" altLang="zh-CN" dirty="0" smtClean="0">
                <a:solidFill>
                  <a:srgbClr val="0000FF"/>
                </a:solidFill>
                <a:latin typeface="Comic Sans MS" panose="030F0702030302020204" pitchFamily="66" charset="0"/>
              </a:rPr>
              <a:t>loosely hierarchical</a:t>
            </a:r>
          </a:p>
          <a:p>
            <a:pPr lvl="1" eaLnBrk="1" hangingPunct="1">
              <a:spcBef>
                <a:spcPct val="0"/>
              </a:spcBef>
            </a:pPr>
            <a:r>
              <a:rPr lang="en-US" altLang="zh-CN" dirty="0" smtClean="0">
                <a:solidFill>
                  <a:srgbClr val="0000FF"/>
                </a:solidFill>
                <a:latin typeface="Comic Sans MS" panose="030F0702030302020204" pitchFamily="66" charset="0"/>
              </a:rPr>
              <a:t>public Internet versus private intranet</a:t>
            </a:r>
          </a:p>
          <a:p>
            <a:pPr eaLnBrk="1" hangingPunct="1">
              <a:spcBef>
                <a:spcPct val="0"/>
              </a:spcBef>
            </a:pPr>
            <a:r>
              <a:rPr lang="en-US" altLang="zh-CN" dirty="0" smtClean="0">
                <a:solidFill>
                  <a:srgbClr val="0000FF"/>
                </a:solidFill>
                <a:latin typeface="Comic Sans MS" panose="030F0702030302020204" pitchFamily="66" charset="0"/>
              </a:rPr>
              <a:t>Internet standards</a:t>
            </a:r>
          </a:p>
          <a:p>
            <a:pPr lvl="1" eaLnBrk="1" hangingPunct="1">
              <a:spcBef>
                <a:spcPct val="0"/>
              </a:spcBef>
            </a:pPr>
            <a:r>
              <a:rPr lang="en-US" altLang="zh-CN" dirty="0" smtClean="0">
                <a:solidFill>
                  <a:srgbClr val="0000FF"/>
                </a:solidFill>
                <a:latin typeface="Comic Sans MS" panose="030F0702030302020204" pitchFamily="66" charset="0"/>
              </a:rPr>
              <a:t>RFC: Request for comments</a:t>
            </a:r>
          </a:p>
          <a:p>
            <a:pPr lvl="1" eaLnBrk="1" hangingPunct="1">
              <a:spcBef>
                <a:spcPct val="0"/>
              </a:spcBef>
            </a:pPr>
            <a:r>
              <a:rPr lang="en-US" altLang="zh-CN" dirty="0" smtClean="0">
                <a:solidFill>
                  <a:srgbClr val="0000FF"/>
                </a:solidFill>
                <a:latin typeface="Comic Sans MS" panose="030F0702030302020204" pitchFamily="66" charset="0"/>
              </a:rPr>
              <a:t>IETF: Internet Engineering Task Force</a:t>
            </a:r>
          </a:p>
        </p:txBody>
      </p:sp>
      <p:grpSp>
        <p:nvGrpSpPr>
          <p:cNvPr id="229" name="Group 979"/>
          <p:cNvGrpSpPr>
            <a:grpSpLocks/>
          </p:cNvGrpSpPr>
          <p:nvPr/>
        </p:nvGrpSpPr>
        <p:grpSpPr bwMode="auto">
          <a:xfrm>
            <a:off x="5266531" y="1552576"/>
            <a:ext cx="3551237" cy="4743450"/>
            <a:chOff x="5202238" y="1384300"/>
            <a:chExt cx="3551237" cy="4743450"/>
          </a:xfrm>
        </p:grpSpPr>
        <p:sp>
          <p:nvSpPr>
            <p:cNvPr id="230"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3" name="Group 666"/>
            <p:cNvGrpSpPr>
              <a:grpSpLocks/>
            </p:cNvGrpSpPr>
            <p:nvPr/>
          </p:nvGrpSpPr>
          <p:grpSpPr bwMode="auto">
            <a:xfrm>
              <a:off x="5329977" y="2980450"/>
              <a:ext cx="1458912" cy="933450"/>
              <a:chOff x="2889" y="1631"/>
              <a:chExt cx="980" cy="743"/>
            </a:xfrm>
          </p:grpSpPr>
          <p:sp>
            <p:nvSpPr>
              <p:cNvPr id="840"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41"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34"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8"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68"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69"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0" name="Group 732"/>
            <p:cNvGrpSpPr>
              <a:grpSpLocks/>
            </p:cNvGrpSpPr>
            <p:nvPr/>
          </p:nvGrpSpPr>
          <p:grpSpPr bwMode="auto">
            <a:xfrm>
              <a:off x="6430963" y="2519363"/>
              <a:ext cx="219075" cy="52387"/>
              <a:chOff x="2468" y="1332"/>
              <a:chExt cx="310" cy="60"/>
            </a:xfrm>
          </p:grpSpPr>
          <p:sp>
            <p:nvSpPr>
              <p:cNvPr id="838"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39"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71"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3" name="Group 737"/>
            <p:cNvGrpSpPr>
              <a:grpSpLocks/>
            </p:cNvGrpSpPr>
            <p:nvPr/>
          </p:nvGrpSpPr>
          <p:grpSpPr bwMode="auto">
            <a:xfrm>
              <a:off x="7202488" y="2493963"/>
              <a:ext cx="390525" cy="174625"/>
              <a:chOff x="4334" y="1470"/>
              <a:chExt cx="246" cy="107"/>
            </a:xfrm>
          </p:grpSpPr>
          <p:sp>
            <p:nvSpPr>
              <p:cNvPr id="8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33" name="Group 741"/>
              <p:cNvGrpSpPr>
                <a:grpSpLocks/>
              </p:cNvGrpSpPr>
              <p:nvPr/>
            </p:nvGrpSpPr>
            <p:grpSpPr bwMode="auto">
              <a:xfrm>
                <a:off x="4383" y="1488"/>
                <a:ext cx="138" cy="33"/>
                <a:chOff x="2468" y="1332"/>
                <a:chExt cx="310" cy="60"/>
              </a:xfrm>
            </p:grpSpPr>
            <p:sp>
              <p:nvSpPr>
                <p:cNvPr id="836"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37"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34"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5"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4" name="Group 746"/>
            <p:cNvGrpSpPr>
              <a:grpSpLocks/>
            </p:cNvGrpSpPr>
            <p:nvPr/>
          </p:nvGrpSpPr>
          <p:grpSpPr bwMode="auto">
            <a:xfrm>
              <a:off x="7213600" y="2757488"/>
              <a:ext cx="390525" cy="174625"/>
              <a:chOff x="4334" y="1470"/>
              <a:chExt cx="246" cy="107"/>
            </a:xfrm>
          </p:grpSpPr>
          <p:sp>
            <p:nvSpPr>
              <p:cNvPr id="8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25" name="Group 750"/>
              <p:cNvGrpSpPr>
                <a:grpSpLocks/>
              </p:cNvGrpSpPr>
              <p:nvPr/>
            </p:nvGrpSpPr>
            <p:grpSpPr bwMode="auto">
              <a:xfrm>
                <a:off x="4383" y="1488"/>
                <a:ext cx="138" cy="33"/>
                <a:chOff x="2468" y="1332"/>
                <a:chExt cx="310" cy="60"/>
              </a:xfrm>
            </p:grpSpPr>
            <p:sp>
              <p:nvSpPr>
                <p:cNvPr id="828"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29"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26"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5" name="Group 764"/>
            <p:cNvGrpSpPr>
              <a:grpSpLocks/>
            </p:cNvGrpSpPr>
            <p:nvPr/>
          </p:nvGrpSpPr>
          <p:grpSpPr bwMode="auto">
            <a:xfrm>
              <a:off x="7689850" y="2393950"/>
              <a:ext cx="390525" cy="174625"/>
              <a:chOff x="4334" y="1470"/>
              <a:chExt cx="246" cy="107"/>
            </a:xfrm>
          </p:grpSpPr>
          <p:sp>
            <p:nvSpPr>
              <p:cNvPr id="8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7" name="Group 768"/>
              <p:cNvGrpSpPr>
                <a:grpSpLocks/>
              </p:cNvGrpSpPr>
              <p:nvPr/>
            </p:nvGrpSpPr>
            <p:grpSpPr bwMode="auto">
              <a:xfrm>
                <a:off x="4383" y="1488"/>
                <a:ext cx="138" cy="33"/>
                <a:chOff x="2468" y="1332"/>
                <a:chExt cx="310" cy="60"/>
              </a:xfrm>
            </p:grpSpPr>
            <p:sp>
              <p:nvSpPr>
                <p:cNvPr id="820"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21"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18"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6"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7" name="Group 801"/>
            <p:cNvGrpSpPr>
              <a:grpSpLocks/>
            </p:cNvGrpSpPr>
            <p:nvPr/>
          </p:nvGrpSpPr>
          <p:grpSpPr bwMode="auto">
            <a:xfrm>
              <a:off x="7591425" y="4806950"/>
              <a:ext cx="622300" cy="244475"/>
              <a:chOff x="4334" y="1470"/>
              <a:chExt cx="246" cy="107"/>
            </a:xfrm>
          </p:grpSpPr>
          <p:sp>
            <p:nvSpPr>
              <p:cNvPr id="8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09" name="Group 805"/>
              <p:cNvGrpSpPr>
                <a:grpSpLocks/>
              </p:cNvGrpSpPr>
              <p:nvPr/>
            </p:nvGrpSpPr>
            <p:grpSpPr bwMode="auto">
              <a:xfrm>
                <a:off x="4383" y="1488"/>
                <a:ext cx="138" cy="33"/>
                <a:chOff x="2468" y="1332"/>
                <a:chExt cx="310" cy="60"/>
              </a:xfrm>
            </p:grpSpPr>
            <p:sp>
              <p:nvSpPr>
                <p:cNvPr id="812"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13"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10"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1"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810"/>
            <p:cNvGrpSpPr>
              <a:grpSpLocks/>
            </p:cNvGrpSpPr>
            <p:nvPr/>
          </p:nvGrpSpPr>
          <p:grpSpPr bwMode="auto">
            <a:xfrm>
              <a:off x="6965950" y="4508500"/>
              <a:ext cx="622300" cy="244475"/>
              <a:chOff x="4334" y="1470"/>
              <a:chExt cx="246" cy="107"/>
            </a:xfrm>
          </p:grpSpPr>
          <p:sp>
            <p:nvSpPr>
              <p:cNvPr id="7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01" name="Group 814"/>
              <p:cNvGrpSpPr>
                <a:grpSpLocks/>
              </p:cNvGrpSpPr>
              <p:nvPr/>
            </p:nvGrpSpPr>
            <p:grpSpPr bwMode="auto">
              <a:xfrm>
                <a:off x="4383" y="1488"/>
                <a:ext cx="138" cy="33"/>
                <a:chOff x="2468" y="1332"/>
                <a:chExt cx="310" cy="60"/>
              </a:xfrm>
            </p:grpSpPr>
            <p:sp>
              <p:nvSpPr>
                <p:cNvPr id="804"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05"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02"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3"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819"/>
            <p:cNvGrpSpPr>
              <a:grpSpLocks/>
            </p:cNvGrpSpPr>
            <p:nvPr/>
          </p:nvGrpSpPr>
          <p:grpSpPr bwMode="auto">
            <a:xfrm>
              <a:off x="6242050" y="4851400"/>
              <a:ext cx="622300" cy="244475"/>
              <a:chOff x="4334" y="1470"/>
              <a:chExt cx="246" cy="107"/>
            </a:xfrm>
          </p:grpSpPr>
          <p:sp>
            <p:nvSpPr>
              <p:cNvPr id="7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93" name="Group 823"/>
              <p:cNvGrpSpPr>
                <a:grpSpLocks/>
              </p:cNvGrpSpPr>
              <p:nvPr/>
            </p:nvGrpSpPr>
            <p:grpSpPr bwMode="auto">
              <a:xfrm>
                <a:off x="4383" y="1488"/>
                <a:ext cx="138" cy="33"/>
                <a:chOff x="2468" y="1332"/>
                <a:chExt cx="310" cy="60"/>
              </a:xfrm>
            </p:grpSpPr>
            <p:sp>
              <p:nvSpPr>
                <p:cNvPr id="796"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97"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94"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5"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0" name="Group 828"/>
            <p:cNvGrpSpPr>
              <a:grpSpLocks/>
            </p:cNvGrpSpPr>
            <p:nvPr/>
          </p:nvGrpSpPr>
          <p:grpSpPr bwMode="auto">
            <a:xfrm>
              <a:off x="6051550" y="3644900"/>
              <a:ext cx="390525" cy="171450"/>
              <a:chOff x="4334" y="1470"/>
              <a:chExt cx="246" cy="107"/>
            </a:xfrm>
          </p:grpSpPr>
          <p:sp>
            <p:nvSpPr>
              <p:cNvPr id="7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85" name="Group 832"/>
              <p:cNvGrpSpPr>
                <a:grpSpLocks/>
              </p:cNvGrpSpPr>
              <p:nvPr/>
            </p:nvGrpSpPr>
            <p:grpSpPr bwMode="auto">
              <a:xfrm>
                <a:off x="4383" y="1488"/>
                <a:ext cx="138" cy="33"/>
                <a:chOff x="2468" y="1332"/>
                <a:chExt cx="310" cy="60"/>
              </a:xfrm>
            </p:grpSpPr>
            <p:sp>
              <p:nvSpPr>
                <p:cNvPr id="788"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89"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86"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7"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1" name="Group 846"/>
            <p:cNvGrpSpPr>
              <a:grpSpLocks/>
            </p:cNvGrpSpPr>
            <p:nvPr/>
          </p:nvGrpSpPr>
          <p:grpSpPr bwMode="auto">
            <a:xfrm>
              <a:off x="6138863" y="1989138"/>
              <a:ext cx="282575" cy="477837"/>
              <a:chOff x="3748" y="1253"/>
              <a:chExt cx="178" cy="301"/>
            </a:xfrm>
          </p:grpSpPr>
          <p:sp>
            <p:nvSpPr>
              <p:cNvPr id="766"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7"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8"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9"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0"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1"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2"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3"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4"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5"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6"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7"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8"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9"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0"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1"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282"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4" name="Group 919"/>
            <p:cNvGrpSpPr>
              <a:grpSpLocks/>
            </p:cNvGrpSpPr>
            <p:nvPr/>
          </p:nvGrpSpPr>
          <p:grpSpPr bwMode="auto">
            <a:xfrm flipH="1">
              <a:off x="5775325" y="4533900"/>
              <a:ext cx="414338" cy="373063"/>
              <a:chOff x="2839" y="3501"/>
              <a:chExt cx="755" cy="803"/>
            </a:xfrm>
          </p:grpSpPr>
          <p:pic>
            <p:nvPicPr>
              <p:cNvPr id="764"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5" name="Group 922"/>
            <p:cNvGrpSpPr>
              <a:grpSpLocks/>
            </p:cNvGrpSpPr>
            <p:nvPr/>
          </p:nvGrpSpPr>
          <p:grpSpPr bwMode="auto">
            <a:xfrm flipH="1">
              <a:off x="5457825" y="4954588"/>
              <a:ext cx="482600" cy="406400"/>
              <a:chOff x="2839" y="3501"/>
              <a:chExt cx="755" cy="803"/>
            </a:xfrm>
          </p:grpSpPr>
          <p:pic>
            <p:nvPicPr>
              <p:cNvPr id="762"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6" name="Group 925"/>
            <p:cNvGrpSpPr>
              <a:grpSpLocks/>
            </p:cNvGrpSpPr>
            <p:nvPr/>
          </p:nvGrpSpPr>
          <p:grpSpPr bwMode="auto">
            <a:xfrm flipH="1">
              <a:off x="5935663" y="5256213"/>
              <a:ext cx="427037" cy="349250"/>
              <a:chOff x="2839" y="3501"/>
              <a:chExt cx="755" cy="803"/>
            </a:xfrm>
          </p:grpSpPr>
          <p:pic>
            <p:nvPicPr>
              <p:cNvPr id="760"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7" name="Group 928"/>
            <p:cNvGrpSpPr>
              <a:grpSpLocks/>
            </p:cNvGrpSpPr>
            <p:nvPr/>
          </p:nvGrpSpPr>
          <p:grpSpPr bwMode="auto">
            <a:xfrm>
              <a:off x="6550025" y="5238750"/>
              <a:ext cx="427038" cy="350838"/>
              <a:chOff x="2839" y="3501"/>
              <a:chExt cx="755" cy="803"/>
            </a:xfrm>
          </p:grpSpPr>
          <p:pic>
            <p:nvPicPr>
              <p:cNvPr id="758"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288" name="Picture 93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1" name="Group 938"/>
            <p:cNvGrpSpPr>
              <a:grpSpLocks/>
            </p:cNvGrpSpPr>
            <p:nvPr/>
          </p:nvGrpSpPr>
          <p:grpSpPr bwMode="auto">
            <a:xfrm>
              <a:off x="8240713" y="5002213"/>
              <a:ext cx="227012" cy="481012"/>
              <a:chOff x="4140" y="429"/>
              <a:chExt cx="1425" cy="2396"/>
            </a:xfrm>
          </p:grpSpPr>
          <p:sp>
            <p:nvSpPr>
              <p:cNvPr id="726" name="Freeform 939"/>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7"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8" name="Freeform 941"/>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9" name="Freeform 942"/>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0"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31" name="Group 944"/>
              <p:cNvGrpSpPr>
                <a:grpSpLocks/>
              </p:cNvGrpSpPr>
              <p:nvPr/>
            </p:nvGrpSpPr>
            <p:grpSpPr bwMode="auto">
              <a:xfrm>
                <a:off x="4749" y="668"/>
                <a:ext cx="581" cy="145"/>
                <a:chOff x="614" y="2568"/>
                <a:chExt cx="725" cy="139"/>
              </a:xfrm>
            </p:grpSpPr>
            <p:sp>
              <p:nvSpPr>
                <p:cNvPr id="756"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7"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32"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33" name="Group 948"/>
              <p:cNvGrpSpPr>
                <a:grpSpLocks/>
              </p:cNvGrpSpPr>
              <p:nvPr/>
            </p:nvGrpSpPr>
            <p:grpSpPr bwMode="auto">
              <a:xfrm>
                <a:off x="4747" y="994"/>
                <a:ext cx="581" cy="134"/>
                <a:chOff x="614" y="2568"/>
                <a:chExt cx="725" cy="139"/>
              </a:xfrm>
            </p:grpSpPr>
            <p:sp>
              <p:nvSpPr>
                <p:cNvPr id="754"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5"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34"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5"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36" name="Group 953"/>
              <p:cNvGrpSpPr>
                <a:grpSpLocks/>
              </p:cNvGrpSpPr>
              <p:nvPr/>
            </p:nvGrpSpPr>
            <p:grpSpPr bwMode="auto">
              <a:xfrm>
                <a:off x="4735" y="1627"/>
                <a:ext cx="582" cy="151"/>
                <a:chOff x="614" y="2568"/>
                <a:chExt cx="725" cy="139"/>
              </a:xfrm>
            </p:grpSpPr>
            <p:sp>
              <p:nvSpPr>
                <p:cNvPr id="752"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3"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37" name="Freeform 956"/>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38" name="Group 957"/>
              <p:cNvGrpSpPr>
                <a:grpSpLocks/>
              </p:cNvGrpSpPr>
              <p:nvPr/>
            </p:nvGrpSpPr>
            <p:grpSpPr bwMode="auto">
              <a:xfrm>
                <a:off x="4739" y="1327"/>
                <a:ext cx="582" cy="139"/>
                <a:chOff x="614" y="2568"/>
                <a:chExt cx="725" cy="139"/>
              </a:xfrm>
            </p:grpSpPr>
            <p:sp>
              <p:nvSpPr>
                <p:cNvPr id="750"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1"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39"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0" name="Freeform 961"/>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1" name="Freeform 962"/>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2"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3" name="Freeform 964"/>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4"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5"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6"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7"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748"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9"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92" name="Group 971"/>
            <p:cNvGrpSpPr>
              <a:grpSpLocks/>
            </p:cNvGrpSpPr>
            <p:nvPr/>
          </p:nvGrpSpPr>
          <p:grpSpPr bwMode="auto">
            <a:xfrm>
              <a:off x="7924800" y="5303838"/>
              <a:ext cx="227013" cy="481012"/>
              <a:chOff x="4140" y="429"/>
              <a:chExt cx="1425" cy="2396"/>
            </a:xfrm>
          </p:grpSpPr>
          <p:sp>
            <p:nvSpPr>
              <p:cNvPr id="694" name="Freeform 972"/>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5"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96" name="Freeform 974"/>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 name="Freeform 975"/>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8"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699" name="Group 977"/>
              <p:cNvGrpSpPr>
                <a:grpSpLocks/>
              </p:cNvGrpSpPr>
              <p:nvPr/>
            </p:nvGrpSpPr>
            <p:grpSpPr bwMode="auto">
              <a:xfrm>
                <a:off x="4749" y="668"/>
                <a:ext cx="581" cy="145"/>
                <a:chOff x="614" y="2568"/>
                <a:chExt cx="725" cy="139"/>
              </a:xfrm>
            </p:grpSpPr>
            <p:sp>
              <p:nvSpPr>
                <p:cNvPr id="724"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5"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00"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01" name="Group 981"/>
              <p:cNvGrpSpPr>
                <a:grpSpLocks/>
              </p:cNvGrpSpPr>
              <p:nvPr/>
            </p:nvGrpSpPr>
            <p:grpSpPr bwMode="auto">
              <a:xfrm>
                <a:off x="4747" y="994"/>
                <a:ext cx="581" cy="134"/>
                <a:chOff x="614" y="2568"/>
                <a:chExt cx="725" cy="139"/>
              </a:xfrm>
            </p:grpSpPr>
            <p:sp>
              <p:nvSpPr>
                <p:cNvPr id="722"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3"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02"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03"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04" name="Group 986"/>
              <p:cNvGrpSpPr>
                <a:grpSpLocks/>
              </p:cNvGrpSpPr>
              <p:nvPr/>
            </p:nvGrpSpPr>
            <p:grpSpPr bwMode="auto">
              <a:xfrm>
                <a:off x="4735" y="1627"/>
                <a:ext cx="582" cy="151"/>
                <a:chOff x="614" y="2568"/>
                <a:chExt cx="725" cy="139"/>
              </a:xfrm>
            </p:grpSpPr>
            <p:sp>
              <p:nvSpPr>
                <p:cNvPr id="720"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1"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05" name="Freeform 989"/>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06" name="Group 990"/>
              <p:cNvGrpSpPr>
                <a:grpSpLocks/>
              </p:cNvGrpSpPr>
              <p:nvPr/>
            </p:nvGrpSpPr>
            <p:grpSpPr bwMode="auto">
              <a:xfrm>
                <a:off x="4739" y="1327"/>
                <a:ext cx="582" cy="139"/>
                <a:chOff x="614" y="2568"/>
                <a:chExt cx="725" cy="139"/>
              </a:xfrm>
            </p:grpSpPr>
            <p:sp>
              <p:nvSpPr>
                <p:cNvPr id="718"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9"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07"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08" name="Freeform 994"/>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9" name="Freeform 995"/>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0"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1" name="Freeform 997"/>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2"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3"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4"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5"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716"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7"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293"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 name="Picture 1006"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 name="Freeform 1007"/>
            <p:cNvSpPr>
              <a:spLocks/>
            </p:cNvSpPr>
            <p:nvPr/>
          </p:nvSpPr>
          <p:spPr bwMode="auto">
            <a:xfrm>
              <a:off x="5472854" y="2136804"/>
              <a:ext cx="351920" cy="208166"/>
            </a:xfrm>
            <a:custGeom>
              <a:avLst/>
              <a:gdLst>
                <a:gd name="T0" fmla="*/ 193954059 w 2982"/>
                <a:gd name="T1" fmla="*/ 0 h 2442"/>
                <a:gd name="T2" fmla="*/ 0 w 2982"/>
                <a:gd name="T3" fmla="*/ 52653382 h 2442"/>
                <a:gd name="T4" fmla="*/ 775802547 w 2982"/>
                <a:gd name="T5" fmla="*/ 52653382 h 2442"/>
                <a:gd name="T6" fmla="*/ 775802547 w 2982"/>
                <a:gd name="T7" fmla="*/ 52653382 h 2442"/>
                <a:gd name="T8" fmla="*/ 19395405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96" name="Picture 1008" descr="scre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 name="Freeform 1009"/>
            <p:cNvSpPr>
              <a:spLocks/>
            </p:cNvSpPr>
            <p:nvPr/>
          </p:nvSpPr>
          <p:spPr bwMode="auto">
            <a:xfrm>
              <a:off x="5536928" y="2130663"/>
              <a:ext cx="298168" cy="38736"/>
            </a:xfrm>
            <a:custGeom>
              <a:avLst/>
              <a:gdLst>
                <a:gd name="T0" fmla="*/ 193617522 w 2528"/>
                <a:gd name="T1" fmla="*/ 0 h 455"/>
                <a:gd name="T2" fmla="*/ 774455933 w 2528"/>
                <a:gd name="T3" fmla="*/ 52445146 h 455"/>
                <a:gd name="T4" fmla="*/ 774455933 w 2528"/>
                <a:gd name="T5" fmla="*/ 52445146 h 455"/>
                <a:gd name="T6" fmla="*/ 0 w 2528"/>
                <a:gd name="T7" fmla="*/ 52445146 h 455"/>
                <a:gd name="T8" fmla="*/ 19361752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1010"/>
            <p:cNvSpPr>
              <a:spLocks/>
            </p:cNvSpPr>
            <p:nvPr/>
          </p:nvSpPr>
          <p:spPr bwMode="auto">
            <a:xfrm>
              <a:off x="5469738" y="2130348"/>
              <a:ext cx="82770" cy="161242"/>
            </a:xfrm>
            <a:custGeom>
              <a:avLst/>
              <a:gdLst>
                <a:gd name="T0" fmla="*/ 193416032 w 702"/>
                <a:gd name="T1" fmla="*/ 0 h 1893"/>
                <a:gd name="T2" fmla="*/ 0 w 702"/>
                <a:gd name="T3" fmla="*/ 52528358 h 1893"/>
                <a:gd name="T4" fmla="*/ 193416032 w 702"/>
                <a:gd name="T5" fmla="*/ 52528358 h 1893"/>
                <a:gd name="T6" fmla="*/ 193416032 w 702"/>
                <a:gd name="T7" fmla="*/ 52528358 h 1893"/>
                <a:gd name="T8" fmla="*/ 19341603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1011"/>
            <p:cNvSpPr>
              <a:spLocks/>
            </p:cNvSpPr>
            <p:nvPr/>
          </p:nvSpPr>
          <p:spPr bwMode="auto">
            <a:xfrm>
              <a:off x="5743756" y="2159163"/>
              <a:ext cx="89197" cy="186121"/>
            </a:xfrm>
            <a:custGeom>
              <a:avLst/>
              <a:gdLst>
                <a:gd name="T0" fmla="*/ 193802070 w 756"/>
                <a:gd name="T1" fmla="*/ 0 h 2184"/>
                <a:gd name="T2" fmla="*/ 193802070 w 756"/>
                <a:gd name="T3" fmla="*/ 52609433 h 2184"/>
                <a:gd name="T4" fmla="*/ 0 w 756"/>
                <a:gd name="T5" fmla="*/ 52609433 h 2184"/>
                <a:gd name="T6" fmla="*/ 193802070 w 756"/>
                <a:gd name="T7" fmla="*/ 52609433 h 2184"/>
                <a:gd name="T8" fmla="*/ 19380207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1012"/>
            <p:cNvSpPr>
              <a:spLocks/>
            </p:cNvSpPr>
            <p:nvPr/>
          </p:nvSpPr>
          <p:spPr bwMode="auto">
            <a:xfrm>
              <a:off x="5468764" y="2283402"/>
              <a:ext cx="327186" cy="62828"/>
            </a:xfrm>
            <a:custGeom>
              <a:avLst/>
              <a:gdLst>
                <a:gd name="T0" fmla="*/ 193830617 w 2773"/>
                <a:gd name="T1" fmla="*/ 0 h 738"/>
                <a:gd name="T2" fmla="*/ 0 w 2773"/>
                <a:gd name="T3" fmla="*/ 52443591 h 738"/>
                <a:gd name="T4" fmla="*/ 775308309 w 2773"/>
                <a:gd name="T5" fmla="*/ 52443591 h 738"/>
                <a:gd name="T6" fmla="*/ 775308309 w 2773"/>
                <a:gd name="T7" fmla="*/ 52443591 h 738"/>
                <a:gd name="T8" fmla="*/ 19383061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1013"/>
            <p:cNvSpPr>
              <a:spLocks/>
            </p:cNvSpPr>
            <p:nvPr/>
          </p:nvSpPr>
          <p:spPr bwMode="auto">
            <a:xfrm>
              <a:off x="5753689" y="2160738"/>
              <a:ext cx="83549" cy="186909"/>
            </a:xfrm>
            <a:custGeom>
              <a:avLst/>
              <a:gdLst>
                <a:gd name="T0" fmla="*/ 886744152 w 637"/>
                <a:gd name="T1" fmla="*/ 0 h 1659"/>
                <a:gd name="T2" fmla="*/ 886744152 w 637"/>
                <a:gd name="T3" fmla="*/ 0 h 1659"/>
                <a:gd name="T4" fmla="*/ 295581428 w 637"/>
                <a:gd name="T5" fmla="*/ 2147483647 h 1659"/>
                <a:gd name="T6" fmla="*/ 0 w 637"/>
                <a:gd name="T7" fmla="*/ 2147483647 h 1659"/>
                <a:gd name="T8" fmla="*/ 88674415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1014"/>
            <p:cNvSpPr>
              <a:spLocks/>
            </p:cNvSpPr>
            <p:nvPr/>
          </p:nvSpPr>
          <p:spPr bwMode="auto">
            <a:xfrm>
              <a:off x="5469154" y="2291747"/>
              <a:ext cx="290962" cy="62040"/>
            </a:xfrm>
            <a:custGeom>
              <a:avLst/>
              <a:gdLst>
                <a:gd name="T0" fmla="*/ 0 w 2216"/>
                <a:gd name="T1" fmla="*/ 0 h 550"/>
                <a:gd name="T2" fmla="*/ 296524942 w 2216"/>
                <a:gd name="T3" fmla="*/ 162178072 h 550"/>
                <a:gd name="T4" fmla="*/ 2147483647 w 2216"/>
                <a:gd name="T5" fmla="*/ 1133846597 h 550"/>
                <a:gd name="T6" fmla="*/ 2147483647 w 2216"/>
                <a:gd name="T7" fmla="*/ 97166824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3" name="Group 1015"/>
            <p:cNvGrpSpPr>
              <a:grpSpLocks/>
            </p:cNvGrpSpPr>
            <p:nvPr/>
          </p:nvGrpSpPr>
          <p:grpSpPr bwMode="auto">
            <a:xfrm>
              <a:off x="5464285" y="2358039"/>
              <a:ext cx="98740" cy="36846"/>
              <a:chOff x="1740" y="2642"/>
              <a:chExt cx="752" cy="327"/>
            </a:xfrm>
          </p:grpSpPr>
          <p:sp>
            <p:nvSpPr>
              <p:cNvPr id="688"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9"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1"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2"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3"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4" name="Freeform 1022"/>
            <p:cNvSpPr>
              <a:spLocks/>
            </p:cNvSpPr>
            <p:nvPr/>
          </p:nvSpPr>
          <p:spPr bwMode="auto">
            <a:xfrm>
              <a:off x="5633331" y="2363550"/>
              <a:ext cx="119579" cy="80936"/>
            </a:xfrm>
            <a:custGeom>
              <a:avLst/>
              <a:gdLst>
                <a:gd name="T0" fmla="*/ 213225067 w 990"/>
                <a:gd name="T1" fmla="*/ 327634039 h 792"/>
                <a:gd name="T2" fmla="*/ 426450134 w 990"/>
                <a:gd name="T3" fmla="*/ 0 h 792"/>
                <a:gd name="T4" fmla="*/ 426450134 w 990"/>
                <a:gd name="T5" fmla="*/ 108859857 h 792"/>
                <a:gd name="T6" fmla="*/ 0 w 990"/>
                <a:gd name="T7" fmla="*/ 327634039 h 792"/>
                <a:gd name="T8" fmla="*/ 213225067 w 990"/>
                <a:gd name="T9" fmla="*/ 327634039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1023"/>
            <p:cNvSpPr>
              <a:spLocks/>
            </p:cNvSpPr>
            <p:nvPr/>
          </p:nvSpPr>
          <p:spPr bwMode="auto">
            <a:xfrm>
              <a:off x="5328152" y="2370006"/>
              <a:ext cx="305958" cy="73850"/>
            </a:xfrm>
            <a:custGeom>
              <a:avLst/>
              <a:gdLst>
                <a:gd name="T0" fmla="*/ 213487852 w 2532"/>
                <a:gd name="T1" fmla="*/ 0 h 723"/>
                <a:gd name="T2" fmla="*/ 213487852 w 2532"/>
                <a:gd name="T3" fmla="*/ 0 h 723"/>
                <a:gd name="T4" fmla="*/ 1279175104 w 2532"/>
                <a:gd name="T5" fmla="*/ 326105249 h 723"/>
                <a:gd name="T6" fmla="*/ 1279175104 w 2532"/>
                <a:gd name="T7" fmla="*/ 326105249 h 723"/>
                <a:gd name="T8" fmla="*/ 0 w 2532"/>
                <a:gd name="T9" fmla="*/ 108705274 h 723"/>
                <a:gd name="T10" fmla="*/ 21348785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1024"/>
            <p:cNvSpPr>
              <a:spLocks/>
            </p:cNvSpPr>
            <p:nvPr/>
          </p:nvSpPr>
          <p:spPr bwMode="auto">
            <a:xfrm>
              <a:off x="5328347" y="2356465"/>
              <a:ext cx="3311" cy="14959"/>
            </a:xfrm>
            <a:custGeom>
              <a:avLst/>
              <a:gdLst>
                <a:gd name="T0" fmla="*/ 262278177 w 26"/>
                <a:gd name="T1" fmla="*/ 107489987 h 147"/>
                <a:gd name="T2" fmla="*/ 262278177 w 26"/>
                <a:gd name="T3" fmla="*/ 107489987 h 147"/>
                <a:gd name="T4" fmla="*/ 0 w 26"/>
                <a:gd name="T5" fmla="*/ 107489987 h 147"/>
                <a:gd name="T6" fmla="*/ 262278177 w 26"/>
                <a:gd name="T7" fmla="*/ 0 h 147"/>
                <a:gd name="T8" fmla="*/ 262278177 w 26"/>
                <a:gd name="T9" fmla="*/ 10748998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1025"/>
            <p:cNvSpPr>
              <a:spLocks/>
            </p:cNvSpPr>
            <p:nvPr/>
          </p:nvSpPr>
          <p:spPr bwMode="auto">
            <a:xfrm>
              <a:off x="5328542" y="2295526"/>
              <a:ext cx="142170" cy="61883"/>
            </a:xfrm>
            <a:custGeom>
              <a:avLst/>
              <a:gdLst>
                <a:gd name="T0" fmla="*/ 427578636 w 1176"/>
                <a:gd name="T1" fmla="*/ 0 h 606"/>
                <a:gd name="T2" fmla="*/ 0 w 1176"/>
                <a:gd name="T3" fmla="*/ 217234261 h 606"/>
                <a:gd name="T4" fmla="*/ 213789318 w 1176"/>
                <a:gd name="T5" fmla="*/ 217234261 h 606"/>
                <a:gd name="T6" fmla="*/ 427578636 w 1176"/>
                <a:gd name="T7" fmla="*/ 108617131 h 606"/>
                <a:gd name="T8" fmla="*/ 4275786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1026"/>
            <p:cNvSpPr>
              <a:spLocks/>
            </p:cNvSpPr>
            <p:nvPr/>
          </p:nvSpPr>
          <p:spPr bwMode="auto">
            <a:xfrm>
              <a:off x="5338085" y="2359614"/>
              <a:ext cx="290183" cy="71016"/>
            </a:xfrm>
            <a:custGeom>
              <a:avLst/>
              <a:gdLst>
                <a:gd name="T0" fmla="*/ 173113862 w 2532"/>
                <a:gd name="T1" fmla="*/ 0 h 723"/>
                <a:gd name="T2" fmla="*/ 173113862 w 2532"/>
                <a:gd name="T3" fmla="*/ 0 h 723"/>
                <a:gd name="T4" fmla="*/ 344717215 w 2532"/>
                <a:gd name="T5" fmla="*/ 92871339 h 723"/>
                <a:gd name="T6" fmla="*/ 344717215 w 2532"/>
                <a:gd name="T7" fmla="*/ 92871339 h 723"/>
                <a:gd name="T8" fmla="*/ 0 w 2532"/>
                <a:gd name="T9" fmla="*/ 92871339 h 723"/>
                <a:gd name="T10" fmla="*/ 17311386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20898190 h 723"/>
                <a:gd name="T6" fmla="*/ 0 w 2532"/>
                <a:gd name="T7" fmla="*/ 320898190 h 723"/>
                <a:gd name="T8" fmla="*/ 0 w 2532"/>
                <a:gd name="T9" fmla="*/ 107314329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10" name="Picture 1030"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12" name="Picture 1032"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9" name="Group 1039"/>
            <p:cNvGrpSpPr>
              <a:grpSpLocks/>
            </p:cNvGrpSpPr>
            <p:nvPr/>
          </p:nvGrpSpPr>
          <p:grpSpPr bwMode="auto">
            <a:xfrm>
              <a:off x="7019925" y="5800725"/>
              <a:ext cx="87313" cy="38100"/>
              <a:chOff x="1740" y="2642"/>
              <a:chExt cx="752" cy="327"/>
            </a:xfrm>
          </p:grpSpPr>
          <p:sp>
            <p:nvSpPr>
              <p:cNvPr id="68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0"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6" name="Group 2"/>
            <p:cNvGrpSpPr>
              <a:grpSpLocks/>
            </p:cNvGrpSpPr>
            <p:nvPr/>
          </p:nvGrpSpPr>
          <p:grpSpPr bwMode="auto">
            <a:xfrm>
              <a:off x="5607050" y="3182938"/>
              <a:ext cx="317500" cy="246062"/>
              <a:chOff x="5581650" y="3128963"/>
              <a:chExt cx="423863" cy="320675"/>
            </a:xfrm>
          </p:grpSpPr>
          <p:pic>
            <p:nvPicPr>
              <p:cNvPr id="660" name="Picture 1054"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62" name="Picture 105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69" name="Group 1063"/>
              <p:cNvGrpSpPr>
                <a:grpSpLocks/>
              </p:cNvGrpSpPr>
              <p:nvPr/>
            </p:nvGrpSpPr>
            <p:grpSpPr bwMode="auto">
              <a:xfrm>
                <a:off x="5695950" y="3355975"/>
                <a:ext cx="80963" cy="38100"/>
                <a:chOff x="1740" y="2642"/>
                <a:chExt cx="752" cy="327"/>
              </a:xfrm>
            </p:grpSpPr>
            <p:sp>
              <p:nvSpPr>
                <p:cNvPr id="67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7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27" name="Picture 1077"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078"/>
            <p:cNvSpPr>
              <a:spLocks/>
            </p:cNvSpPr>
            <p:nvPr/>
          </p:nvSpPr>
          <p:spPr bwMode="auto">
            <a:xfrm flipH="1">
              <a:off x="6302568" y="3332533"/>
              <a:ext cx="161685" cy="153507"/>
            </a:xfrm>
            <a:custGeom>
              <a:avLst/>
              <a:gdLst>
                <a:gd name="T0" fmla="*/ 0 w 356"/>
                <a:gd name="T1" fmla="*/ 0 h 368"/>
                <a:gd name="T2" fmla="*/ 2147483647 w 356"/>
                <a:gd name="T3" fmla="*/ 2147483647 h 368"/>
                <a:gd name="T4" fmla="*/ 2147483647 w 356"/>
                <a:gd name="T5" fmla="*/ 2147483647 h 368"/>
                <a:gd name="T6" fmla="*/ 2147483647 w 356"/>
                <a:gd name="T7" fmla="*/ 214748364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329" name="Picture 1081"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31" name="Picture 1083"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8" name="Group 1090"/>
            <p:cNvGrpSpPr>
              <a:grpSpLocks/>
            </p:cNvGrpSpPr>
            <p:nvPr/>
          </p:nvGrpSpPr>
          <p:grpSpPr bwMode="auto">
            <a:xfrm>
              <a:off x="7451725" y="5737225"/>
              <a:ext cx="87313" cy="38100"/>
              <a:chOff x="1740" y="2642"/>
              <a:chExt cx="752" cy="327"/>
            </a:xfrm>
          </p:grpSpPr>
          <p:sp>
            <p:nvSpPr>
              <p:cNvPr id="654"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8"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9"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9"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5" name="Group 1103"/>
            <p:cNvGrpSpPr>
              <a:grpSpLocks/>
            </p:cNvGrpSpPr>
            <p:nvPr/>
          </p:nvGrpSpPr>
          <p:grpSpPr bwMode="auto">
            <a:xfrm>
              <a:off x="6351588" y="2493963"/>
              <a:ext cx="390525" cy="169862"/>
              <a:chOff x="4650" y="1129"/>
              <a:chExt cx="246" cy="95"/>
            </a:xfrm>
          </p:grpSpPr>
          <p:sp>
            <p:nvSpPr>
              <p:cNvPr id="6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9" name="Group 1107"/>
              <p:cNvGrpSpPr>
                <a:grpSpLocks/>
              </p:cNvGrpSpPr>
              <p:nvPr/>
            </p:nvGrpSpPr>
            <p:grpSpPr bwMode="auto">
              <a:xfrm>
                <a:off x="4699" y="1145"/>
                <a:ext cx="138" cy="29"/>
                <a:chOff x="2468" y="1332"/>
                <a:chExt cx="310" cy="60"/>
              </a:xfrm>
            </p:grpSpPr>
            <p:sp>
              <p:nvSpPr>
                <p:cNvPr id="652"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3"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50"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6" name="Group 1112"/>
            <p:cNvGrpSpPr>
              <a:grpSpLocks/>
            </p:cNvGrpSpPr>
            <p:nvPr/>
          </p:nvGrpSpPr>
          <p:grpSpPr bwMode="auto">
            <a:xfrm>
              <a:off x="6051550" y="3641725"/>
              <a:ext cx="390525" cy="169863"/>
              <a:chOff x="4650" y="1129"/>
              <a:chExt cx="246" cy="95"/>
            </a:xfrm>
          </p:grpSpPr>
          <p:sp>
            <p:nvSpPr>
              <p:cNvPr id="6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1" name="Group 1116"/>
              <p:cNvGrpSpPr>
                <a:grpSpLocks/>
              </p:cNvGrpSpPr>
              <p:nvPr/>
            </p:nvGrpSpPr>
            <p:grpSpPr bwMode="auto">
              <a:xfrm>
                <a:off x="4699" y="1145"/>
                <a:ext cx="138" cy="29"/>
                <a:chOff x="2468" y="1332"/>
                <a:chExt cx="310" cy="60"/>
              </a:xfrm>
            </p:grpSpPr>
            <p:sp>
              <p:nvSpPr>
                <p:cNvPr id="644"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2"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3"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7" name="Group 1121"/>
            <p:cNvGrpSpPr>
              <a:grpSpLocks/>
            </p:cNvGrpSpPr>
            <p:nvPr/>
          </p:nvGrpSpPr>
          <p:grpSpPr bwMode="auto">
            <a:xfrm>
              <a:off x="6248400" y="4852988"/>
              <a:ext cx="617538" cy="247650"/>
              <a:chOff x="2356" y="1300"/>
              <a:chExt cx="555" cy="194"/>
            </a:xfrm>
          </p:grpSpPr>
          <p:sp>
            <p:nvSpPr>
              <p:cNvPr id="6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3" name="Group 1125"/>
              <p:cNvGrpSpPr>
                <a:grpSpLocks/>
              </p:cNvGrpSpPr>
              <p:nvPr/>
            </p:nvGrpSpPr>
            <p:grpSpPr bwMode="auto">
              <a:xfrm>
                <a:off x="2468" y="1332"/>
                <a:ext cx="310" cy="60"/>
                <a:chOff x="2468" y="1332"/>
                <a:chExt cx="310" cy="60"/>
              </a:xfrm>
            </p:grpSpPr>
            <p:sp>
              <p:nvSpPr>
                <p:cNvPr id="636"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7"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4"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8" name="Group 1130"/>
            <p:cNvGrpSpPr>
              <a:grpSpLocks/>
            </p:cNvGrpSpPr>
            <p:nvPr/>
          </p:nvGrpSpPr>
          <p:grpSpPr bwMode="auto">
            <a:xfrm>
              <a:off x="6969125" y="4510088"/>
              <a:ext cx="617538" cy="247650"/>
              <a:chOff x="2356" y="1300"/>
              <a:chExt cx="555" cy="194"/>
            </a:xfrm>
          </p:grpSpPr>
          <p:sp>
            <p:nvSpPr>
              <p:cNvPr id="6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5" name="Group 1134"/>
              <p:cNvGrpSpPr>
                <a:grpSpLocks/>
              </p:cNvGrpSpPr>
              <p:nvPr/>
            </p:nvGrpSpPr>
            <p:grpSpPr bwMode="auto">
              <a:xfrm>
                <a:off x="2468" y="1332"/>
                <a:ext cx="310" cy="60"/>
                <a:chOff x="2468" y="1332"/>
                <a:chExt cx="310" cy="60"/>
              </a:xfrm>
            </p:grpSpPr>
            <p:sp>
              <p:nvSpPr>
                <p:cNvPr id="628"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9"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6"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7"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9" name="Group 1139"/>
            <p:cNvGrpSpPr>
              <a:grpSpLocks/>
            </p:cNvGrpSpPr>
            <p:nvPr/>
          </p:nvGrpSpPr>
          <p:grpSpPr bwMode="auto">
            <a:xfrm>
              <a:off x="7585075" y="4811713"/>
              <a:ext cx="617538" cy="247650"/>
              <a:chOff x="2356" y="1300"/>
              <a:chExt cx="555" cy="194"/>
            </a:xfrm>
          </p:grpSpPr>
          <p:sp>
            <p:nvSpPr>
              <p:cNvPr id="61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7" name="Group 1143"/>
              <p:cNvGrpSpPr>
                <a:grpSpLocks/>
              </p:cNvGrpSpPr>
              <p:nvPr/>
            </p:nvGrpSpPr>
            <p:grpSpPr bwMode="auto">
              <a:xfrm>
                <a:off x="2468" y="1332"/>
                <a:ext cx="310" cy="60"/>
                <a:chOff x="2468" y="1332"/>
                <a:chExt cx="310" cy="60"/>
              </a:xfrm>
            </p:grpSpPr>
            <p:sp>
              <p:nvSpPr>
                <p:cNvPr id="620"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1"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8"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0" name="Group 3"/>
            <p:cNvGrpSpPr>
              <a:grpSpLocks/>
            </p:cNvGrpSpPr>
            <p:nvPr/>
          </p:nvGrpSpPr>
          <p:grpSpPr bwMode="auto">
            <a:xfrm>
              <a:off x="5964238" y="3135313"/>
              <a:ext cx="314325" cy="334962"/>
              <a:chOff x="5974579" y="3105349"/>
              <a:chExt cx="347997" cy="396620"/>
            </a:xfrm>
          </p:grpSpPr>
          <p:pic>
            <p:nvPicPr>
              <p:cNvPr id="612" name="Picture 555" descr="fridge2.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3" name="Picture 111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1" name="Picture 603" descr="car_icon_small"/>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2" name="Picture 814" descr="light2.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3" name="Picture 1017"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4" name="Picture 1017"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5" name="Group 347"/>
            <p:cNvGrpSpPr>
              <a:grpSpLocks/>
            </p:cNvGrpSpPr>
            <p:nvPr/>
          </p:nvGrpSpPr>
          <p:grpSpPr bwMode="auto">
            <a:xfrm>
              <a:off x="6220922" y="4838544"/>
              <a:ext cx="660165" cy="269566"/>
              <a:chOff x="1871277" y="1576300"/>
              <a:chExt cx="1128371" cy="437861"/>
            </a:xfrm>
          </p:grpSpPr>
          <p:sp>
            <p:nvSpPr>
              <p:cNvPr id="603" name="Oval 1353"/>
              <p:cNvSpPr>
                <a:spLocks noChangeArrowheads="1"/>
              </p:cNvSpPr>
              <p:nvPr/>
            </p:nvSpPr>
            <p:spPr bwMode="auto">
              <a:xfrm flipV="1">
                <a:off x="1874829" y="1695169"/>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04"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5" name="Oval 1355"/>
              <p:cNvSpPr>
                <a:spLocks noChangeArrowheads="1"/>
              </p:cNvSpPr>
              <p:nvPr/>
            </p:nvSpPr>
            <p:spPr bwMode="auto">
              <a:xfrm flipV="1">
                <a:off x="1872116" y="1576553"/>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06"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7" name="Freeform 1357"/>
              <p:cNvSpPr>
                <a:spLocks/>
              </p:cNvSpPr>
              <p:nvPr/>
            </p:nvSpPr>
            <p:spPr bwMode="auto">
              <a:xfrm>
                <a:off x="2102754" y="1633283"/>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8" name="Freeform 1358"/>
              <p:cNvSpPr>
                <a:spLocks/>
              </p:cNvSpPr>
              <p:nvPr/>
            </p:nvSpPr>
            <p:spPr bwMode="auto">
              <a:xfrm>
                <a:off x="2536897" y="1728692"/>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9" name="Freeform 1359"/>
              <p:cNvSpPr>
                <a:spLocks/>
              </p:cNvSpPr>
              <p:nvPr/>
            </p:nvSpPr>
            <p:spPr bwMode="auto">
              <a:xfrm>
                <a:off x="2091900" y="1731270"/>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10" name="Straight Connector 1360"/>
              <p:cNvCxnSpPr>
                <a:cxnSpLocks noChangeShapeType="1"/>
                <a:endCxn id="605" idx="2"/>
              </p:cNvCxnSpPr>
              <p:nvPr/>
            </p:nvCxnSpPr>
            <p:spPr bwMode="auto">
              <a:xfrm flipH="1" flipV="1">
                <a:off x="1872116" y="1736427"/>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11" name="Straight Connector 1361"/>
              <p:cNvCxnSpPr>
                <a:cxnSpLocks noChangeShapeType="1"/>
              </p:cNvCxnSpPr>
              <p:nvPr/>
            </p:nvCxnSpPr>
            <p:spPr bwMode="auto">
              <a:xfrm flipH="1" flipV="1">
                <a:off x="2998175" y="1736427"/>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6" name="Group 347"/>
            <p:cNvGrpSpPr>
              <a:grpSpLocks/>
            </p:cNvGrpSpPr>
            <p:nvPr/>
          </p:nvGrpSpPr>
          <p:grpSpPr bwMode="auto">
            <a:xfrm>
              <a:off x="6933466" y="4503243"/>
              <a:ext cx="660165" cy="269566"/>
              <a:chOff x="1871277" y="1576300"/>
              <a:chExt cx="1128371" cy="437861"/>
            </a:xfrm>
          </p:grpSpPr>
          <p:sp>
            <p:nvSpPr>
              <p:cNvPr id="594" name="Oval 1344"/>
              <p:cNvSpPr>
                <a:spLocks noChangeArrowheads="1"/>
              </p:cNvSpPr>
              <p:nvPr/>
            </p:nvSpPr>
            <p:spPr bwMode="auto">
              <a:xfrm flipV="1">
                <a:off x="1875246" y="1695720"/>
                <a:ext cx="1123346" cy="3171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95"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1346"/>
              <p:cNvSpPr>
                <a:spLocks noChangeArrowheads="1"/>
              </p:cNvSpPr>
              <p:nvPr/>
            </p:nvSpPr>
            <p:spPr bwMode="auto">
              <a:xfrm flipV="1">
                <a:off x="1872532" y="1577104"/>
                <a:ext cx="1123346" cy="3171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97"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1348"/>
              <p:cNvSpPr>
                <a:spLocks/>
              </p:cNvSpPr>
              <p:nvPr/>
            </p:nvSpPr>
            <p:spPr bwMode="auto">
              <a:xfrm>
                <a:off x="2103171" y="1633833"/>
                <a:ext cx="662069" cy="1108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9" name="Freeform 1349"/>
              <p:cNvSpPr>
                <a:spLocks/>
              </p:cNvSpPr>
              <p:nvPr/>
            </p:nvSpPr>
            <p:spPr bwMode="auto">
              <a:xfrm>
                <a:off x="2537314" y="1726663"/>
                <a:ext cx="244206"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0" name="Freeform 1350"/>
              <p:cNvSpPr>
                <a:spLocks/>
              </p:cNvSpPr>
              <p:nvPr/>
            </p:nvSpPr>
            <p:spPr bwMode="auto">
              <a:xfrm>
                <a:off x="2089603" y="1729241"/>
                <a:ext cx="241493"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1" name="Straight Connector 1351"/>
              <p:cNvCxnSpPr>
                <a:cxnSpLocks noChangeShapeType="1"/>
                <a:endCxn id="596" idx="2"/>
              </p:cNvCxnSpPr>
              <p:nvPr/>
            </p:nvCxnSpPr>
            <p:spPr bwMode="auto">
              <a:xfrm flipH="1" flipV="1">
                <a:off x="1872532" y="173697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2" name="Straight Connector 1352"/>
              <p:cNvCxnSpPr>
                <a:cxnSpLocks noChangeShapeType="1"/>
              </p:cNvCxnSpPr>
              <p:nvPr/>
            </p:nvCxnSpPr>
            <p:spPr bwMode="auto">
              <a:xfrm flipH="1" flipV="1">
                <a:off x="2995877" y="173439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7" name="Group 347"/>
            <p:cNvGrpSpPr>
              <a:grpSpLocks/>
            </p:cNvGrpSpPr>
            <p:nvPr/>
          </p:nvGrpSpPr>
          <p:grpSpPr bwMode="auto">
            <a:xfrm>
              <a:off x="7563920" y="4800505"/>
              <a:ext cx="660165" cy="269566"/>
              <a:chOff x="1871277" y="1576300"/>
              <a:chExt cx="1128371" cy="437861"/>
            </a:xfrm>
          </p:grpSpPr>
          <p:sp>
            <p:nvSpPr>
              <p:cNvPr id="585" name="Oval 1335"/>
              <p:cNvSpPr>
                <a:spLocks noChangeArrowheads="1"/>
              </p:cNvSpPr>
              <p:nvPr/>
            </p:nvSpPr>
            <p:spPr bwMode="auto">
              <a:xfrm flipV="1">
                <a:off x="1874875" y="1695070"/>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86"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7" name="Oval 1337"/>
              <p:cNvSpPr>
                <a:spLocks noChangeArrowheads="1"/>
              </p:cNvSpPr>
              <p:nvPr/>
            </p:nvSpPr>
            <p:spPr bwMode="auto">
              <a:xfrm flipV="1">
                <a:off x="1872162" y="1576454"/>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88"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9" name="Freeform 1339"/>
              <p:cNvSpPr>
                <a:spLocks/>
              </p:cNvSpPr>
              <p:nvPr/>
            </p:nvSpPr>
            <p:spPr bwMode="auto">
              <a:xfrm>
                <a:off x="2102800" y="1633184"/>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0" name="Freeform 1340"/>
              <p:cNvSpPr>
                <a:spLocks/>
              </p:cNvSpPr>
              <p:nvPr/>
            </p:nvSpPr>
            <p:spPr bwMode="auto">
              <a:xfrm>
                <a:off x="2536944" y="1728593"/>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1" name="Freeform 1341"/>
              <p:cNvSpPr>
                <a:spLocks/>
              </p:cNvSpPr>
              <p:nvPr/>
            </p:nvSpPr>
            <p:spPr bwMode="auto">
              <a:xfrm>
                <a:off x="2091947" y="1731171"/>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2" name="Straight Connector 1342"/>
              <p:cNvCxnSpPr>
                <a:cxnSpLocks noChangeShapeType="1"/>
                <a:endCxn id="587" idx="2"/>
              </p:cNvCxnSpPr>
              <p:nvPr/>
            </p:nvCxnSpPr>
            <p:spPr bwMode="auto">
              <a:xfrm flipH="1" flipV="1">
                <a:off x="1872162" y="1736328"/>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3" name="Straight Connector 1343"/>
              <p:cNvCxnSpPr>
                <a:cxnSpLocks noChangeShapeType="1"/>
              </p:cNvCxnSpPr>
              <p:nvPr/>
            </p:nvCxnSpPr>
            <p:spPr bwMode="auto">
              <a:xfrm flipH="1" flipV="1">
                <a:off x="2998221" y="1736328"/>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8" name="Group 347"/>
            <p:cNvGrpSpPr>
              <a:grpSpLocks/>
            </p:cNvGrpSpPr>
            <p:nvPr/>
          </p:nvGrpSpPr>
          <p:grpSpPr bwMode="auto">
            <a:xfrm>
              <a:off x="6050373" y="3620176"/>
              <a:ext cx="425094" cy="228319"/>
              <a:chOff x="1871277" y="1576300"/>
              <a:chExt cx="1128371" cy="437861"/>
            </a:xfrm>
          </p:grpSpPr>
          <p:sp>
            <p:nvSpPr>
              <p:cNvPr id="576" name="Oval 1326"/>
              <p:cNvSpPr>
                <a:spLocks noChangeArrowheads="1"/>
              </p:cNvSpPr>
              <p:nvPr/>
            </p:nvSpPr>
            <p:spPr bwMode="auto">
              <a:xfrm flipV="1">
                <a:off x="1874401" y="1693738"/>
                <a:ext cx="1125103"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77"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Oval 1328"/>
              <p:cNvSpPr>
                <a:spLocks noChangeArrowheads="1"/>
              </p:cNvSpPr>
              <p:nvPr/>
            </p:nvSpPr>
            <p:spPr bwMode="auto">
              <a:xfrm flipV="1">
                <a:off x="1870189" y="1575004"/>
                <a:ext cx="1125101"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79"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0" name="Freeform 1330"/>
              <p:cNvSpPr>
                <a:spLocks/>
              </p:cNvSpPr>
              <p:nvPr/>
            </p:nvSpPr>
            <p:spPr bwMode="auto">
              <a:xfrm>
                <a:off x="2101950" y="1632849"/>
                <a:ext cx="661578"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1" name="Freeform 1331"/>
              <p:cNvSpPr>
                <a:spLocks/>
              </p:cNvSpPr>
              <p:nvPr/>
            </p:nvSpPr>
            <p:spPr bwMode="auto">
              <a:xfrm>
                <a:off x="2535979" y="1727226"/>
                <a:ext cx="244404"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2" name="Freeform 1332"/>
              <p:cNvSpPr>
                <a:spLocks/>
              </p:cNvSpPr>
              <p:nvPr/>
            </p:nvSpPr>
            <p:spPr bwMode="auto">
              <a:xfrm>
                <a:off x="2089310" y="1730271"/>
                <a:ext cx="240189"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3" name="Straight Connector 1333"/>
              <p:cNvCxnSpPr>
                <a:cxnSpLocks noChangeShapeType="1"/>
                <a:endCxn id="578" idx="2"/>
              </p:cNvCxnSpPr>
              <p:nvPr/>
            </p:nvCxnSpPr>
            <p:spPr bwMode="auto">
              <a:xfrm flipH="1" flipV="1">
                <a:off x="1870189" y="1736360"/>
                <a:ext cx="4213"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4" name="Straight Connector 1334"/>
              <p:cNvCxnSpPr>
                <a:cxnSpLocks noChangeShapeType="1"/>
              </p:cNvCxnSpPr>
              <p:nvPr/>
            </p:nvCxnSpPr>
            <p:spPr bwMode="auto">
              <a:xfrm flipH="1" flipV="1">
                <a:off x="2995289" y="1733315"/>
                <a:ext cx="4215"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9" name="Group 347"/>
            <p:cNvGrpSpPr>
              <a:grpSpLocks/>
            </p:cNvGrpSpPr>
            <p:nvPr/>
          </p:nvGrpSpPr>
          <p:grpSpPr bwMode="auto">
            <a:xfrm>
              <a:off x="6347637" y="2481965"/>
              <a:ext cx="403071" cy="202807"/>
              <a:chOff x="1871277" y="1576300"/>
              <a:chExt cx="1128371" cy="437861"/>
            </a:xfrm>
          </p:grpSpPr>
          <p:sp>
            <p:nvSpPr>
              <p:cNvPr id="567" name="Oval 1317"/>
              <p:cNvSpPr>
                <a:spLocks noChangeArrowheads="1"/>
              </p:cNvSpPr>
              <p:nvPr/>
            </p:nvSpPr>
            <p:spPr bwMode="auto">
              <a:xfrm flipV="1">
                <a:off x="1877892" y="1694743"/>
                <a:ext cx="1119914" cy="31875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68"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9" name="Oval 1319"/>
              <p:cNvSpPr>
                <a:spLocks noChangeArrowheads="1"/>
              </p:cNvSpPr>
              <p:nvPr/>
            </p:nvSpPr>
            <p:spPr bwMode="auto">
              <a:xfrm flipV="1">
                <a:off x="1873449" y="1574784"/>
                <a:ext cx="1119914" cy="31874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70"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1" name="Freeform 1321"/>
              <p:cNvSpPr>
                <a:spLocks/>
              </p:cNvSpPr>
              <p:nvPr/>
            </p:nvSpPr>
            <p:spPr bwMode="auto">
              <a:xfrm>
                <a:off x="2104543" y="1633049"/>
                <a:ext cx="657727" cy="10967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2" name="Freeform 1322"/>
              <p:cNvSpPr>
                <a:spLocks/>
              </p:cNvSpPr>
              <p:nvPr/>
            </p:nvSpPr>
            <p:spPr bwMode="auto">
              <a:xfrm>
                <a:off x="2535619" y="1725591"/>
                <a:ext cx="244427" cy="9939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3" name="Freeform 1323"/>
              <p:cNvSpPr>
                <a:spLocks/>
              </p:cNvSpPr>
              <p:nvPr/>
            </p:nvSpPr>
            <p:spPr bwMode="auto">
              <a:xfrm>
                <a:off x="2091209" y="1729017"/>
                <a:ext cx="239982" cy="9596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4" name="Straight Connector 1324"/>
              <p:cNvCxnSpPr>
                <a:cxnSpLocks noChangeShapeType="1"/>
                <a:endCxn id="569" idx="2"/>
              </p:cNvCxnSpPr>
              <p:nvPr/>
            </p:nvCxnSpPr>
            <p:spPr bwMode="auto">
              <a:xfrm flipH="1" flipV="1">
                <a:off x="1873449" y="1735872"/>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5" name="Straight Connector 1325"/>
              <p:cNvCxnSpPr>
                <a:cxnSpLocks noChangeShapeType="1"/>
              </p:cNvCxnSpPr>
              <p:nvPr/>
            </p:nvCxnSpPr>
            <p:spPr bwMode="auto">
              <a:xfrm flipH="1" flipV="1">
                <a:off x="2993363" y="1732446"/>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0" name="Group 1110"/>
            <p:cNvGrpSpPr>
              <a:grpSpLocks/>
            </p:cNvGrpSpPr>
            <p:nvPr/>
          </p:nvGrpSpPr>
          <p:grpSpPr bwMode="auto">
            <a:xfrm>
              <a:off x="7678804" y="2388750"/>
              <a:ext cx="418211" cy="189727"/>
              <a:chOff x="7913987" y="1515773"/>
              <a:chExt cx="625138" cy="276534"/>
            </a:xfrm>
          </p:grpSpPr>
          <p:sp>
            <p:nvSpPr>
              <p:cNvPr id="558" name="Oval 1308"/>
              <p:cNvSpPr>
                <a:spLocks noChangeArrowheads="1"/>
              </p:cNvSpPr>
              <p:nvPr/>
            </p:nvSpPr>
            <p:spPr bwMode="auto">
              <a:xfrm flipV="1">
                <a:off x="7916261" y="1595082"/>
                <a:ext cx="621721"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59"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0" name="Oval 1310"/>
              <p:cNvSpPr>
                <a:spLocks noChangeArrowheads="1"/>
              </p:cNvSpPr>
              <p:nvPr/>
            </p:nvSpPr>
            <p:spPr bwMode="auto">
              <a:xfrm flipV="1">
                <a:off x="7913888" y="1516411"/>
                <a:ext cx="621721"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61"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2" name="Freeform 1312"/>
              <p:cNvSpPr>
                <a:spLocks/>
              </p:cNvSpPr>
              <p:nvPr/>
            </p:nvSpPr>
            <p:spPr bwMode="auto">
              <a:xfrm>
                <a:off x="8042029" y="1555746"/>
                <a:ext cx="365439"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3" name="Freeform 1313"/>
              <p:cNvSpPr>
                <a:spLocks/>
              </p:cNvSpPr>
              <p:nvPr/>
            </p:nvSpPr>
            <p:spPr bwMode="auto">
              <a:xfrm>
                <a:off x="8281700" y="1613593"/>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4" name="Freeform 1314"/>
              <p:cNvSpPr>
                <a:spLocks/>
              </p:cNvSpPr>
              <p:nvPr/>
            </p:nvSpPr>
            <p:spPr bwMode="auto">
              <a:xfrm>
                <a:off x="8034910" y="1615906"/>
                <a:ext cx="132887"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5" name="Straight Connector 1315"/>
              <p:cNvCxnSpPr>
                <a:cxnSpLocks noChangeShapeType="1"/>
                <a:endCxn id="560" idx="2"/>
              </p:cNvCxnSpPr>
              <p:nvPr/>
            </p:nvCxnSpPr>
            <p:spPr bwMode="auto">
              <a:xfrm flipH="1" flipV="1">
                <a:off x="7913888" y="161590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66" name="Straight Connector 1316"/>
              <p:cNvCxnSpPr>
                <a:cxnSpLocks noChangeShapeType="1"/>
              </p:cNvCxnSpPr>
              <p:nvPr/>
            </p:nvCxnSpPr>
            <p:spPr bwMode="auto">
              <a:xfrm flipH="1" flipV="1">
                <a:off x="8535609" y="1618220"/>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61" name="Group 1111"/>
            <p:cNvGrpSpPr>
              <a:grpSpLocks/>
            </p:cNvGrpSpPr>
            <p:nvPr/>
          </p:nvGrpSpPr>
          <p:grpSpPr bwMode="auto">
            <a:xfrm>
              <a:off x="7187343" y="2485248"/>
              <a:ext cx="418211" cy="189727"/>
              <a:chOff x="7913987" y="1515773"/>
              <a:chExt cx="625138" cy="276534"/>
            </a:xfrm>
          </p:grpSpPr>
          <p:sp>
            <p:nvSpPr>
              <p:cNvPr id="549" name="Oval 1299"/>
              <p:cNvSpPr>
                <a:spLocks noChangeArrowheads="1"/>
              </p:cNvSpPr>
              <p:nvPr/>
            </p:nvSpPr>
            <p:spPr bwMode="auto">
              <a:xfrm flipV="1">
                <a:off x="7915268" y="1595576"/>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50"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1" name="Oval 1301"/>
              <p:cNvSpPr>
                <a:spLocks noChangeArrowheads="1"/>
              </p:cNvSpPr>
              <p:nvPr/>
            </p:nvSpPr>
            <p:spPr bwMode="auto">
              <a:xfrm flipV="1">
                <a:off x="7912896" y="1516906"/>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52"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3" name="Freeform 1303"/>
              <p:cNvSpPr>
                <a:spLocks/>
              </p:cNvSpPr>
              <p:nvPr/>
            </p:nvSpPr>
            <p:spPr bwMode="auto">
              <a:xfrm>
                <a:off x="8041037" y="1556241"/>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4" name="Freeform 1304"/>
              <p:cNvSpPr>
                <a:spLocks/>
              </p:cNvSpPr>
              <p:nvPr/>
            </p:nvSpPr>
            <p:spPr bwMode="auto">
              <a:xfrm>
                <a:off x="8283081" y="1614087"/>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5" name="Freeform 1305"/>
              <p:cNvSpPr>
                <a:spLocks/>
              </p:cNvSpPr>
              <p:nvPr/>
            </p:nvSpPr>
            <p:spPr bwMode="auto">
              <a:xfrm>
                <a:off x="8033917" y="1616401"/>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6" name="Straight Connector 1306"/>
              <p:cNvCxnSpPr>
                <a:cxnSpLocks noChangeShapeType="1"/>
                <a:endCxn id="551" idx="2"/>
              </p:cNvCxnSpPr>
              <p:nvPr/>
            </p:nvCxnSpPr>
            <p:spPr bwMode="auto">
              <a:xfrm flipH="1" flipV="1">
                <a:off x="7912896" y="1616401"/>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57" name="Straight Connector 1307"/>
              <p:cNvCxnSpPr>
                <a:cxnSpLocks noChangeShapeType="1"/>
              </p:cNvCxnSpPr>
              <p:nvPr/>
            </p:nvCxnSpPr>
            <p:spPr bwMode="auto">
              <a:xfrm flipH="1" flipV="1">
                <a:off x="8536989" y="1618714"/>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62" name="Group 1112"/>
            <p:cNvGrpSpPr>
              <a:grpSpLocks/>
            </p:cNvGrpSpPr>
            <p:nvPr/>
          </p:nvGrpSpPr>
          <p:grpSpPr bwMode="auto">
            <a:xfrm>
              <a:off x="7195275" y="2751878"/>
              <a:ext cx="418211" cy="189727"/>
              <a:chOff x="7913987" y="1515773"/>
              <a:chExt cx="625138" cy="276534"/>
            </a:xfrm>
          </p:grpSpPr>
          <p:sp>
            <p:nvSpPr>
              <p:cNvPr id="540" name="Oval 1290"/>
              <p:cNvSpPr>
                <a:spLocks noChangeArrowheads="1"/>
              </p:cNvSpPr>
              <p:nvPr/>
            </p:nvSpPr>
            <p:spPr bwMode="auto">
              <a:xfrm flipV="1">
                <a:off x="7915277" y="1593365"/>
                <a:ext cx="624093"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41"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2" name="Oval 1292"/>
              <p:cNvSpPr>
                <a:spLocks noChangeArrowheads="1"/>
              </p:cNvSpPr>
              <p:nvPr/>
            </p:nvSpPr>
            <p:spPr bwMode="auto">
              <a:xfrm flipV="1">
                <a:off x="7912903" y="1514694"/>
                <a:ext cx="624095"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43"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4" name="Freeform 1294"/>
              <p:cNvSpPr>
                <a:spLocks/>
              </p:cNvSpPr>
              <p:nvPr/>
            </p:nvSpPr>
            <p:spPr bwMode="auto">
              <a:xfrm>
                <a:off x="8041044" y="1554029"/>
                <a:ext cx="367813"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5" name="Freeform 1295"/>
              <p:cNvSpPr>
                <a:spLocks/>
              </p:cNvSpPr>
              <p:nvPr/>
            </p:nvSpPr>
            <p:spPr bwMode="auto">
              <a:xfrm>
                <a:off x="8283088" y="1614189"/>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6" name="Freeform 1296"/>
              <p:cNvSpPr>
                <a:spLocks/>
              </p:cNvSpPr>
              <p:nvPr/>
            </p:nvSpPr>
            <p:spPr bwMode="auto">
              <a:xfrm>
                <a:off x="8033926" y="1614189"/>
                <a:ext cx="135259" cy="6247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7" name="Straight Connector 1297"/>
              <p:cNvCxnSpPr>
                <a:cxnSpLocks noChangeShapeType="1"/>
                <a:endCxn id="542" idx="2"/>
              </p:cNvCxnSpPr>
              <p:nvPr/>
            </p:nvCxnSpPr>
            <p:spPr bwMode="auto">
              <a:xfrm flipH="1" flipV="1">
                <a:off x="7912903" y="1614189"/>
                <a:ext cx="2374"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48" name="Straight Connector 1298"/>
              <p:cNvCxnSpPr>
                <a:cxnSpLocks noChangeShapeType="1"/>
              </p:cNvCxnSpPr>
              <p:nvPr/>
            </p:nvCxnSpPr>
            <p:spPr bwMode="auto">
              <a:xfrm flipH="1" flipV="1">
                <a:off x="8536998" y="161881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63" name="Group 1113"/>
            <p:cNvGrpSpPr>
              <a:grpSpLocks/>
            </p:cNvGrpSpPr>
            <p:nvPr/>
          </p:nvGrpSpPr>
          <p:grpSpPr bwMode="auto">
            <a:xfrm>
              <a:off x="7088975" y="3633334"/>
              <a:ext cx="418211" cy="189727"/>
              <a:chOff x="7913987" y="1515773"/>
              <a:chExt cx="625138" cy="276534"/>
            </a:xfrm>
          </p:grpSpPr>
          <p:sp>
            <p:nvSpPr>
              <p:cNvPr id="531" name="Oval 1281"/>
              <p:cNvSpPr>
                <a:spLocks noChangeArrowheads="1"/>
              </p:cNvSpPr>
              <p:nvPr/>
            </p:nvSpPr>
            <p:spPr bwMode="auto">
              <a:xfrm flipV="1">
                <a:off x="7915183" y="1595105"/>
                <a:ext cx="624095"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32"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Oval 1283"/>
              <p:cNvSpPr>
                <a:spLocks noChangeArrowheads="1"/>
              </p:cNvSpPr>
              <p:nvPr/>
            </p:nvSpPr>
            <p:spPr bwMode="auto">
              <a:xfrm flipV="1">
                <a:off x="7912811" y="1516435"/>
                <a:ext cx="624093"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34"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5" name="Freeform 1285"/>
              <p:cNvSpPr>
                <a:spLocks/>
              </p:cNvSpPr>
              <p:nvPr/>
            </p:nvSpPr>
            <p:spPr bwMode="auto">
              <a:xfrm>
                <a:off x="8040952" y="1555769"/>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6" name="Freeform 1286"/>
              <p:cNvSpPr>
                <a:spLocks/>
              </p:cNvSpPr>
              <p:nvPr/>
            </p:nvSpPr>
            <p:spPr bwMode="auto">
              <a:xfrm>
                <a:off x="8282996" y="161361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7" name="Freeform 1287"/>
              <p:cNvSpPr>
                <a:spLocks/>
              </p:cNvSpPr>
              <p:nvPr/>
            </p:nvSpPr>
            <p:spPr bwMode="auto">
              <a:xfrm>
                <a:off x="8033832" y="1615929"/>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38" name="Straight Connector 1288"/>
              <p:cNvCxnSpPr>
                <a:cxnSpLocks noChangeShapeType="1"/>
                <a:endCxn id="533" idx="2"/>
              </p:cNvCxnSpPr>
              <p:nvPr/>
            </p:nvCxnSpPr>
            <p:spPr bwMode="auto">
              <a:xfrm flipH="1" flipV="1">
                <a:off x="7912811" y="1615929"/>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39" name="Straight Connector 1289"/>
              <p:cNvCxnSpPr>
                <a:cxnSpLocks noChangeShapeType="1"/>
              </p:cNvCxnSpPr>
              <p:nvPr/>
            </p:nvCxnSpPr>
            <p:spPr bwMode="auto">
              <a:xfrm flipH="1" flipV="1">
                <a:off x="8536904" y="161824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64" name="Group 1114"/>
            <p:cNvGrpSpPr>
              <a:grpSpLocks/>
            </p:cNvGrpSpPr>
            <p:nvPr/>
          </p:nvGrpSpPr>
          <p:grpSpPr bwMode="auto">
            <a:xfrm>
              <a:off x="7748699" y="3641266"/>
              <a:ext cx="418211" cy="189727"/>
              <a:chOff x="7913987" y="1515773"/>
              <a:chExt cx="625138" cy="276534"/>
            </a:xfrm>
          </p:grpSpPr>
          <p:sp>
            <p:nvSpPr>
              <p:cNvPr id="522" name="Oval 1272"/>
              <p:cNvSpPr>
                <a:spLocks noChangeArrowheads="1"/>
              </p:cNvSpPr>
              <p:nvPr/>
            </p:nvSpPr>
            <p:spPr bwMode="auto">
              <a:xfrm flipV="1">
                <a:off x="7916193" y="1595113"/>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23"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4" name="Oval 1274"/>
              <p:cNvSpPr>
                <a:spLocks noChangeArrowheads="1"/>
              </p:cNvSpPr>
              <p:nvPr/>
            </p:nvSpPr>
            <p:spPr bwMode="auto">
              <a:xfrm flipV="1">
                <a:off x="7913821" y="1516442"/>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25"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6" name="Freeform 1276"/>
              <p:cNvSpPr>
                <a:spLocks/>
              </p:cNvSpPr>
              <p:nvPr/>
            </p:nvSpPr>
            <p:spPr bwMode="auto">
              <a:xfrm>
                <a:off x="8041962" y="1555778"/>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27" name="Freeform 1277"/>
              <p:cNvSpPr>
                <a:spLocks/>
              </p:cNvSpPr>
              <p:nvPr/>
            </p:nvSpPr>
            <p:spPr bwMode="auto">
              <a:xfrm>
                <a:off x="8284006" y="1613623"/>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28" name="Freeform 1278"/>
              <p:cNvSpPr>
                <a:spLocks/>
              </p:cNvSpPr>
              <p:nvPr/>
            </p:nvSpPr>
            <p:spPr bwMode="auto">
              <a:xfrm>
                <a:off x="8034842" y="1615938"/>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29" name="Straight Connector 1279"/>
              <p:cNvCxnSpPr>
                <a:cxnSpLocks noChangeShapeType="1"/>
                <a:endCxn id="524" idx="2"/>
              </p:cNvCxnSpPr>
              <p:nvPr/>
            </p:nvCxnSpPr>
            <p:spPr bwMode="auto">
              <a:xfrm flipH="1" flipV="1">
                <a:off x="7913821" y="1615938"/>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30" name="Straight Connector 1280"/>
              <p:cNvCxnSpPr>
                <a:cxnSpLocks noChangeShapeType="1"/>
              </p:cNvCxnSpPr>
              <p:nvPr/>
            </p:nvCxnSpPr>
            <p:spPr bwMode="auto">
              <a:xfrm flipH="1" flipV="1">
                <a:off x="8537914" y="1618251"/>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65" name="Group 1115"/>
            <p:cNvGrpSpPr>
              <a:grpSpLocks/>
            </p:cNvGrpSpPr>
            <p:nvPr/>
          </p:nvGrpSpPr>
          <p:grpSpPr bwMode="auto">
            <a:xfrm>
              <a:off x="7440813" y="3924693"/>
              <a:ext cx="418211" cy="189727"/>
              <a:chOff x="7913987" y="1515773"/>
              <a:chExt cx="625138" cy="276534"/>
            </a:xfrm>
          </p:grpSpPr>
          <p:sp>
            <p:nvSpPr>
              <p:cNvPr id="513" name="Oval 1263"/>
              <p:cNvSpPr>
                <a:spLocks noChangeArrowheads="1"/>
              </p:cNvSpPr>
              <p:nvPr/>
            </p:nvSpPr>
            <p:spPr bwMode="auto">
              <a:xfrm flipV="1">
                <a:off x="7916060" y="1593871"/>
                <a:ext cx="624095"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14"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5" name="Oval 1265"/>
              <p:cNvSpPr>
                <a:spLocks noChangeArrowheads="1"/>
              </p:cNvSpPr>
              <p:nvPr/>
            </p:nvSpPr>
            <p:spPr bwMode="auto">
              <a:xfrm flipV="1">
                <a:off x="7913688" y="1515200"/>
                <a:ext cx="624093"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16"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7" name="Freeform 1267"/>
              <p:cNvSpPr>
                <a:spLocks/>
              </p:cNvSpPr>
              <p:nvPr/>
            </p:nvSpPr>
            <p:spPr bwMode="auto">
              <a:xfrm>
                <a:off x="8041829" y="1554536"/>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8" name="Freeform 1268"/>
              <p:cNvSpPr>
                <a:spLocks/>
              </p:cNvSpPr>
              <p:nvPr/>
            </p:nvSpPr>
            <p:spPr bwMode="auto">
              <a:xfrm>
                <a:off x="8283873" y="161469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9" name="Freeform 1269"/>
              <p:cNvSpPr>
                <a:spLocks/>
              </p:cNvSpPr>
              <p:nvPr/>
            </p:nvSpPr>
            <p:spPr bwMode="auto">
              <a:xfrm>
                <a:off x="8034709" y="1614696"/>
                <a:ext cx="135261" cy="62473"/>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20" name="Straight Connector 1270"/>
              <p:cNvCxnSpPr>
                <a:cxnSpLocks noChangeShapeType="1"/>
                <a:endCxn id="515" idx="2"/>
              </p:cNvCxnSpPr>
              <p:nvPr/>
            </p:nvCxnSpPr>
            <p:spPr bwMode="auto">
              <a:xfrm flipH="1" flipV="1">
                <a:off x="7913688" y="1614696"/>
                <a:ext cx="2372"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21" name="Straight Connector 1271"/>
              <p:cNvCxnSpPr>
                <a:cxnSpLocks noChangeShapeType="1"/>
              </p:cNvCxnSpPr>
              <p:nvPr/>
            </p:nvCxnSpPr>
            <p:spPr bwMode="auto">
              <a:xfrm flipH="1" flipV="1">
                <a:off x="8537781" y="161932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366"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0"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1"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2"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6"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8" name="Group 665"/>
            <p:cNvGrpSpPr>
              <a:grpSpLocks/>
            </p:cNvGrpSpPr>
            <p:nvPr/>
          </p:nvGrpSpPr>
          <p:grpSpPr bwMode="auto">
            <a:xfrm>
              <a:off x="7689850" y="2395538"/>
              <a:ext cx="390525" cy="169862"/>
              <a:chOff x="4650" y="1129"/>
              <a:chExt cx="246" cy="95"/>
            </a:xfrm>
          </p:grpSpPr>
          <p:sp>
            <p:nvSpPr>
              <p:cNvPr id="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08" name="Group 659"/>
              <p:cNvGrpSpPr>
                <a:grpSpLocks/>
              </p:cNvGrpSpPr>
              <p:nvPr/>
            </p:nvGrpSpPr>
            <p:grpSpPr bwMode="auto">
              <a:xfrm>
                <a:off x="4699" y="1145"/>
                <a:ext cx="138" cy="29"/>
                <a:chOff x="2468" y="1332"/>
                <a:chExt cx="310" cy="60"/>
              </a:xfrm>
            </p:grpSpPr>
            <p:sp>
              <p:nvSpPr>
                <p:cNvPr id="511"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9"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 name="Group 675"/>
            <p:cNvGrpSpPr>
              <a:grpSpLocks/>
            </p:cNvGrpSpPr>
            <p:nvPr/>
          </p:nvGrpSpPr>
          <p:grpSpPr bwMode="auto">
            <a:xfrm>
              <a:off x="7204075" y="2493963"/>
              <a:ext cx="390525" cy="169862"/>
              <a:chOff x="4650" y="1129"/>
              <a:chExt cx="246" cy="95"/>
            </a:xfrm>
          </p:grpSpPr>
          <p:sp>
            <p:nvSpPr>
              <p:cNvPr id="4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00" name="Group 679"/>
              <p:cNvGrpSpPr>
                <a:grpSpLocks/>
              </p:cNvGrpSpPr>
              <p:nvPr/>
            </p:nvGrpSpPr>
            <p:grpSpPr bwMode="auto">
              <a:xfrm>
                <a:off x="4699" y="1145"/>
                <a:ext cx="138" cy="29"/>
                <a:chOff x="2468" y="1332"/>
                <a:chExt cx="310" cy="60"/>
              </a:xfrm>
            </p:grpSpPr>
            <p:sp>
              <p:nvSpPr>
                <p:cNvPr id="503"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4"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1"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 name="Group 684"/>
            <p:cNvGrpSpPr>
              <a:grpSpLocks/>
            </p:cNvGrpSpPr>
            <p:nvPr/>
          </p:nvGrpSpPr>
          <p:grpSpPr bwMode="auto">
            <a:xfrm>
              <a:off x="7215188" y="2757488"/>
              <a:ext cx="390525" cy="169862"/>
              <a:chOff x="4650" y="1129"/>
              <a:chExt cx="246" cy="95"/>
            </a:xfrm>
          </p:grpSpPr>
          <p:sp>
            <p:nvSpPr>
              <p:cNvPr id="4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2" name="Group 688"/>
              <p:cNvGrpSpPr>
                <a:grpSpLocks/>
              </p:cNvGrpSpPr>
              <p:nvPr/>
            </p:nvGrpSpPr>
            <p:grpSpPr bwMode="auto">
              <a:xfrm>
                <a:off x="4699" y="1145"/>
                <a:ext cx="138" cy="29"/>
                <a:chOff x="2468" y="1332"/>
                <a:chExt cx="310" cy="60"/>
              </a:xfrm>
            </p:grpSpPr>
            <p:sp>
              <p:nvSpPr>
                <p:cNvPr id="495"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6"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3"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4"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1"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2" name="Group 694"/>
            <p:cNvGrpSpPr>
              <a:grpSpLocks/>
            </p:cNvGrpSpPr>
            <p:nvPr/>
          </p:nvGrpSpPr>
          <p:grpSpPr bwMode="auto">
            <a:xfrm>
              <a:off x="7400925" y="3911600"/>
              <a:ext cx="485775" cy="203200"/>
              <a:chOff x="4650" y="1129"/>
              <a:chExt cx="246" cy="95"/>
            </a:xfrm>
          </p:grpSpPr>
          <p:sp>
            <p:nvSpPr>
              <p:cNvPr id="4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4" name="Group 698"/>
              <p:cNvGrpSpPr>
                <a:grpSpLocks/>
              </p:cNvGrpSpPr>
              <p:nvPr/>
            </p:nvGrpSpPr>
            <p:grpSpPr bwMode="auto">
              <a:xfrm>
                <a:off x="4699" y="1145"/>
                <a:ext cx="138" cy="29"/>
                <a:chOff x="2468" y="1332"/>
                <a:chExt cx="310" cy="60"/>
              </a:xfrm>
            </p:grpSpPr>
            <p:sp>
              <p:nvSpPr>
                <p:cNvPr id="487"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8"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85"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6"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3" name="Group 712"/>
            <p:cNvGrpSpPr>
              <a:grpSpLocks/>
            </p:cNvGrpSpPr>
            <p:nvPr/>
          </p:nvGrpSpPr>
          <p:grpSpPr bwMode="auto">
            <a:xfrm>
              <a:off x="7081838" y="3630613"/>
              <a:ext cx="485775" cy="203200"/>
              <a:chOff x="4650" y="1129"/>
              <a:chExt cx="246" cy="95"/>
            </a:xfrm>
          </p:grpSpPr>
          <p:sp>
            <p:nvSpPr>
              <p:cNvPr id="4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76" name="Group 716"/>
              <p:cNvGrpSpPr>
                <a:grpSpLocks/>
              </p:cNvGrpSpPr>
              <p:nvPr/>
            </p:nvGrpSpPr>
            <p:grpSpPr bwMode="auto">
              <a:xfrm>
                <a:off x="4699" y="1145"/>
                <a:ext cx="138" cy="29"/>
                <a:chOff x="2468" y="1332"/>
                <a:chExt cx="310" cy="60"/>
              </a:xfrm>
            </p:grpSpPr>
            <p:sp>
              <p:nvSpPr>
                <p:cNvPr id="479"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0"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77"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8"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4" name="Group 721"/>
            <p:cNvGrpSpPr>
              <a:grpSpLocks/>
            </p:cNvGrpSpPr>
            <p:nvPr/>
          </p:nvGrpSpPr>
          <p:grpSpPr bwMode="auto">
            <a:xfrm>
              <a:off x="7743825" y="3643313"/>
              <a:ext cx="485775" cy="203200"/>
              <a:chOff x="4650" y="1129"/>
              <a:chExt cx="246" cy="95"/>
            </a:xfrm>
          </p:grpSpPr>
          <p:sp>
            <p:nvSpPr>
              <p:cNvPr id="4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8" name="Group 725"/>
              <p:cNvGrpSpPr>
                <a:grpSpLocks/>
              </p:cNvGrpSpPr>
              <p:nvPr/>
            </p:nvGrpSpPr>
            <p:grpSpPr bwMode="auto">
              <a:xfrm>
                <a:off x="4699" y="1145"/>
                <a:ext cx="138" cy="29"/>
                <a:chOff x="2468" y="1332"/>
                <a:chExt cx="310" cy="60"/>
              </a:xfrm>
            </p:grpSpPr>
            <p:sp>
              <p:nvSpPr>
                <p:cNvPr id="471"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2"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69"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0"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5"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386"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387"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regional ISP</a:t>
              </a:r>
            </a:p>
          </p:txBody>
        </p:sp>
        <p:sp>
          <p:nvSpPr>
            <p:cNvPr id="388"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89"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pic>
          <p:nvPicPr>
            <p:cNvPr id="390" name="Picture 269" descr="cell_tower_radiation cop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1" name="Group 347"/>
            <p:cNvGrpSpPr>
              <a:grpSpLocks/>
            </p:cNvGrpSpPr>
            <p:nvPr/>
          </p:nvGrpSpPr>
          <p:grpSpPr bwMode="auto">
            <a:xfrm>
              <a:off x="7077272" y="3621727"/>
              <a:ext cx="493804" cy="228319"/>
              <a:chOff x="1871277" y="1576300"/>
              <a:chExt cx="1128371" cy="437861"/>
            </a:xfrm>
          </p:grpSpPr>
          <p:sp>
            <p:nvSpPr>
              <p:cNvPr id="456" name="Oval 1206"/>
              <p:cNvSpPr>
                <a:spLocks noChangeArrowheads="1"/>
              </p:cNvSpPr>
              <p:nvPr/>
            </p:nvSpPr>
            <p:spPr bwMode="auto">
              <a:xfrm flipV="1">
                <a:off x="1874456" y="1693807"/>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57"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8" name="Oval 1208"/>
              <p:cNvSpPr>
                <a:spLocks noChangeArrowheads="1"/>
              </p:cNvSpPr>
              <p:nvPr/>
            </p:nvSpPr>
            <p:spPr bwMode="auto">
              <a:xfrm flipV="1">
                <a:off x="1870827" y="1575075"/>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59"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0" name="Freeform 1210"/>
              <p:cNvSpPr>
                <a:spLocks/>
              </p:cNvSpPr>
              <p:nvPr/>
            </p:nvSpPr>
            <p:spPr bwMode="auto">
              <a:xfrm>
                <a:off x="2102989" y="1632918"/>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1" name="Freeform 1211"/>
              <p:cNvSpPr>
                <a:spLocks/>
              </p:cNvSpPr>
              <p:nvPr/>
            </p:nvSpPr>
            <p:spPr bwMode="auto">
              <a:xfrm>
                <a:off x="2534666" y="1727297"/>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2" name="Freeform 1212"/>
              <p:cNvSpPr>
                <a:spLocks/>
              </p:cNvSpPr>
              <p:nvPr/>
            </p:nvSpPr>
            <p:spPr bwMode="auto">
              <a:xfrm>
                <a:off x="2088479" y="1730340"/>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3" name="Straight Connector 1213"/>
              <p:cNvCxnSpPr>
                <a:cxnSpLocks noChangeShapeType="1"/>
                <a:endCxn id="458" idx="2"/>
              </p:cNvCxnSpPr>
              <p:nvPr/>
            </p:nvCxnSpPr>
            <p:spPr bwMode="auto">
              <a:xfrm flipH="1" flipV="1">
                <a:off x="1870827" y="1736429"/>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4" name="Straight Connector 1214"/>
              <p:cNvCxnSpPr>
                <a:cxnSpLocks noChangeShapeType="1"/>
              </p:cNvCxnSpPr>
              <p:nvPr/>
            </p:nvCxnSpPr>
            <p:spPr bwMode="auto">
              <a:xfrm flipH="1" flipV="1">
                <a:off x="2995361" y="1733386"/>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2" name="Group 347"/>
            <p:cNvGrpSpPr>
              <a:grpSpLocks/>
            </p:cNvGrpSpPr>
            <p:nvPr/>
          </p:nvGrpSpPr>
          <p:grpSpPr bwMode="auto">
            <a:xfrm>
              <a:off x="7733157" y="3638864"/>
              <a:ext cx="493804" cy="228319"/>
              <a:chOff x="1871277" y="1576300"/>
              <a:chExt cx="1128371" cy="437861"/>
            </a:xfrm>
          </p:grpSpPr>
          <p:sp>
            <p:nvSpPr>
              <p:cNvPr id="447" name="Oval 1197"/>
              <p:cNvSpPr>
                <a:spLocks noChangeArrowheads="1"/>
              </p:cNvSpPr>
              <p:nvPr/>
            </p:nvSpPr>
            <p:spPr bwMode="auto">
              <a:xfrm flipV="1">
                <a:off x="1873889" y="1694432"/>
                <a:ext cx="1124534"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48"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9" name="Oval 1199"/>
              <p:cNvSpPr>
                <a:spLocks noChangeArrowheads="1"/>
              </p:cNvSpPr>
              <p:nvPr/>
            </p:nvSpPr>
            <p:spPr bwMode="auto">
              <a:xfrm flipV="1">
                <a:off x="1870262" y="1575698"/>
                <a:ext cx="1124534"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50"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1" name="Freeform 1201"/>
              <p:cNvSpPr>
                <a:spLocks/>
              </p:cNvSpPr>
              <p:nvPr/>
            </p:nvSpPr>
            <p:spPr bwMode="auto">
              <a:xfrm>
                <a:off x="2102424" y="1633543"/>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2" name="Freeform 1202"/>
              <p:cNvSpPr>
                <a:spLocks/>
              </p:cNvSpPr>
              <p:nvPr/>
            </p:nvSpPr>
            <p:spPr bwMode="auto">
              <a:xfrm>
                <a:off x="2534099" y="1727920"/>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3" name="Freeform 1203"/>
              <p:cNvSpPr>
                <a:spLocks/>
              </p:cNvSpPr>
              <p:nvPr/>
            </p:nvSpPr>
            <p:spPr bwMode="auto">
              <a:xfrm>
                <a:off x="2087914" y="1730965"/>
                <a:ext cx="243043"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4" name="Straight Connector 1204"/>
              <p:cNvCxnSpPr>
                <a:cxnSpLocks noChangeShapeType="1"/>
                <a:endCxn id="449" idx="2"/>
              </p:cNvCxnSpPr>
              <p:nvPr/>
            </p:nvCxnSpPr>
            <p:spPr bwMode="auto">
              <a:xfrm flipH="1" flipV="1">
                <a:off x="1870262" y="1737054"/>
                <a:ext cx="3626"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5" name="Straight Connector 1205"/>
              <p:cNvCxnSpPr>
                <a:cxnSpLocks noChangeShapeType="1"/>
              </p:cNvCxnSpPr>
              <p:nvPr/>
            </p:nvCxnSpPr>
            <p:spPr bwMode="auto">
              <a:xfrm flipH="1" flipV="1">
                <a:off x="2994797" y="1734009"/>
                <a:ext cx="3626"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3" name="Group 347"/>
            <p:cNvGrpSpPr>
              <a:grpSpLocks/>
            </p:cNvGrpSpPr>
            <p:nvPr/>
          </p:nvGrpSpPr>
          <p:grpSpPr bwMode="auto">
            <a:xfrm>
              <a:off x="7397100" y="3903983"/>
              <a:ext cx="493804" cy="228319"/>
              <a:chOff x="1871277" y="1576300"/>
              <a:chExt cx="1128371" cy="437861"/>
            </a:xfrm>
          </p:grpSpPr>
          <p:sp>
            <p:nvSpPr>
              <p:cNvPr id="438" name="Oval 1188"/>
              <p:cNvSpPr>
                <a:spLocks noChangeArrowheads="1"/>
              </p:cNvSpPr>
              <p:nvPr/>
            </p:nvSpPr>
            <p:spPr bwMode="auto">
              <a:xfrm flipV="1">
                <a:off x="1876391" y="1694419"/>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39"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0" name="Oval 1190"/>
              <p:cNvSpPr>
                <a:spLocks noChangeArrowheads="1"/>
              </p:cNvSpPr>
              <p:nvPr/>
            </p:nvSpPr>
            <p:spPr bwMode="auto">
              <a:xfrm flipV="1">
                <a:off x="1872762" y="1575686"/>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41"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2" name="Freeform 1192"/>
              <p:cNvSpPr>
                <a:spLocks/>
              </p:cNvSpPr>
              <p:nvPr/>
            </p:nvSpPr>
            <p:spPr bwMode="auto">
              <a:xfrm>
                <a:off x="2104924" y="1633530"/>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3" name="Freeform 1193"/>
              <p:cNvSpPr>
                <a:spLocks/>
              </p:cNvSpPr>
              <p:nvPr/>
            </p:nvSpPr>
            <p:spPr bwMode="auto">
              <a:xfrm>
                <a:off x="2536601" y="1727909"/>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4" name="Freeform 1194"/>
              <p:cNvSpPr>
                <a:spLocks/>
              </p:cNvSpPr>
              <p:nvPr/>
            </p:nvSpPr>
            <p:spPr bwMode="auto">
              <a:xfrm>
                <a:off x="2090414" y="1730952"/>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5" name="Straight Connector 1195"/>
              <p:cNvCxnSpPr>
                <a:cxnSpLocks noChangeShapeType="1"/>
                <a:endCxn id="440" idx="2"/>
              </p:cNvCxnSpPr>
              <p:nvPr/>
            </p:nvCxnSpPr>
            <p:spPr bwMode="auto">
              <a:xfrm flipH="1" flipV="1">
                <a:off x="1872762" y="1737041"/>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46" name="Straight Connector 1196"/>
              <p:cNvCxnSpPr>
                <a:cxnSpLocks noChangeShapeType="1"/>
              </p:cNvCxnSpPr>
              <p:nvPr/>
            </p:nvCxnSpPr>
            <p:spPr bwMode="auto">
              <a:xfrm flipH="1" flipV="1">
                <a:off x="2997297" y="1733997"/>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4" name="Group 347"/>
            <p:cNvGrpSpPr>
              <a:grpSpLocks/>
            </p:cNvGrpSpPr>
            <p:nvPr/>
          </p:nvGrpSpPr>
          <p:grpSpPr bwMode="auto">
            <a:xfrm>
              <a:off x="7195340" y="2756360"/>
              <a:ext cx="413310" cy="196874"/>
              <a:chOff x="1871277" y="1576300"/>
              <a:chExt cx="1128371" cy="437861"/>
            </a:xfrm>
          </p:grpSpPr>
          <p:sp>
            <p:nvSpPr>
              <p:cNvPr id="429" name="Oval 1179"/>
              <p:cNvSpPr>
                <a:spLocks noChangeArrowheads="1"/>
              </p:cNvSpPr>
              <p:nvPr/>
            </p:nvSpPr>
            <p:spPr bwMode="auto">
              <a:xfrm flipV="1">
                <a:off x="1873456" y="1695321"/>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30"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1" name="Oval 1181"/>
              <p:cNvSpPr>
                <a:spLocks noChangeArrowheads="1"/>
              </p:cNvSpPr>
              <p:nvPr/>
            </p:nvSpPr>
            <p:spPr bwMode="auto">
              <a:xfrm flipV="1">
                <a:off x="1869120" y="1575277"/>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32"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3" name="Freeform 1183"/>
              <p:cNvSpPr>
                <a:spLocks/>
              </p:cNvSpPr>
              <p:nvPr/>
            </p:nvSpPr>
            <p:spPr bwMode="auto">
              <a:xfrm>
                <a:off x="2103157" y="1631768"/>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34" name="Freeform 1184"/>
              <p:cNvSpPr>
                <a:spLocks/>
              </p:cNvSpPr>
              <p:nvPr/>
            </p:nvSpPr>
            <p:spPr bwMode="auto">
              <a:xfrm>
                <a:off x="2536558" y="1727098"/>
                <a:ext cx="242704"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35" name="Freeform 1185"/>
              <p:cNvSpPr>
                <a:spLocks/>
              </p:cNvSpPr>
              <p:nvPr/>
            </p:nvSpPr>
            <p:spPr bwMode="auto">
              <a:xfrm>
                <a:off x="2090156" y="1730628"/>
                <a:ext cx="238369"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36" name="Straight Connector 1186"/>
              <p:cNvCxnSpPr>
                <a:cxnSpLocks noChangeShapeType="1"/>
                <a:endCxn id="431" idx="2"/>
              </p:cNvCxnSpPr>
              <p:nvPr/>
            </p:nvCxnSpPr>
            <p:spPr bwMode="auto">
              <a:xfrm flipH="1" flipV="1">
                <a:off x="1869120" y="1737689"/>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37" name="Straight Connector 1187"/>
              <p:cNvCxnSpPr>
                <a:cxnSpLocks noChangeShapeType="1"/>
              </p:cNvCxnSpPr>
              <p:nvPr/>
            </p:nvCxnSpPr>
            <p:spPr bwMode="auto">
              <a:xfrm flipH="1" flipV="1">
                <a:off x="2995962" y="1734160"/>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5" name="Group 347"/>
            <p:cNvGrpSpPr>
              <a:grpSpLocks/>
            </p:cNvGrpSpPr>
            <p:nvPr/>
          </p:nvGrpSpPr>
          <p:grpSpPr bwMode="auto">
            <a:xfrm>
              <a:off x="7677419" y="2378982"/>
              <a:ext cx="413310" cy="196874"/>
              <a:chOff x="1871277" y="1576300"/>
              <a:chExt cx="1128371" cy="437861"/>
            </a:xfrm>
          </p:grpSpPr>
          <p:sp>
            <p:nvSpPr>
              <p:cNvPr id="420" name="Oval 1170"/>
              <p:cNvSpPr>
                <a:spLocks noChangeArrowheads="1"/>
              </p:cNvSpPr>
              <p:nvPr/>
            </p:nvSpPr>
            <p:spPr bwMode="auto">
              <a:xfrm flipV="1">
                <a:off x="1874878" y="1697859"/>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21"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2" name="Oval 1172"/>
              <p:cNvSpPr>
                <a:spLocks noChangeArrowheads="1"/>
              </p:cNvSpPr>
              <p:nvPr/>
            </p:nvSpPr>
            <p:spPr bwMode="auto">
              <a:xfrm flipV="1">
                <a:off x="1870543" y="1577815"/>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23"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4" name="Freeform 1174"/>
              <p:cNvSpPr>
                <a:spLocks/>
              </p:cNvSpPr>
              <p:nvPr/>
            </p:nvSpPr>
            <p:spPr bwMode="auto">
              <a:xfrm>
                <a:off x="2104579" y="1634306"/>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25" name="Freeform 1175"/>
              <p:cNvSpPr>
                <a:spLocks/>
              </p:cNvSpPr>
              <p:nvPr/>
            </p:nvSpPr>
            <p:spPr bwMode="auto">
              <a:xfrm>
                <a:off x="2537980" y="1729634"/>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26" name="Freeform 1176"/>
              <p:cNvSpPr>
                <a:spLocks/>
              </p:cNvSpPr>
              <p:nvPr/>
            </p:nvSpPr>
            <p:spPr bwMode="auto">
              <a:xfrm>
                <a:off x="2091578" y="1733166"/>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7" name="Straight Connector 1177"/>
              <p:cNvCxnSpPr>
                <a:cxnSpLocks noChangeShapeType="1"/>
                <a:endCxn id="422" idx="2"/>
              </p:cNvCxnSpPr>
              <p:nvPr/>
            </p:nvCxnSpPr>
            <p:spPr bwMode="auto">
              <a:xfrm flipH="1" flipV="1">
                <a:off x="1870543" y="1740227"/>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8" name="Straight Connector 1178"/>
              <p:cNvCxnSpPr>
                <a:cxnSpLocks noChangeShapeType="1"/>
              </p:cNvCxnSpPr>
              <p:nvPr/>
            </p:nvCxnSpPr>
            <p:spPr bwMode="auto">
              <a:xfrm flipH="1" flipV="1">
                <a:off x="2997385" y="1736695"/>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6" name="Group 347"/>
            <p:cNvGrpSpPr>
              <a:grpSpLocks/>
            </p:cNvGrpSpPr>
            <p:nvPr/>
          </p:nvGrpSpPr>
          <p:grpSpPr bwMode="auto">
            <a:xfrm>
              <a:off x="7186342" y="2486295"/>
              <a:ext cx="413310" cy="196874"/>
              <a:chOff x="1871277" y="1576300"/>
              <a:chExt cx="1128371" cy="437861"/>
            </a:xfrm>
          </p:grpSpPr>
          <p:sp>
            <p:nvSpPr>
              <p:cNvPr id="411" name="Oval 1161"/>
              <p:cNvSpPr>
                <a:spLocks noChangeArrowheads="1"/>
              </p:cNvSpPr>
              <p:nvPr/>
            </p:nvSpPr>
            <p:spPr bwMode="auto">
              <a:xfrm flipV="1">
                <a:off x="1876349" y="1695744"/>
                <a:ext cx="1122510"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12"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3" name="Oval 1163"/>
              <p:cNvSpPr>
                <a:spLocks noChangeArrowheads="1"/>
              </p:cNvSpPr>
              <p:nvPr/>
            </p:nvSpPr>
            <p:spPr bwMode="auto">
              <a:xfrm flipV="1">
                <a:off x="1872017" y="1575700"/>
                <a:ext cx="1122507"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14"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Freeform 1165"/>
              <p:cNvSpPr>
                <a:spLocks/>
              </p:cNvSpPr>
              <p:nvPr/>
            </p:nvSpPr>
            <p:spPr bwMode="auto">
              <a:xfrm>
                <a:off x="2101718" y="1632191"/>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6" name="Freeform 1166"/>
              <p:cNvSpPr>
                <a:spLocks/>
              </p:cNvSpPr>
              <p:nvPr/>
            </p:nvSpPr>
            <p:spPr bwMode="auto">
              <a:xfrm>
                <a:off x="2535119" y="1727521"/>
                <a:ext cx="247040"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7" name="Freeform 1167"/>
              <p:cNvSpPr>
                <a:spLocks/>
              </p:cNvSpPr>
              <p:nvPr/>
            </p:nvSpPr>
            <p:spPr bwMode="auto">
              <a:xfrm>
                <a:off x="2088717" y="1731051"/>
                <a:ext cx="242704"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8" name="Straight Connector 1168"/>
              <p:cNvCxnSpPr>
                <a:cxnSpLocks noChangeShapeType="1"/>
                <a:endCxn id="413" idx="2"/>
              </p:cNvCxnSpPr>
              <p:nvPr/>
            </p:nvCxnSpPr>
            <p:spPr bwMode="auto">
              <a:xfrm flipH="1" flipV="1">
                <a:off x="1872017" y="1738112"/>
                <a:ext cx="4333"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9" name="Straight Connector 1169"/>
              <p:cNvCxnSpPr>
                <a:cxnSpLocks noChangeShapeType="1"/>
              </p:cNvCxnSpPr>
              <p:nvPr/>
            </p:nvCxnSpPr>
            <p:spPr bwMode="auto">
              <a:xfrm flipH="1" flipV="1">
                <a:off x="2994524" y="1734582"/>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7" name="Group 347"/>
            <p:cNvGrpSpPr>
              <a:grpSpLocks/>
            </p:cNvGrpSpPr>
            <p:nvPr/>
          </p:nvGrpSpPr>
          <p:grpSpPr bwMode="auto">
            <a:xfrm>
              <a:off x="7750914" y="2756819"/>
              <a:ext cx="413310" cy="196874"/>
              <a:chOff x="1871277" y="1576300"/>
              <a:chExt cx="1128371" cy="437861"/>
            </a:xfrm>
          </p:grpSpPr>
          <p:sp>
            <p:nvSpPr>
              <p:cNvPr id="402" name="Oval 1152"/>
              <p:cNvSpPr>
                <a:spLocks noChangeArrowheads="1"/>
              </p:cNvSpPr>
              <p:nvPr/>
            </p:nvSpPr>
            <p:spPr bwMode="auto">
              <a:xfrm flipV="1">
                <a:off x="1873595" y="1697832"/>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03"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4" name="Oval 1154"/>
              <p:cNvSpPr>
                <a:spLocks noChangeArrowheads="1"/>
              </p:cNvSpPr>
              <p:nvPr/>
            </p:nvSpPr>
            <p:spPr bwMode="auto">
              <a:xfrm flipV="1">
                <a:off x="1869259" y="1577788"/>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05"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Freeform 1156"/>
              <p:cNvSpPr>
                <a:spLocks/>
              </p:cNvSpPr>
              <p:nvPr/>
            </p:nvSpPr>
            <p:spPr bwMode="auto">
              <a:xfrm>
                <a:off x="2103296" y="1634279"/>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7" name="Freeform 1157"/>
              <p:cNvSpPr>
                <a:spLocks/>
              </p:cNvSpPr>
              <p:nvPr/>
            </p:nvSpPr>
            <p:spPr bwMode="auto">
              <a:xfrm>
                <a:off x="2536697" y="1729607"/>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8" name="Freeform 1158"/>
              <p:cNvSpPr>
                <a:spLocks/>
              </p:cNvSpPr>
              <p:nvPr/>
            </p:nvSpPr>
            <p:spPr bwMode="auto">
              <a:xfrm>
                <a:off x="2090295" y="1733139"/>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9" name="Straight Connector 1159"/>
              <p:cNvCxnSpPr>
                <a:cxnSpLocks noChangeShapeType="1"/>
                <a:endCxn id="404" idx="2"/>
              </p:cNvCxnSpPr>
              <p:nvPr/>
            </p:nvCxnSpPr>
            <p:spPr bwMode="auto">
              <a:xfrm flipH="1" flipV="1">
                <a:off x="1869259" y="1740200"/>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0" name="Straight Connector 1160"/>
              <p:cNvCxnSpPr>
                <a:cxnSpLocks noChangeShapeType="1"/>
              </p:cNvCxnSpPr>
              <p:nvPr/>
            </p:nvCxnSpPr>
            <p:spPr bwMode="auto">
              <a:xfrm flipH="1" flipV="1">
                <a:off x="2996102" y="1736669"/>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398"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123">
                                            <p:txEl>
                                              <p:pRg st="0" end="0"/>
                                            </p:txEl>
                                          </p:spTgt>
                                        </p:tgtEl>
                                        <p:attrNameLst>
                                          <p:attrName>style.visibility</p:attrName>
                                        </p:attrNameLst>
                                      </p:cBhvr>
                                      <p:to>
                                        <p:strVal val="visible"/>
                                      </p:to>
                                    </p:set>
                                    <p:anim calcmode="discrete" valueType="clr">
                                      <p:cBhvr override="childStyle">
                                        <p:cTn id="7" dur="80"/>
                                        <p:tgtEl>
                                          <p:spTgt spid="512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12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123">
                                            <p:txEl>
                                              <p:pRg st="0" end="0"/>
                                            </p:txEl>
                                          </p:spTgt>
                                        </p:tgtEl>
                                        <p:attrNameLst>
                                          <p:attrName>fill.type</p:attrName>
                                        </p:attrNameLst>
                                      </p:cBhvr>
                                      <p:to>
                                        <p:strVal val="solid"/>
                                      </p:to>
                                    </p:set>
                                  </p:childTnLst>
                                </p:cTn>
                              </p:par>
                            </p:childTnLst>
                          </p:cTn>
                        </p:par>
                        <p:par>
                          <p:cTn id="10" fill="hold" nodeType="afterGroup">
                            <p:stCondLst>
                              <p:cond delay="16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5123">
                                            <p:txEl>
                                              <p:pRg st="1" end="1"/>
                                            </p:txEl>
                                          </p:spTgt>
                                        </p:tgtEl>
                                        <p:attrNameLst>
                                          <p:attrName>style.visibility</p:attrName>
                                        </p:attrNameLst>
                                      </p:cBhvr>
                                      <p:to>
                                        <p:strVal val="visible"/>
                                      </p:to>
                                    </p:set>
                                    <p:anim calcmode="discrete" valueType="clr">
                                      <p:cBhvr override="childStyle">
                                        <p:cTn id="13" dur="80"/>
                                        <p:tgtEl>
                                          <p:spTgt spid="512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123">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5123">
                                            <p:txEl>
                                              <p:pRg st="1" end="1"/>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5123">
                                            <p:txEl>
                                              <p:pRg st="2" end="2"/>
                                            </p:txEl>
                                          </p:spTgt>
                                        </p:tgtEl>
                                        <p:attrNameLst>
                                          <p:attrName>style.visibility</p:attrName>
                                        </p:attrNameLst>
                                      </p:cBhvr>
                                      <p:to>
                                        <p:strVal val="visible"/>
                                      </p:to>
                                    </p:set>
                                    <p:anim calcmode="discrete" valueType="clr">
                                      <p:cBhvr override="childStyle">
                                        <p:cTn id="20" dur="80"/>
                                        <p:tgtEl>
                                          <p:spTgt spid="512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5123">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5123">
                                            <p:txEl>
                                              <p:pRg st="2" end="2"/>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5123">
                                            <p:txEl>
                                              <p:pRg st="3" end="3"/>
                                            </p:txEl>
                                          </p:spTgt>
                                        </p:tgtEl>
                                        <p:attrNameLst>
                                          <p:attrName>style.visibility</p:attrName>
                                        </p:attrNameLst>
                                      </p:cBhvr>
                                      <p:to>
                                        <p:strVal val="visible"/>
                                      </p:to>
                                    </p:set>
                                    <p:anim calcmode="discrete" valueType="clr">
                                      <p:cBhvr override="childStyle">
                                        <p:cTn id="27" dur="80"/>
                                        <p:tgtEl>
                                          <p:spTgt spid="512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5123">
                                            <p:txEl>
                                              <p:pRg st="3" end="3"/>
                                            </p:txEl>
                                          </p:spTgt>
                                        </p:tgtEl>
                                        <p:attrNameLst>
                                          <p:attrName>fillcolor</p:attrName>
                                        </p:attrNameLst>
                                      </p:cBhvr>
                                      <p:tavLst>
                                        <p:tav tm="0">
                                          <p:val>
                                            <p:clrVal>
                                              <a:schemeClr val="accent2"/>
                                            </p:clrVal>
                                          </p:val>
                                        </p:tav>
                                        <p:tav tm="50000">
                                          <p:val>
                                            <p:clrVal>
                                              <a:schemeClr val="hlink"/>
                                            </p:clrVal>
                                          </p:val>
                                        </p:tav>
                                      </p:tavLst>
                                    </p:anim>
                                    <p:set>
                                      <p:cBhvr>
                                        <p:cTn id="29" dur="80"/>
                                        <p:tgtEl>
                                          <p:spTgt spid="5123">
                                            <p:txEl>
                                              <p:pRg st="3" end="3"/>
                                            </p:txEl>
                                          </p:spTgt>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nodeType="clickEffect">
                                  <p:stCondLst>
                                    <p:cond delay="0"/>
                                  </p:stCondLst>
                                  <p:iterate type="lt">
                                    <p:tmPct val="50000"/>
                                  </p:iterate>
                                  <p:childTnLst>
                                    <p:set>
                                      <p:cBhvr>
                                        <p:cTn id="33" dur="1" fill="hold">
                                          <p:stCondLst>
                                            <p:cond delay="0"/>
                                          </p:stCondLst>
                                        </p:cTn>
                                        <p:tgtEl>
                                          <p:spTgt spid="5123">
                                            <p:txEl>
                                              <p:pRg st="4" end="4"/>
                                            </p:txEl>
                                          </p:spTgt>
                                        </p:tgtEl>
                                        <p:attrNameLst>
                                          <p:attrName>style.visibility</p:attrName>
                                        </p:attrNameLst>
                                      </p:cBhvr>
                                      <p:to>
                                        <p:strVal val="visible"/>
                                      </p:to>
                                    </p:set>
                                    <p:anim calcmode="discrete" valueType="clr">
                                      <p:cBhvr override="childStyle">
                                        <p:cTn id="34" dur="80"/>
                                        <p:tgtEl>
                                          <p:spTgt spid="512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5123">
                                            <p:txEl>
                                              <p:pRg st="4" end="4"/>
                                            </p:txEl>
                                          </p:spTgt>
                                        </p:tgtEl>
                                        <p:attrNameLst>
                                          <p:attrName>fillcolor</p:attrName>
                                        </p:attrNameLst>
                                      </p:cBhvr>
                                      <p:tavLst>
                                        <p:tav tm="0">
                                          <p:val>
                                            <p:clrVal>
                                              <a:schemeClr val="accent2"/>
                                            </p:clrVal>
                                          </p:val>
                                        </p:tav>
                                        <p:tav tm="50000">
                                          <p:val>
                                            <p:clrVal>
                                              <a:schemeClr val="hlink"/>
                                            </p:clrVal>
                                          </p:val>
                                        </p:tav>
                                      </p:tavLst>
                                    </p:anim>
                                    <p:set>
                                      <p:cBhvr>
                                        <p:cTn id="36" dur="80"/>
                                        <p:tgtEl>
                                          <p:spTgt spid="5123">
                                            <p:txEl>
                                              <p:pRg st="4" end="4"/>
                                            </p:txEl>
                                          </p:spTgt>
                                        </p:tgtEl>
                                        <p:attrNameLst>
                                          <p:attrName>fill.type</p:attrName>
                                        </p:attrNameLst>
                                      </p:cBhvr>
                                      <p:to>
                                        <p:strVal val="solid"/>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7" presetClass="entr" presetSubtype="0" fill="hold" nodeType="clickEffect">
                                  <p:stCondLst>
                                    <p:cond delay="0"/>
                                  </p:stCondLst>
                                  <p:iterate type="lt">
                                    <p:tmPct val="50000"/>
                                  </p:iterate>
                                  <p:childTnLst>
                                    <p:set>
                                      <p:cBhvr>
                                        <p:cTn id="40" dur="1" fill="hold">
                                          <p:stCondLst>
                                            <p:cond delay="0"/>
                                          </p:stCondLst>
                                        </p:cTn>
                                        <p:tgtEl>
                                          <p:spTgt spid="5123">
                                            <p:txEl>
                                              <p:pRg st="5" end="5"/>
                                            </p:txEl>
                                          </p:spTgt>
                                        </p:tgtEl>
                                        <p:attrNameLst>
                                          <p:attrName>style.visibility</p:attrName>
                                        </p:attrNameLst>
                                      </p:cBhvr>
                                      <p:to>
                                        <p:strVal val="visible"/>
                                      </p:to>
                                    </p:set>
                                    <p:anim calcmode="discrete" valueType="clr">
                                      <p:cBhvr override="childStyle">
                                        <p:cTn id="41" dur="80"/>
                                        <p:tgtEl>
                                          <p:spTgt spid="512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5123">
                                            <p:txEl>
                                              <p:pRg st="5" end="5"/>
                                            </p:txEl>
                                          </p:spTgt>
                                        </p:tgtEl>
                                        <p:attrNameLst>
                                          <p:attrName>fillcolor</p:attrName>
                                        </p:attrNameLst>
                                      </p:cBhvr>
                                      <p:tavLst>
                                        <p:tav tm="0">
                                          <p:val>
                                            <p:clrVal>
                                              <a:schemeClr val="accent2"/>
                                            </p:clrVal>
                                          </p:val>
                                        </p:tav>
                                        <p:tav tm="50000">
                                          <p:val>
                                            <p:clrVal>
                                              <a:schemeClr val="hlink"/>
                                            </p:clrVal>
                                          </p:val>
                                        </p:tav>
                                      </p:tavLst>
                                    </p:anim>
                                    <p:set>
                                      <p:cBhvr>
                                        <p:cTn id="43" dur="80"/>
                                        <p:tgtEl>
                                          <p:spTgt spid="5123">
                                            <p:txEl>
                                              <p:pRg st="5" end="5"/>
                                            </p:txEl>
                                          </p:spTgt>
                                        </p:tgtEl>
                                        <p:attrNameLst>
                                          <p:attrName>fill.type</p:attrName>
                                        </p:attrNameLst>
                                      </p:cBhvr>
                                      <p:to>
                                        <p:strVal val="solid"/>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7" presetClass="entr" presetSubtype="0" fill="hold" nodeType="clickEffect">
                                  <p:stCondLst>
                                    <p:cond delay="0"/>
                                  </p:stCondLst>
                                  <p:iterate type="lt">
                                    <p:tmPct val="50000"/>
                                  </p:iterate>
                                  <p:childTnLst>
                                    <p:set>
                                      <p:cBhvr>
                                        <p:cTn id="47" dur="1" fill="hold">
                                          <p:stCondLst>
                                            <p:cond delay="0"/>
                                          </p:stCondLst>
                                        </p:cTn>
                                        <p:tgtEl>
                                          <p:spTgt spid="5123">
                                            <p:txEl>
                                              <p:pRg st="6" end="6"/>
                                            </p:txEl>
                                          </p:spTgt>
                                        </p:tgtEl>
                                        <p:attrNameLst>
                                          <p:attrName>style.visibility</p:attrName>
                                        </p:attrNameLst>
                                      </p:cBhvr>
                                      <p:to>
                                        <p:strVal val="visible"/>
                                      </p:to>
                                    </p:set>
                                    <p:anim calcmode="discrete" valueType="clr">
                                      <p:cBhvr override="childStyle">
                                        <p:cTn id="48" dur="80"/>
                                        <p:tgtEl>
                                          <p:spTgt spid="5123">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5123">
                                            <p:txEl>
                                              <p:pRg st="6" end="6"/>
                                            </p:txEl>
                                          </p:spTgt>
                                        </p:tgtEl>
                                        <p:attrNameLst>
                                          <p:attrName>fillcolor</p:attrName>
                                        </p:attrNameLst>
                                      </p:cBhvr>
                                      <p:tavLst>
                                        <p:tav tm="0">
                                          <p:val>
                                            <p:clrVal>
                                              <a:schemeClr val="accent2"/>
                                            </p:clrVal>
                                          </p:val>
                                        </p:tav>
                                        <p:tav tm="50000">
                                          <p:val>
                                            <p:clrVal>
                                              <a:schemeClr val="hlink"/>
                                            </p:clrVal>
                                          </p:val>
                                        </p:tav>
                                      </p:tavLst>
                                    </p:anim>
                                    <p:set>
                                      <p:cBhvr>
                                        <p:cTn id="50" dur="80"/>
                                        <p:tgtEl>
                                          <p:spTgt spid="5123">
                                            <p:txEl>
                                              <p:pRg st="6" end="6"/>
                                            </p:txEl>
                                          </p:spTgt>
                                        </p:tgtEl>
                                        <p:attrNameLst>
                                          <p:attrName>fill.type</p:attrName>
                                        </p:attrNameLst>
                                      </p:cBhvr>
                                      <p:to>
                                        <p:strVal val="solid"/>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7" presetClass="entr" presetSubtype="0" fill="hold" nodeType="clickEffect">
                                  <p:stCondLst>
                                    <p:cond delay="0"/>
                                  </p:stCondLst>
                                  <p:iterate type="lt">
                                    <p:tmPct val="50000"/>
                                  </p:iterate>
                                  <p:childTnLst>
                                    <p:set>
                                      <p:cBhvr>
                                        <p:cTn id="54" dur="1" fill="hold">
                                          <p:stCondLst>
                                            <p:cond delay="0"/>
                                          </p:stCondLst>
                                        </p:cTn>
                                        <p:tgtEl>
                                          <p:spTgt spid="5123">
                                            <p:txEl>
                                              <p:pRg st="7" end="7"/>
                                            </p:txEl>
                                          </p:spTgt>
                                        </p:tgtEl>
                                        <p:attrNameLst>
                                          <p:attrName>style.visibility</p:attrName>
                                        </p:attrNameLst>
                                      </p:cBhvr>
                                      <p:to>
                                        <p:strVal val="visible"/>
                                      </p:to>
                                    </p:set>
                                    <p:anim calcmode="discrete" valueType="clr">
                                      <p:cBhvr override="childStyle">
                                        <p:cTn id="55" dur="80"/>
                                        <p:tgtEl>
                                          <p:spTgt spid="5123">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5123">
                                            <p:txEl>
                                              <p:pRg st="7" end="7"/>
                                            </p:txEl>
                                          </p:spTgt>
                                        </p:tgtEl>
                                        <p:attrNameLst>
                                          <p:attrName>fillcolor</p:attrName>
                                        </p:attrNameLst>
                                      </p:cBhvr>
                                      <p:tavLst>
                                        <p:tav tm="0">
                                          <p:val>
                                            <p:clrVal>
                                              <a:schemeClr val="accent2"/>
                                            </p:clrVal>
                                          </p:val>
                                        </p:tav>
                                        <p:tav tm="50000">
                                          <p:val>
                                            <p:clrVal>
                                              <a:schemeClr val="hlink"/>
                                            </p:clrVal>
                                          </p:val>
                                        </p:tav>
                                      </p:tavLst>
                                    </p:anim>
                                    <p:set>
                                      <p:cBhvr>
                                        <p:cTn id="57" dur="80"/>
                                        <p:tgtEl>
                                          <p:spTgt spid="5123">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灯片编号占位符 6"/>
          <p:cNvSpPr>
            <a:spLocks noGrp="1"/>
          </p:cNvSpPr>
          <p:nvPr>
            <p:ph type="sldNum" sz="quarter" idx="11"/>
          </p:nvPr>
        </p:nvSpPr>
        <p:spPr>
          <a:xfrm>
            <a:off x="8305800" y="6400800"/>
            <a:ext cx="625475" cy="457200"/>
          </a:xfrm>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F6B6366-D100-40CF-ACCF-162D3014684B}" type="slidenum">
              <a:rPr lang="en-US" altLang="zh-CN" sz="1400" smtClean="0">
                <a:latin typeface="Tahoma" panose="020B0604030504040204" pitchFamily="34" charset="0"/>
              </a:rPr>
              <a:pPr/>
              <a:t>22</a:t>
            </a:fld>
            <a:endParaRPr lang="en-US" altLang="zh-CN" sz="1400" dirty="0">
              <a:latin typeface="Tahoma" panose="020B0604030504040204" pitchFamily="34" charset="0"/>
            </a:endParaRPr>
          </a:p>
        </p:txBody>
      </p:sp>
      <p:sp>
        <p:nvSpPr>
          <p:cNvPr id="4114" name="Rectangle 2"/>
          <p:cNvSpPr>
            <a:spLocks noGrp="1" noChangeArrowheads="1"/>
          </p:cNvSpPr>
          <p:nvPr>
            <p:ph type="title"/>
          </p:nvPr>
        </p:nvSpPr>
        <p:spPr>
          <a:xfrm>
            <a:off x="431800" y="214313"/>
            <a:ext cx="8512175" cy="1117600"/>
          </a:xfrm>
        </p:spPr>
        <p:txBody>
          <a:bodyPr/>
          <a:lstStyle/>
          <a:p>
            <a:r>
              <a:rPr lang="en-US" altLang="zh-CN" sz="3600" smtClean="0">
                <a:latin typeface="Comic Sans MS" panose="030F0702030302020204" pitchFamily="66" charset="0"/>
              </a:rPr>
              <a:t>A closer look at network structure:</a:t>
            </a:r>
            <a:endParaRPr lang="en-US" altLang="zh-CN" smtClean="0">
              <a:latin typeface="Comic Sans MS" panose="030F0702030302020204" pitchFamily="66" charset="0"/>
            </a:endParaRPr>
          </a:p>
        </p:txBody>
      </p:sp>
      <p:sp>
        <p:nvSpPr>
          <p:cNvPr id="9219" name="Rectangle 3"/>
          <p:cNvSpPr>
            <a:spLocks noGrp="1" noChangeArrowheads="1"/>
          </p:cNvSpPr>
          <p:nvPr>
            <p:ph type="body" sz="half" idx="1"/>
          </p:nvPr>
        </p:nvSpPr>
        <p:spPr>
          <a:xfrm>
            <a:off x="417513" y="1381125"/>
            <a:ext cx="3810000" cy="2819400"/>
          </a:xfrm>
        </p:spPr>
        <p:txBody>
          <a:bodyPr/>
          <a:lstStyle/>
          <a:p>
            <a:r>
              <a:rPr lang="en-US" altLang="zh-CN" smtClean="0">
                <a:solidFill>
                  <a:srgbClr val="FF0000"/>
                </a:solidFill>
                <a:latin typeface="Comic Sans MS" panose="030F0702030302020204" pitchFamily="66" charset="0"/>
              </a:rPr>
              <a:t>network edge:</a:t>
            </a:r>
            <a:r>
              <a:rPr lang="en-US" altLang="zh-CN" smtClean="0">
                <a:latin typeface="Comic Sans MS" panose="030F0702030302020204" pitchFamily="66" charset="0"/>
              </a:rPr>
              <a:t> applications and hosts</a:t>
            </a:r>
          </a:p>
        </p:txBody>
      </p:sp>
      <p:sp>
        <p:nvSpPr>
          <p:cNvPr id="10088" name="Rectangle 872"/>
          <p:cNvSpPr>
            <a:spLocks noChangeArrowheads="1"/>
          </p:cNvSpPr>
          <p:nvPr/>
        </p:nvSpPr>
        <p:spPr bwMode="auto">
          <a:xfrm>
            <a:off x="431800" y="2660650"/>
            <a:ext cx="381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Char char="q"/>
            </a:pPr>
            <a:r>
              <a:rPr lang="en-US" altLang="zh-CN" sz="2800">
                <a:solidFill>
                  <a:srgbClr val="FF0000"/>
                </a:solidFill>
                <a:latin typeface="Comic Sans MS" panose="030F0702030302020204" pitchFamily="66" charset="0"/>
              </a:rPr>
              <a:t>access networks, physical media:</a:t>
            </a:r>
            <a:r>
              <a:rPr lang="en-US" altLang="zh-CN" sz="2800">
                <a:latin typeface="Comic Sans MS" panose="030F0702030302020204" pitchFamily="66" charset="0"/>
              </a:rPr>
              <a:t> wired, wireless communication links</a:t>
            </a:r>
            <a:r>
              <a:rPr lang="en-US" altLang="zh-CN" sz="2800">
                <a:solidFill>
                  <a:srgbClr val="FF0000"/>
                </a:solidFill>
                <a:latin typeface="Comic Sans MS" panose="030F0702030302020204" pitchFamily="66" charset="0"/>
              </a:rPr>
              <a:t> </a:t>
            </a:r>
            <a:endParaRPr lang="en-US" altLang="zh-CN">
              <a:latin typeface="Comic Sans MS" panose="030F0702030302020204" pitchFamily="66" charset="0"/>
            </a:endParaRPr>
          </a:p>
        </p:txBody>
      </p:sp>
      <p:sp>
        <p:nvSpPr>
          <p:cNvPr id="10089" name="Rectangle 873"/>
          <p:cNvSpPr>
            <a:spLocks noChangeArrowheads="1"/>
          </p:cNvSpPr>
          <p:nvPr/>
        </p:nvSpPr>
        <p:spPr bwMode="auto">
          <a:xfrm>
            <a:off x="473075" y="4475163"/>
            <a:ext cx="38100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Char char="q"/>
            </a:pPr>
            <a:r>
              <a:rPr lang="en-US" altLang="zh-CN" sz="2800">
                <a:solidFill>
                  <a:srgbClr val="FF0000"/>
                </a:solidFill>
                <a:latin typeface="Comic Sans MS" panose="030F0702030302020204" pitchFamily="66" charset="0"/>
              </a:rPr>
              <a:t>network core:</a:t>
            </a:r>
            <a:r>
              <a:rPr lang="en-US" altLang="zh-CN" sz="2800">
                <a:latin typeface="Comic Sans MS" panose="030F0702030302020204" pitchFamily="66" charset="0"/>
              </a:rPr>
              <a:t> </a:t>
            </a:r>
          </a:p>
          <a:p>
            <a:pPr lvl="1">
              <a:spcBef>
                <a:spcPct val="20000"/>
              </a:spcBef>
              <a:buClr>
                <a:schemeClr val="accent2"/>
              </a:buClr>
              <a:buSzPct val="75000"/>
              <a:buFont typeface="Wingdings" panose="05000000000000000000" pitchFamily="2" charset="2"/>
              <a:buChar char="v"/>
            </a:pPr>
            <a:r>
              <a:rPr lang="en-US" altLang="zh-CN">
                <a:latin typeface="Comic Sans MS" panose="030F0702030302020204" pitchFamily="66" charset="0"/>
              </a:rPr>
              <a:t>interconnected routers</a:t>
            </a:r>
          </a:p>
          <a:p>
            <a:pPr lvl="1">
              <a:spcBef>
                <a:spcPct val="20000"/>
              </a:spcBef>
              <a:buClr>
                <a:schemeClr val="accent2"/>
              </a:buClr>
              <a:buSzPct val="75000"/>
              <a:buFont typeface="Wingdings" panose="05000000000000000000" pitchFamily="2" charset="2"/>
              <a:buChar char="v"/>
            </a:pPr>
            <a:r>
              <a:rPr lang="en-US" altLang="zh-CN">
                <a:latin typeface="Comic Sans MS" panose="030F0702030302020204" pitchFamily="66" charset="0"/>
              </a:rPr>
              <a:t>network of networks</a:t>
            </a:r>
          </a:p>
          <a:p>
            <a:pPr>
              <a:spcBef>
                <a:spcPct val="20000"/>
              </a:spcBef>
              <a:buClr>
                <a:schemeClr val="accent2"/>
              </a:buClr>
              <a:buSzPct val="85000"/>
              <a:buFont typeface="Wingdings" panose="05000000000000000000" pitchFamily="2" charset="2"/>
              <a:buChar char="q"/>
            </a:pPr>
            <a:endParaRPr lang="en-US" altLang="zh-CN">
              <a:latin typeface="Comic Sans MS" panose="030F0702030302020204" pitchFamily="66" charset="0"/>
            </a:endParaRPr>
          </a:p>
        </p:txBody>
      </p:sp>
      <p:grpSp>
        <p:nvGrpSpPr>
          <p:cNvPr id="1464" name="Group 621"/>
          <p:cNvGrpSpPr>
            <a:grpSpLocks/>
          </p:cNvGrpSpPr>
          <p:nvPr/>
        </p:nvGrpSpPr>
        <p:grpSpPr bwMode="auto">
          <a:xfrm>
            <a:off x="5202238" y="1384300"/>
            <a:ext cx="3551237" cy="4743450"/>
            <a:chOff x="5202238" y="1384300"/>
            <a:chExt cx="3551237" cy="4743450"/>
          </a:xfrm>
        </p:grpSpPr>
        <p:sp>
          <p:nvSpPr>
            <p:cNvPr id="146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68" name="Group 666"/>
            <p:cNvGrpSpPr>
              <a:grpSpLocks/>
            </p:cNvGrpSpPr>
            <p:nvPr/>
          </p:nvGrpSpPr>
          <p:grpSpPr bwMode="auto">
            <a:xfrm>
              <a:off x="5329977" y="2980450"/>
              <a:ext cx="1458912" cy="933450"/>
              <a:chOff x="2889" y="1631"/>
              <a:chExt cx="980" cy="743"/>
            </a:xfrm>
          </p:grpSpPr>
          <p:sp>
            <p:nvSpPr>
              <p:cNvPr id="207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7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146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80"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83"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0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0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05" name="Group 732"/>
            <p:cNvGrpSpPr>
              <a:grpSpLocks/>
            </p:cNvGrpSpPr>
            <p:nvPr/>
          </p:nvGrpSpPr>
          <p:grpSpPr bwMode="auto">
            <a:xfrm>
              <a:off x="6430963" y="2519363"/>
              <a:ext cx="219075" cy="52387"/>
              <a:chOff x="2468" y="1332"/>
              <a:chExt cx="310" cy="60"/>
            </a:xfrm>
          </p:grpSpPr>
          <p:sp>
            <p:nvSpPr>
              <p:cNvPr id="207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7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0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08" name="Group 737"/>
            <p:cNvGrpSpPr>
              <a:grpSpLocks/>
            </p:cNvGrpSpPr>
            <p:nvPr/>
          </p:nvGrpSpPr>
          <p:grpSpPr bwMode="auto">
            <a:xfrm>
              <a:off x="7202488" y="2493963"/>
              <a:ext cx="390525" cy="174625"/>
              <a:chOff x="4334" y="1470"/>
              <a:chExt cx="246" cy="107"/>
            </a:xfrm>
          </p:grpSpPr>
          <p:sp>
            <p:nvSpPr>
              <p:cNvPr id="20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0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0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068" name="Group 741"/>
              <p:cNvGrpSpPr>
                <a:grpSpLocks/>
              </p:cNvGrpSpPr>
              <p:nvPr/>
            </p:nvGrpSpPr>
            <p:grpSpPr bwMode="auto">
              <a:xfrm>
                <a:off x="4383" y="1488"/>
                <a:ext cx="138" cy="33"/>
                <a:chOff x="2468" y="1332"/>
                <a:chExt cx="310" cy="60"/>
              </a:xfrm>
            </p:grpSpPr>
            <p:sp>
              <p:nvSpPr>
                <p:cNvPr id="207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7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6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09" name="Group 746"/>
            <p:cNvGrpSpPr>
              <a:grpSpLocks/>
            </p:cNvGrpSpPr>
            <p:nvPr/>
          </p:nvGrpSpPr>
          <p:grpSpPr bwMode="auto">
            <a:xfrm>
              <a:off x="7213600" y="2757488"/>
              <a:ext cx="390525" cy="174625"/>
              <a:chOff x="4334" y="1470"/>
              <a:chExt cx="246" cy="107"/>
            </a:xfrm>
          </p:grpSpPr>
          <p:sp>
            <p:nvSpPr>
              <p:cNvPr id="20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0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0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060" name="Group 750"/>
              <p:cNvGrpSpPr>
                <a:grpSpLocks/>
              </p:cNvGrpSpPr>
              <p:nvPr/>
            </p:nvGrpSpPr>
            <p:grpSpPr bwMode="auto">
              <a:xfrm>
                <a:off x="4383" y="1488"/>
                <a:ext cx="138" cy="33"/>
                <a:chOff x="2468" y="1332"/>
                <a:chExt cx="310" cy="60"/>
              </a:xfrm>
            </p:grpSpPr>
            <p:sp>
              <p:nvSpPr>
                <p:cNvPr id="206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6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6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0" name="Group 764"/>
            <p:cNvGrpSpPr>
              <a:grpSpLocks/>
            </p:cNvGrpSpPr>
            <p:nvPr/>
          </p:nvGrpSpPr>
          <p:grpSpPr bwMode="auto">
            <a:xfrm>
              <a:off x="7689850" y="2393950"/>
              <a:ext cx="390525" cy="174625"/>
              <a:chOff x="4334" y="1470"/>
              <a:chExt cx="246" cy="107"/>
            </a:xfrm>
          </p:grpSpPr>
          <p:sp>
            <p:nvSpPr>
              <p:cNvPr id="20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0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0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052" name="Group 768"/>
              <p:cNvGrpSpPr>
                <a:grpSpLocks/>
              </p:cNvGrpSpPr>
              <p:nvPr/>
            </p:nvGrpSpPr>
            <p:grpSpPr bwMode="auto">
              <a:xfrm>
                <a:off x="4383" y="1488"/>
                <a:ext cx="138" cy="33"/>
                <a:chOff x="2468" y="1332"/>
                <a:chExt cx="310" cy="60"/>
              </a:xfrm>
            </p:grpSpPr>
            <p:sp>
              <p:nvSpPr>
                <p:cNvPr id="205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5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5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12" name="Group 801"/>
            <p:cNvGrpSpPr>
              <a:grpSpLocks/>
            </p:cNvGrpSpPr>
            <p:nvPr/>
          </p:nvGrpSpPr>
          <p:grpSpPr bwMode="auto">
            <a:xfrm>
              <a:off x="7591425" y="4806950"/>
              <a:ext cx="622300" cy="244475"/>
              <a:chOff x="4334" y="1470"/>
              <a:chExt cx="246" cy="107"/>
            </a:xfrm>
          </p:grpSpPr>
          <p:sp>
            <p:nvSpPr>
              <p:cNvPr id="20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0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0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044" name="Group 805"/>
              <p:cNvGrpSpPr>
                <a:grpSpLocks/>
              </p:cNvGrpSpPr>
              <p:nvPr/>
            </p:nvGrpSpPr>
            <p:grpSpPr bwMode="auto">
              <a:xfrm>
                <a:off x="4383" y="1488"/>
                <a:ext cx="138" cy="33"/>
                <a:chOff x="2468" y="1332"/>
                <a:chExt cx="310" cy="60"/>
              </a:xfrm>
            </p:grpSpPr>
            <p:sp>
              <p:nvSpPr>
                <p:cNvPr id="204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4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4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3" name="Group 810"/>
            <p:cNvGrpSpPr>
              <a:grpSpLocks/>
            </p:cNvGrpSpPr>
            <p:nvPr/>
          </p:nvGrpSpPr>
          <p:grpSpPr bwMode="auto">
            <a:xfrm>
              <a:off x="6965950" y="4508500"/>
              <a:ext cx="622300" cy="244475"/>
              <a:chOff x="4334" y="1470"/>
              <a:chExt cx="246" cy="107"/>
            </a:xfrm>
          </p:grpSpPr>
          <p:sp>
            <p:nvSpPr>
              <p:cNvPr id="20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0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0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036" name="Group 814"/>
              <p:cNvGrpSpPr>
                <a:grpSpLocks/>
              </p:cNvGrpSpPr>
              <p:nvPr/>
            </p:nvGrpSpPr>
            <p:grpSpPr bwMode="auto">
              <a:xfrm>
                <a:off x="4383" y="1488"/>
                <a:ext cx="138" cy="33"/>
                <a:chOff x="2468" y="1332"/>
                <a:chExt cx="310" cy="60"/>
              </a:xfrm>
            </p:grpSpPr>
            <p:sp>
              <p:nvSpPr>
                <p:cNvPr id="203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4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3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4" name="Group 819"/>
            <p:cNvGrpSpPr>
              <a:grpSpLocks/>
            </p:cNvGrpSpPr>
            <p:nvPr/>
          </p:nvGrpSpPr>
          <p:grpSpPr bwMode="auto">
            <a:xfrm>
              <a:off x="6242050" y="4851400"/>
              <a:ext cx="622300" cy="244475"/>
              <a:chOff x="4334" y="1470"/>
              <a:chExt cx="246" cy="107"/>
            </a:xfrm>
          </p:grpSpPr>
          <p:sp>
            <p:nvSpPr>
              <p:cNvPr id="20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0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0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028" name="Group 823"/>
              <p:cNvGrpSpPr>
                <a:grpSpLocks/>
              </p:cNvGrpSpPr>
              <p:nvPr/>
            </p:nvGrpSpPr>
            <p:grpSpPr bwMode="auto">
              <a:xfrm>
                <a:off x="4383" y="1488"/>
                <a:ext cx="138" cy="33"/>
                <a:chOff x="2468" y="1332"/>
                <a:chExt cx="310" cy="60"/>
              </a:xfrm>
            </p:grpSpPr>
            <p:sp>
              <p:nvSpPr>
                <p:cNvPr id="203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3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2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5" name="Group 828"/>
            <p:cNvGrpSpPr>
              <a:grpSpLocks/>
            </p:cNvGrpSpPr>
            <p:nvPr/>
          </p:nvGrpSpPr>
          <p:grpSpPr bwMode="auto">
            <a:xfrm>
              <a:off x="6051550" y="3644900"/>
              <a:ext cx="390525" cy="171450"/>
              <a:chOff x="4334" y="1470"/>
              <a:chExt cx="246" cy="107"/>
            </a:xfrm>
          </p:grpSpPr>
          <p:sp>
            <p:nvSpPr>
              <p:cNvPr id="20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0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0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020" name="Group 832"/>
              <p:cNvGrpSpPr>
                <a:grpSpLocks/>
              </p:cNvGrpSpPr>
              <p:nvPr/>
            </p:nvGrpSpPr>
            <p:grpSpPr bwMode="auto">
              <a:xfrm>
                <a:off x="4383" y="1488"/>
                <a:ext cx="138" cy="33"/>
                <a:chOff x="2468" y="1332"/>
                <a:chExt cx="310" cy="60"/>
              </a:xfrm>
            </p:grpSpPr>
            <p:sp>
              <p:nvSpPr>
                <p:cNvPr id="202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2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2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16" name="Group 846"/>
            <p:cNvGrpSpPr>
              <a:grpSpLocks/>
            </p:cNvGrpSpPr>
            <p:nvPr/>
          </p:nvGrpSpPr>
          <p:grpSpPr bwMode="auto">
            <a:xfrm>
              <a:off x="6138863" y="1989138"/>
              <a:ext cx="282575" cy="477837"/>
              <a:chOff x="3748" y="1253"/>
              <a:chExt cx="178" cy="301"/>
            </a:xfrm>
          </p:grpSpPr>
          <p:sp>
            <p:nvSpPr>
              <p:cNvPr id="200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0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0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0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0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0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0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0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0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1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1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1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1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1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1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1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1517"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19" name="Group 919"/>
            <p:cNvGrpSpPr>
              <a:grpSpLocks/>
            </p:cNvGrpSpPr>
            <p:nvPr/>
          </p:nvGrpSpPr>
          <p:grpSpPr bwMode="auto">
            <a:xfrm flipH="1">
              <a:off x="5775325" y="4533900"/>
              <a:ext cx="414338" cy="373063"/>
              <a:chOff x="2839" y="3501"/>
              <a:chExt cx="755" cy="803"/>
            </a:xfrm>
          </p:grpSpPr>
          <p:pic>
            <p:nvPicPr>
              <p:cNvPr id="1999"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20" name="Group 922"/>
            <p:cNvGrpSpPr>
              <a:grpSpLocks/>
            </p:cNvGrpSpPr>
            <p:nvPr/>
          </p:nvGrpSpPr>
          <p:grpSpPr bwMode="auto">
            <a:xfrm flipH="1">
              <a:off x="5457825" y="4954588"/>
              <a:ext cx="482600" cy="406400"/>
              <a:chOff x="2839" y="3501"/>
              <a:chExt cx="755" cy="803"/>
            </a:xfrm>
          </p:grpSpPr>
          <p:pic>
            <p:nvPicPr>
              <p:cNvPr id="1997"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21" name="Group 925"/>
            <p:cNvGrpSpPr>
              <a:grpSpLocks/>
            </p:cNvGrpSpPr>
            <p:nvPr/>
          </p:nvGrpSpPr>
          <p:grpSpPr bwMode="auto">
            <a:xfrm flipH="1">
              <a:off x="5935663" y="5256213"/>
              <a:ext cx="427037" cy="349250"/>
              <a:chOff x="2839" y="3501"/>
              <a:chExt cx="755" cy="803"/>
            </a:xfrm>
          </p:grpSpPr>
          <p:pic>
            <p:nvPicPr>
              <p:cNvPr id="1995"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22" name="Group 928"/>
            <p:cNvGrpSpPr>
              <a:grpSpLocks/>
            </p:cNvGrpSpPr>
            <p:nvPr/>
          </p:nvGrpSpPr>
          <p:grpSpPr bwMode="auto">
            <a:xfrm>
              <a:off x="6550025" y="5238750"/>
              <a:ext cx="427038" cy="350838"/>
              <a:chOff x="2839" y="3501"/>
              <a:chExt cx="755" cy="803"/>
            </a:xfrm>
          </p:grpSpPr>
          <p:pic>
            <p:nvPicPr>
              <p:cNvPr id="1993"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523" name="Picture 93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4"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6" name="Group 938"/>
            <p:cNvGrpSpPr>
              <a:grpSpLocks/>
            </p:cNvGrpSpPr>
            <p:nvPr/>
          </p:nvGrpSpPr>
          <p:grpSpPr bwMode="auto">
            <a:xfrm>
              <a:off x="8240713" y="5002213"/>
              <a:ext cx="227012" cy="481012"/>
              <a:chOff x="4140" y="429"/>
              <a:chExt cx="1425" cy="2396"/>
            </a:xfrm>
          </p:grpSpPr>
          <p:sp>
            <p:nvSpPr>
              <p:cNvPr id="1961" name="Freeform 939"/>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63" name="Freeform 941"/>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4" name="Freeform 942"/>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966" name="Group 944"/>
              <p:cNvGrpSpPr>
                <a:grpSpLocks/>
              </p:cNvGrpSpPr>
              <p:nvPr/>
            </p:nvGrpSpPr>
            <p:grpSpPr bwMode="auto">
              <a:xfrm>
                <a:off x="4749" y="668"/>
                <a:ext cx="581" cy="145"/>
                <a:chOff x="614" y="2568"/>
                <a:chExt cx="725" cy="139"/>
              </a:xfrm>
            </p:grpSpPr>
            <p:sp>
              <p:nvSpPr>
                <p:cNvPr id="199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9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96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968" name="Group 948"/>
              <p:cNvGrpSpPr>
                <a:grpSpLocks/>
              </p:cNvGrpSpPr>
              <p:nvPr/>
            </p:nvGrpSpPr>
            <p:grpSpPr bwMode="auto">
              <a:xfrm>
                <a:off x="4747" y="994"/>
                <a:ext cx="581" cy="134"/>
                <a:chOff x="614" y="2568"/>
                <a:chExt cx="725" cy="139"/>
              </a:xfrm>
            </p:grpSpPr>
            <p:sp>
              <p:nvSpPr>
                <p:cNvPr id="198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9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96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7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971" name="Group 953"/>
              <p:cNvGrpSpPr>
                <a:grpSpLocks/>
              </p:cNvGrpSpPr>
              <p:nvPr/>
            </p:nvGrpSpPr>
            <p:grpSpPr bwMode="auto">
              <a:xfrm>
                <a:off x="4735" y="1627"/>
                <a:ext cx="582" cy="151"/>
                <a:chOff x="614" y="2568"/>
                <a:chExt cx="725" cy="139"/>
              </a:xfrm>
            </p:grpSpPr>
            <p:sp>
              <p:nvSpPr>
                <p:cNvPr id="198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972" name="Freeform 956"/>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73" name="Group 957"/>
              <p:cNvGrpSpPr>
                <a:grpSpLocks/>
              </p:cNvGrpSpPr>
              <p:nvPr/>
            </p:nvGrpSpPr>
            <p:grpSpPr bwMode="auto">
              <a:xfrm>
                <a:off x="4739" y="1327"/>
                <a:ext cx="582" cy="139"/>
                <a:chOff x="614" y="2568"/>
                <a:chExt cx="725" cy="139"/>
              </a:xfrm>
            </p:grpSpPr>
            <p:sp>
              <p:nvSpPr>
                <p:cNvPr id="198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97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75" name="Freeform 961"/>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 name="Freeform 962"/>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78" name="Freeform 964"/>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98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1527" name="Group 971"/>
            <p:cNvGrpSpPr>
              <a:grpSpLocks/>
            </p:cNvGrpSpPr>
            <p:nvPr/>
          </p:nvGrpSpPr>
          <p:grpSpPr bwMode="auto">
            <a:xfrm>
              <a:off x="7924800" y="5303838"/>
              <a:ext cx="227013" cy="481012"/>
              <a:chOff x="4140" y="429"/>
              <a:chExt cx="1425" cy="2396"/>
            </a:xfrm>
          </p:grpSpPr>
          <p:sp>
            <p:nvSpPr>
              <p:cNvPr id="1929" name="Freeform 972"/>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31" name="Freeform 974"/>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2" name="Freeform 975"/>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934" name="Group 977"/>
              <p:cNvGrpSpPr>
                <a:grpSpLocks/>
              </p:cNvGrpSpPr>
              <p:nvPr/>
            </p:nvGrpSpPr>
            <p:grpSpPr bwMode="auto">
              <a:xfrm>
                <a:off x="4749" y="668"/>
                <a:ext cx="581" cy="145"/>
                <a:chOff x="614" y="2568"/>
                <a:chExt cx="725" cy="139"/>
              </a:xfrm>
            </p:grpSpPr>
            <p:sp>
              <p:nvSpPr>
                <p:cNvPr id="195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6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93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936" name="Group 981"/>
              <p:cNvGrpSpPr>
                <a:grpSpLocks/>
              </p:cNvGrpSpPr>
              <p:nvPr/>
            </p:nvGrpSpPr>
            <p:grpSpPr bwMode="auto">
              <a:xfrm>
                <a:off x="4747" y="994"/>
                <a:ext cx="581" cy="134"/>
                <a:chOff x="614" y="2568"/>
                <a:chExt cx="725" cy="139"/>
              </a:xfrm>
            </p:grpSpPr>
            <p:sp>
              <p:nvSpPr>
                <p:cNvPr id="195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5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93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3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939" name="Group 986"/>
              <p:cNvGrpSpPr>
                <a:grpSpLocks/>
              </p:cNvGrpSpPr>
              <p:nvPr/>
            </p:nvGrpSpPr>
            <p:grpSpPr bwMode="auto">
              <a:xfrm>
                <a:off x="4735" y="1627"/>
                <a:ext cx="582" cy="151"/>
                <a:chOff x="614" y="2568"/>
                <a:chExt cx="725" cy="139"/>
              </a:xfrm>
            </p:grpSpPr>
            <p:sp>
              <p:nvSpPr>
                <p:cNvPr id="195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5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940" name="Freeform 989"/>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41" name="Group 990"/>
              <p:cNvGrpSpPr>
                <a:grpSpLocks/>
              </p:cNvGrpSpPr>
              <p:nvPr/>
            </p:nvGrpSpPr>
            <p:grpSpPr bwMode="auto">
              <a:xfrm>
                <a:off x="4739" y="1327"/>
                <a:ext cx="582" cy="139"/>
                <a:chOff x="614" y="2568"/>
                <a:chExt cx="725" cy="139"/>
              </a:xfrm>
            </p:grpSpPr>
            <p:sp>
              <p:nvSpPr>
                <p:cNvPr id="195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5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94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43" name="Freeform 994"/>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4" name="Freeform 995"/>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46" name="Freeform 997"/>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4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4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5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95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5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1528"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9" name="Picture 1006"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0" name="Freeform 1007"/>
            <p:cNvSpPr>
              <a:spLocks/>
            </p:cNvSpPr>
            <p:nvPr/>
          </p:nvSpPr>
          <p:spPr bwMode="auto">
            <a:xfrm>
              <a:off x="5472854" y="2136804"/>
              <a:ext cx="351920" cy="208166"/>
            </a:xfrm>
            <a:custGeom>
              <a:avLst/>
              <a:gdLst>
                <a:gd name="T0" fmla="*/ 193954059 w 2982"/>
                <a:gd name="T1" fmla="*/ 0 h 2442"/>
                <a:gd name="T2" fmla="*/ 0 w 2982"/>
                <a:gd name="T3" fmla="*/ 52653382 h 2442"/>
                <a:gd name="T4" fmla="*/ 775802547 w 2982"/>
                <a:gd name="T5" fmla="*/ 52653382 h 2442"/>
                <a:gd name="T6" fmla="*/ 775802547 w 2982"/>
                <a:gd name="T7" fmla="*/ 52653382 h 2442"/>
                <a:gd name="T8" fmla="*/ 19395405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31" name="Picture 1008" descr="scre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2" name="Freeform 1009"/>
            <p:cNvSpPr>
              <a:spLocks/>
            </p:cNvSpPr>
            <p:nvPr/>
          </p:nvSpPr>
          <p:spPr bwMode="auto">
            <a:xfrm>
              <a:off x="5536928" y="2130663"/>
              <a:ext cx="298168" cy="38736"/>
            </a:xfrm>
            <a:custGeom>
              <a:avLst/>
              <a:gdLst>
                <a:gd name="T0" fmla="*/ 193617522 w 2528"/>
                <a:gd name="T1" fmla="*/ 0 h 455"/>
                <a:gd name="T2" fmla="*/ 774455933 w 2528"/>
                <a:gd name="T3" fmla="*/ 52445146 h 455"/>
                <a:gd name="T4" fmla="*/ 774455933 w 2528"/>
                <a:gd name="T5" fmla="*/ 52445146 h 455"/>
                <a:gd name="T6" fmla="*/ 0 w 2528"/>
                <a:gd name="T7" fmla="*/ 52445146 h 455"/>
                <a:gd name="T8" fmla="*/ 19361752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3" name="Freeform 1010"/>
            <p:cNvSpPr>
              <a:spLocks/>
            </p:cNvSpPr>
            <p:nvPr/>
          </p:nvSpPr>
          <p:spPr bwMode="auto">
            <a:xfrm>
              <a:off x="5469738" y="2130348"/>
              <a:ext cx="82770" cy="161242"/>
            </a:xfrm>
            <a:custGeom>
              <a:avLst/>
              <a:gdLst>
                <a:gd name="T0" fmla="*/ 193416032 w 702"/>
                <a:gd name="T1" fmla="*/ 0 h 1893"/>
                <a:gd name="T2" fmla="*/ 0 w 702"/>
                <a:gd name="T3" fmla="*/ 52528358 h 1893"/>
                <a:gd name="T4" fmla="*/ 193416032 w 702"/>
                <a:gd name="T5" fmla="*/ 52528358 h 1893"/>
                <a:gd name="T6" fmla="*/ 193416032 w 702"/>
                <a:gd name="T7" fmla="*/ 52528358 h 1893"/>
                <a:gd name="T8" fmla="*/ 19341603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4" name="Freeform 1011"/>
            <p:cNvSpPr>
              <a:spLocks/>
            </p:cNvSpPr>
            <p:nvPr/>
          </p:nvSpPr>
          <p:spPr bwMode="auto">
            <a:xfrm>
              <a:off x="5743756" y="2159163"/>
              <a:ext cx="89197" cy="186121"/>
            </a:xfrm>
            <a:custGeom>
              <a:avLst/>
              <a:gdLst>
                <a:gd name="T0" fmla="*/ 193802070 w 756"/>
                <a:gd name="T1" fmla="*/ 0 h 2184"/>
                <a:gd name="T2" fmla="*/ 193802070 w 756"/>
                <a:gd name="T3" fmla="*/ 52609433 h 2184"/>
                <a:gd name="T4" fmla="*/ 0 w 756"/>
                <a:gd name="T5" fmla="*/ 52609433 h 2184"/>
                <a:gd name="T6" fmla="*/ 193802070 w 756"/>
                <a:gd name="T7" fmla="*/ 52609433 h 2184"/>
                <a:gd name="T8" fmla="*/ 19380207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5" name="Freeform 1012"/>
            <p:cNvSpPr>
              <a:spLocks/>
            </p:cNvSpPr>
            <p:nvPr/>
          </p:nvSpPr>
          <p:spPr bwMode="auto">
            <a:xfrm>
              <a:off x="5468764" y="2283402"/>
              <a:ext cx="327186" cy="62828"/>
            </a:xfrm>
            <a:custGeom>
              <a:avLst/>
              <a:gdLst>
                <a:gd name="T0" fmla="*/ 193830617 w 2773"/>
                <a:gd name="T1" fmla="*/ 0 h 738"/>
                <a:gd name="T2" fmla="*/ 0 w 2773"/>
                <a:gd name="T3" fmla="*/ 52443591 h 738"/>
                <a:gd name="T4" fmla="*/ 775308309 w 2773"/>
                <a:gd name="T5" fmla="*/ 52443591 h 738"/>
                <a:gd name="T6" fmla="*/ 775308309 w 2773"/>
                <a:gd name="T7" fmla="*/ 52443591 h 738"/>
                <a:gd name="T8" fmla="*/ 19383061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6" name="Freeform 1013"/>
            <p:cNvSpPr>
              <a:spLocks/>
            </p:cNvSpPr>
            <p:nvPr/>
          </p:nvSpPr>
          <p:spPr bwMode="auto">
            <a:xfrm>
              <a:off x="5753689" y="2160738"/>
              <a:ext cx="83549" cy="186909"/>
            </a:xfrm>
            <a:custGeom>
              <a:avLst/>
              <a:gdLst>
                <a:gd name="T0" fmla="*/ 886744152 w 637"/>
                <a:gd name="T1" fmla="*/ 0 h 1659"/>
                <a:gd name="T2" fmla="*/ 886744152 w 637"/>
                <a:gd name="T3" fmla="*/ 0 h 1659"/>
                <a:gd name="T4" fmla="*/ 295581428 w 637"/>
                <a:gd name="T5" fmla="*/ 2147483647 h 1659"/>
                <a:gd name="T6" fmla="*/ 0 w 637"/>
                <a:gd name="T7" fmla="*/ 2147483647 h 1659"/>
                <a:gd name="T8" fmla="*/ 88674415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 name="Freeform 1014"/>
            <p:cNvSpPr>
              <a:spLocks/>
            </p:cNvSpPr>
            <p:nvPr/>
          </p:nvSpPr>
          <p:spPr bwMode="auto">
            <a:xfrm>
              <a:off x="5469154" y="2291747"/>
              <a:ext cx="290962" cy="62040"/>
            </a:xfrm>
            <a:custGeom>
              <a:avLst/>
              <a:gdLst>
                <a:gd name="T0" fmla="*/ 0 w 2216"/>
                <a:gd name="T1" fmla="*/ 0 h 550"/>
                <a:gd name="T2" fmla="*/ 296524942 w 2216"/>
                <a:gd name="T3" fmla="*/ 162178072 h 550"/>
                <a:gd name="T4" fmla="*/ 2147483647 w 2216"/>
                <a:gd name="T5" fmla="*/ 1133846597 h 550"/>
                <a:gd name="T6" fmla="*/ 2147483647 w 2216"/>
                <a:gd name="T7" fmla="*/ 97166824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38" name="Group 1015"/>
            <p:cNvGrpSpPr>
              <a:grpSpLocks/>
            </p:cNvGrpSpPr>
            <p:nvPr/>
          </p:nvGrpSpPr>
          <p:grpSpPr bwMode="auto">
            <a:xfrm>
              <a:off x="5464285" y="2358039"/>
              <a:ext cx="98740" cy="36846"/>
              <a:chOff x="1740" y="2642"/>
              <a:chExt cx="752" cy="327"/>
            </a:xfrm>
          </p:grpSpPr>
          <p:sp>
            <p:nvSpPr>
              <p:cNvPr id="192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39" name="Freeform 1022"/>
            <p:cNvSpPr>
              <a:spLocks/>
            </p:cNvSpPr>
            <p:nvPr/>
          </p:nvSpPr>
          <p:spPr bwMode="auto">
            <a:xfrm>
              <a:off x="5633331" y="2363550"/>
              <a:ext cx="119579" cy="80936"/>
            </a:xfrm>
            <a:custGeom>
              <a:avLst/>
              <a:gdLst>
                <a:gd name="T0" fmla="*/ 213225067 w 990"/>
                <a:gd name="T1" fmla="*/ 327634039 h 792"/>
                <a:gd name="T2" fmla="*/ 426450134 w 990"/>
                <a:gd name="T3" fmla="*/ 0 h 792"/>
                <a:gd name="T4" fmla="*/ 426450134 w 990"/>
                <a:gd name="T5" fmla="*/ 108859857 h 792"/>
                <a:gd name="T6" fmla="*/ 0 w 990"/>
                <a:gd name="T7" fmla="*/ 327634039 h 792"/>
                <a:gd name="T8" fmla="*/ 213225067 w 990"/>
                <a:gd name="T9" fmla="*/ 327634039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 name="Freeform 1023"/>
            <p:cNvSpPr>
              <a:spLocks/>
            </p:cNvSpPr>
            <p:nvPr/>
          </p:nvSpPr>
          <p:spPr bwMode="auto">
            <a:xfrm>
              <a:off x="5328152" y="2370006"/>
              <a:ext cx="305958" cy="73850"/>
            </a:xfrm>
            <a:custGeom>
              <a:avLst/>
              <a:gdLst>
                <a:gd name="T0" fmla="*/ 213487852 w 2532"/>
                <a:gd name="T1" fmla="*/ 0 h 723"/>
                <a:gd name="T2" fmla="*/ 213487852 w 2532"/>
                <a:gd name="T3" fmla="*/ 0 h 723"/>
                <a:gd name="T4" fmla="*/ 1279175104 w 2532"/>
                <a:gd name="T5" fmla="*/ 326105249 h 723"/>
                <a:gd name="T6" fmla="*/ 1279175104 w 2532"/>
                <a:gd name="T7" fmla="*/ 326105249 h 723"/>
                <a:gd name="T8" fmla="*/ 0 w 2532"/>
                <a:gd name="T9" fmla="*/ 108705274 h 723"/>
                <a:gd name="T10" fmla="*/ 21348785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 name="Freeform 1024"/>
            <p:cNvSpPr>
              <a:spLocks/>
            </p:cNvSpPr>
            <p:nvPr/>
          </p:nvSpPr>
          <p:spPr bwMode="auto">
            <a:xfrm>
              <a:off x="5328347" y="2356465"/>
              <a:ext cx="3311" cy="14959"/>
            </a:xfrm>
            <a:custGeom>
              <a:avLst/>
              <a:gdLst>
                <a:gd name="T0" fmla="*/ 262278177 w 26"/>
                <a:gd name="T1" fmla="*/ 107489987 h 147"/>
                <a:gd name="T2" fmla="*/ 262278177 w 26"/>
                <a:gd name="T3" fmla="*/ 107489987 h 147"/>
                <a:gd name="T4" fmla="*/ 0 w 26"/>
                <a:gd name="T5" fmla="*/ 107489987 h 147"/>
                <a:gd name="T6" fmla="*/ 262278177 w 26"/>
                <a:gd name="T7" fmla="*/ 0 h 147"/>
                <a:gd name="T8" fmla="*/ 262278177 w 26"/>
                <a:gd name="T9" fmla="*/ 10748998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 name="Freeform 1025"/>
            <p:cNvSpPr>
              <a:spLocks/>
            </p:cNvSpPr>
            <p:nvPr/>
          </p:nvSpPr>
          <p:spPr bwMode="auto">
            <a:xfrm>
              <a:off x="5328542" y="2295526"/>
              <a:ext cx="142170" cy="61883"/>
            </a:xfrm>
            <a:custGeom>
              <a:avLst/>
              <a:gdLst>
                <a:gd name="T0" fmla="*/ 427578636 w 1176"/>
                <a:gd name="T1" fmla="*/ 0 h 606"/>
                <a:gd name="T2" fmla="*/ 0 w 1176"/>
                <a:gd name="T3" fmla="*/ 217234261 h 606"/>
                <a:gd name="T4" fmla="*/ 213789318 w 1176"/>
                <a:gd name="T5" fmla="*/ 217234261 h 606"/>
                <a:gd name="T6" fmla="*/ 427578636 w 1176"/>
                <a:gd name="T7" fmla="*/ 108617131 h 606"/>
                <a:gd name="T8" fmla="*/ 4275786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 name="Freeform 1026"/>
            <p:cNvSpPr>
              <a:spLocks/>
            </p:cNvSpPr>
            <p:nvPr/>
          </p:nvSpPr>
          <p:spPr bwMode="auto">
            <a:xfrm>
              <a:off x="5338085" y="2359614"/>
              <a:ext cx="290183" cy="71016"/>
            </a:xfrm>
            <a:custGeom>
              <a:avLst/>
              <a:gdLst>
                <a:gd name="T0" fmla="*/ 173113862 w 2532"/>
                <a:gd name="T1" fmla="*/ 0 h 723"/>
                <a:gd name="T2" fmla="*/ 173113862 w 2532"/>
                <a:gd name="T3" fmla="*/ 0 h 723"/>
                <a:gd name="T4" fmla="*/ 344717215 w 2532"/>
                <a:gd name="T5" fmla="*/ 92871339 h 723"/>
                <a:gd name="T6" fmla="*/ 344717215 w 2532"/>
                <a:gd name="T7" fmla="*/ 92871339 h 723"/>
                <a:gd name="T8" fmla="*/ 0 w 2532"/>
                <a:gd name="T9" fmla="*/ 92871339 h 723"/>
                <a:gd name="T10" fmla="*/ 17311386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20898190 h 723"/>
                <a:gd name="T6" fmla="*/ 0 w 2532"/>
                <a:gd name="T7" fmla="*/ 320898190 h 723"/>
                <a:gd name="T8" fmla="*/ 0 w 2532"/>
                <a:gd name="T9" fmla="*/ 107314329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545" name="Picture 1030"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47" name="Picture 1032"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54" name="Group 1039"/>
            <p:cNvGrpSpPr>
              <a:grpSpLocks/>
            </p:cNvGrpSpPr>
            <p:nvPr/>
          </p:nvGrpSpPr>
          <p:grpSpPr bwMode="auto">
            <a:xfrm>
              <a:off x="7019925" y="5800725"/>
              <a:ext cx="87313" cy="38100"/>
              <a:chOff x="1740" y="2642"/>
              <a:chExt cx="752" cy="327"/>
            </a:xfrm>
          </p:grpSpPr>
          <p:sp>
            <p:nvSpPr>
              <p:cNvPr id="191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5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61" name="Group 2"/>
            <p:cNvGrpSpPr>
              <a:grpSpLocks/>
            </p:cNvGrpSpPr>
            <p:nvPr/>
          </p:nvGrpSpPr>
          <p:grpSpPr bwMode="auto">
            <a:xfrm>
              <a:off x="5607050" y="3182938"/>
              <a:ext cx="317500" cy="246062"/>
              <a:chOff x="5581650" y="3128963"/>
              <a:chExt cx="423863" cy="320675"/>
            </a:xfrm>
          </p:grpSpPr>
          <p:pic>
            <p:nvPicPr>
              <p:cNvPr id="1895" name="Picture 1054"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897" name="Picture 105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04" name="Group 1063"/>
              <p:cNvGrpSpPr>
                <a:grpSpLocks/>
              </p:cNvGrpSpPr>
              <p:nvPr/>
            </p:nvGrpSpPr>
            <p:grpSpPr bwMode="auto">
              <a:xfrm>
                <a:off x="5695950" y="3355975"/>
                <a:ext cx="80963" cy="38100"/>
                <a:chOff x="1740" y="2642"/>
                <a:chExt cx="752" cy="327"/>
              </a:xfrm>
            </p:grpSpPr>
            <p:sp>
              <p:nvSpPr>
                <p:cNvPr id="191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0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562" name="Picture 1077"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3" name="Freeform 1078"/>
            <p:cNvSpPr>
              <a:spLocks/>
            </p:cNvSpPr>
            <p:nvPr/>
          </p:nvSpPr>
          <p:spPr bwMode="auto">
            <a:xfrm flipH="1">
              <a:off x="6302568" y="3332533"/>
              <a:ext cx="161685" cy="153507"/>
            </a:xfrm>
            <a:custGeom>
              <a:avLst/>
              <a:gdLst>
                <a:gd name="T0" fmla="*/ 0 w 356"/>
                <a:gd name="T1" fmla="*/ 0 h 368"/>
                <a:gd name="T2" fmla="*/ 2147483647 w 356"/>
                <a:gd name="T3" fmla="*/ 2147483647 h 368"/>
                <a:gd name="T4" fmla="*/ 2147483647 w 356"/>
                <a:gd name="T5" fmla="*/ 2147483647 h 368"/>
                <a:gd name="T6" fmla="*/ 2147483647 w 356"/>
                <a:gd name="T7" fmla="*/ 214748364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1564" name="Picture 1081"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66" name="Picture 1083"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73" name="Group 1090"/>
            <p:cNvGrpSpPr>
              <a:grpSpLocks/>
            </p:cNvGrpSpPr>
            <p:nvPr/>
          </p:nvGrpSpPr>
          <p:grpSpPr bwMode="auto">
            <a:xfrm>
              <a:off x="7451725" y="5737225"/>
              <a:ext cx="87313" cy="38100"/>
              <a:chOff x="1740" y="2642"/>
              <a:chExt cx="752" cy="327"/>
            </a:xfrm>
          </p:grpSpPr>
          <p:sp>
            <p:nvSpPr>
              <p:cNvPr id="188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7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80" name="Group 1103"/>
            <p:cNvGrpSpPr>
              <a:grpSpLocks/>
            </p:cNvGrpSpPr>
            <p:nvPr/>
          </p:nvGrpSpPr>
          <p:grpSpPr bwMode="auto">
            <a:xfrm>
              <a:off x="6351588" y="2493963"/>
              <a:ext cx="390525" cy="169862"/>
              <a:chOff x="4650" y="1129"/>
              <a:chExt cx="246" cy="95"/>
            </a:xfrm>
          </p:grpSpPr>
          <p:sp>
            <p:nvSpPr>
              <p:cNvPr id="18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84" name="Group 1107"/>
              <p:cNvGrpSpPr>
                <a:grpSpLocks/>
              </p:cNvGrpSpPr>
              <p:nvPr/>
            </p:nvGrpSpPr>
            <p:grpSpPr bwMode="auto">
              <a:xfrm>
                <a:off x="4699" y="1145"/>
                <a:ext cx="138" cy="29"/>
                <a:chOff x="2468" y="1332"/>
                <a:chExt cx="310" cy="60"/>
              </a:xfrm>
            </p:grpSpPr>
            <p:sp>
              <p:nvSpPr>
                <p:cNvPr id="188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8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1" name="Group 1112"/>
            <p:cNvGrpSpPr>
              <a:grpSpLocks/>
            </p:cNvGrpSpPr>
            <p:nvPr/>
          </p:nvGrpSpPr>
          <p:grpSpPr bwMode="auto">
            <a:xfrm>
              <a:off x="6051550" y="3641725"/>
              <a:ext cx="390525" cy="169863"/>
              <a:chOff x="4650" y="1129"/>
              <a:chExt cx="246" cy="95"/>
            </a:xfrm>
          </p:grpSpPr>
          <p:sp>
            <p:nvSpPr>
              <p:cNvPr id="18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76" name="Group 1116"/>
              <p:cNvGrpSpPr>
                <a:grpSpLocks/>
              </p:cNvGrpSpPr>
              <p:nvPr/>
            </p:nvGrpSpPr>
            <p:grpSpPr bwMode="auto">
              <a:xfrm>
                <a:off x="4699" y="1145"/>
                <a:ext cx="138" cy="29"/>
                <a:chOff x="2468" y="1332"/>
                <a:chExt cx="310" cy="60"/>
              </a:xfrm>
            </p:grpSpPr>
            <p:sp>
              <p:nvSpPr>
                <p:cNvPr id="187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7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2" name="Group 1121"/>
            <p:cNvGrpSpPr>
              <a:grpSpLocks/>
            </p:cNvGrpSpPr>
            <p:nvPr/>
          </p:nvGrpSpPr>
          <p:grpSpPr bwMode="auto">
            <a:xfrm>
              <a:off x="6248400" y="4852988"/>
              <a:ext cx="617538" cy="247650"/>
              <a:chOff x="2356" y="1300"/>
              <a:chExt cx="555" cy="194"/>
            </a:xfrm>
          </p:grpSpPr>
          <p:sp>
            <p:nvSpPr>
              <p:cNvPr id="186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6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6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68" name="Group 1125"/>
              <p:cNvGrpSpPr>
                <a:grpSpLocks/>
              </p:cNvGrpSpPr>
              <p:nvPr/>
            </p:nvGrpSpPr>
            <p:grpSpPr bwMode="auto">
              <a:xfrm>
                <a:off x="2468" y="1332"/>
                <a:ext cx="310" cy="60"/>
                <a:chOff x="2468" y="1332"/>
                <a:chExt cx="310" cy="60"/>
              </a:xfrm>
            </p:grpSpPr>
            <p:sp>
              <p:nvSpPr>
                <p:cNvPr id="187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6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3" name="Group 1130"/>
            <p:cNvGrpSpPr>
              <a:grpSpLocks/>
            </p:cNvGrpSpPr>
            <p:nvPr/>
          </p:nvGrpSpPr>
          <p:grpSpPr bwMode="auto">
            <a:xfrm>
              <a:off x="6969125" y="4510088"/>
              <a:ext cx="617538" cy="247650"/>
              <a:chOff x="2356" y="1300"/>
              <a:chExt cx="555" cy="194"/>
            </a:xfrm>
          </p:grpSpPr>
          <p:sp>
            <p:nvSpPr>
              <p:cNvPr id="185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5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5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60" name="Group 1134"/>
              <p:cNvGrpSpPr>
                <a:grpSpLocks/>
              </p:cNvGrpSpPr>
              <p:nvPr/>
            </p:nvGrpSpPr>
            <p:grpSpPr bwMode="auto">
              <a:xfrm>
                <a:off x="2468" y="1332"/>
                <a:ext cx="310" cy="60"/>
                <a:chOff x="2468" y="1332"/>
                <a:chExt cx="310" cy="60"/>
              </a:xfrm>
            </p:grpSpPr>
            <p:sp>
              <p:nvSpPr>
                <p:cNvPr id="186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6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4" name="Group 1139"/>
            <p:cNvGrpSpPr>
              <a:grpSpLocks/>
            </p:cNvGrpSpPr>
            <p:nvPr/>
          </p:nvGrpSpPr>
          <p:grpSpPr bwMode="auto">
            <a:xfrm>
              <a:off x="7585075" y="4811713"/>
              <a:ext cx="617538" cy="247650"/>
              <a:chOff x="2356" y="1300"/>
              <a:chExt cx="555" cy="194"/>
            </a:xfrm>
          </p:grpSpPr>
          <p:sp>
            <p:nvSpPr>
              <p:cNvPr id="18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52" name="Group 1143"/>
              <p:cNvGrpSpPr>
                <a:grpSpLocks/>
              </p:cNvGrpSpPr>
              <p:nvPr/>
            </p:nvGrpSpPr>
            <p:grpSpPr bwMode="auto">
              <a:xfrm>
                <a:off x="2468" y="1332"/>
                <a:ext cx="310" cy="60"/>
                <a:chOff x="2468" y="1332"/>
                <a:chExt cx="310" cy="60"/>
              </a:xfrm>
            </p:grpSpPr>
            <p:sp>
              <p:nvSpPr>
                <p:cNvPr id="185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5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5" name="Group 3"/>
            <p:cNvGrpSpPr>
              <a:grpSpLocks/>
            </p:cNvGrpSpPr>
            <p:nvPr/>
          </p:nvGrpSpPr>
          <p:grpSpPr bwMode="auto">
            <a:xfrm>
              <a:off x="5964238" y="3135313"/>
              <a:ext cx="314325" cy="334962"/>
              <a:chOff x="5974579" y="3105349"/>
              <a:chExt cx="347997" cy="396620"/>
            </a:xfrm>
          </p:grpSpPr>
          <p:pic>
            <p:nvPicPr>
              <p:cNvPr id="1847" name="Picture 555" descr="fridge2.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 name="Picture 111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86" name="Picture 603" descr="car_icon_small"/>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 name="Picture 814" descr="light2.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8" name="Picture 1017"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9" name="Picture 1017"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90" name="Group 347"/>
            <p:cNvGrpSpPr>
              <a:grpSpLocks/>
            </p:cNvGrpSpPr>
            <p:nvPr/>
          </p:nvGrpSpPr>
          <p:grpSpPr bwMode="auto">
            <a:xfrm>
              <a:off x="6220922" y="4838544"/>
              <a:ext cx="660165" cy="269566"/>
              <a:chOff x="1871277" y="1576300"/>
              <a:chExt cx="1128371" cy="437861"/>
            </a:xfrm>
          </p:grpSpPr>
          <p:sp>
            <p:nvSpPr>
              <p:cNvPr id="1838" name="Oval 1386"/>
              <p:cNvSpPr>
                <a:spLocks noChangeArrowheads="1"/>
              </p:cNvSpPr>
              <p:nvPr/>
            </p:nvSpPr>
            <p:spPr bwMode="auto">
              <a:xfrm flipV="1">
                <a:off x="1874829" y="1695169"/>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39"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40" name="Oval 1388"/>
              <p:cNvSpPr>
                <a:spLocks noChangeArrowheads="1"/>
              </p:cNvSpPr>
              <p:nvPr/>
            </p:nvSpPr>
            <p:spPr bwMode="auto">
              <a:xfrm flipV="1">
                <a:off x="1872116" y="1576553"/>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41"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42" name="Freeform 1390"/>
              <p:cNvSpPr>
                <a:spLocks/>
              </p:cNvSpPr>
              <p:nvPr/>
            </p:nvSpPr>
            <p:spPr bwMode="auto">
              <a:xfrm>
                <a:off x="2102754" y="1633283"/>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43" name="Freeform 1391"/>
              <p:cNvSpPr>
                <a:spLocks/>
              </p:cNvSpPr>
              <p:nvPr/>
            </p:nvSpPr>
            <p:spPr bwMode="auto">
              <a:xfrm>
                <a:off x="2536897" y="1728692"/>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44" name="Freeform 1392"/>
              <p:cNvSpPr>
                <a:spLocks/>
              </p:cNvSpPr>
              <p:nvPr/>
            </p:nvSpPr>
            <p:spPr bwMode="auto">
              <a:xfrm>
                <a:off x="2091900" y="1731270"/>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845" name="Straight Connector 1393"/>
              <p:cNvCxnSpPr>
                <a:cxnSpLocks noChangeShapeType="1"/>
                <a:endCxn id="1840" idx="2"/>
              </p:cNvCxnSpPr>
              <p:nvPr/>
            </p:nvCxnSpPr>
            <p:spPr bwMode="auto">
              <a:xfrm flipH="1" flipV="1">
                <a:off x="1872116" y="1736427"/>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46" name="Straight Connector 1394"/>
              <p:cNvCxnSpPr>
                <a:cxnSpLocks noChangeShapeType="1"/>
              </p:cNvCxnSpPr>
              <p:nvPr/>
            </p:nvCxnSpPr>
            <p:spPr bwMode="auto">
              <a:xfrm flipH="1" flipV="1">
                <a:off x="2998175" y="1736427"/>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91" name="Group 347"/>
            <p:cNvGrpSpPr>
              <a:grpSpLocks/>
            </p:cNvGrpSpPr>
            <p:nvPr/>
          </p:nvGrpSpPr>
          <p:grpSpPr bwMode="auto">
            <a:xfrm>
              <a:off x="6933466" y="4503243"/>
              <a:ext cx="660165" cy="269566"/>
              <a:chOff x="1871277" y="1576300"/>
              <a:chExt cx="1128371" cy="437861"/>
            </a:xfrm>
          </p:grpSpPr>
          <p:sp>
            <p:nvSpPr>
              <p:cNvPr id="1829" name="Oval 1228"/>
              <p:cNvSpPr>
                <a:spLocks noChangeArrowheads="1"/>
              </p:cNvSpPr>
              <p:nvPr/>
            </p:nvSpPr>
            <p:spPr bwMode="auto">
              <a:xfrm flipV="1">
                <a:off x="1875246" y="1695720"/>
                <a:ext cx="1123346" cy="3171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30"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31" name="Oval 1379"/>
              <p:cNvSpPr>
                <a:spLocks noChangeArrowheads="1"/>
              </p:cNvSpPr>
              <p:nvPr/>
            </p:nvSpPr>
            <p:spPr bwMode="auto">
              <a:xfrm flipV="1">
                <a:off x="1872532" y="1577104"/>
                <a:ext cx="1123346" cy="3171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32"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33" name="Freeform 1381"/>
              <p:cNvSpPr>
                <a:spLocks/>
              </p:cNvSpPr>
              <p:nvPr/>
            </p:nvSpPr>
            <p:spPr bwMode="auto">
              <a:xfrm>
                <a:off x="2103171" y="1633833"/>
                <a:ext cx="662069" cy="1108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34" name="Freeform 1382"/>
              <p:cNvSpPr>
                <a:spLocks/>
              </p:cNvSpPr>
              <p:nvPr/>
            </p:nvSpPr>
            <p:spPr bwMode="auto">
              <a:xfrm>
                <a:off x="2537314" y="1726663"/>
                <a:ext cx="244206"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35" name="Freeform 1383"/>
              <p:cNvSpPr>
                <a:spLocks/>
              </p:cNvSpPr>
              <p:nvPr/>
            </p:nvSpPr>
            <p:spPr bwMode="auto">
              <a:xfrm>
                <a:off x="2089603" y="1729241"/>
                <a:ext cx="241493"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836" name="Straight Connector 1384"/>
              <p:cNvCxnSpPr>
                <a:cxnSpLocks noChangeShapeType="1"/>
                <a:endCxn id="1831" idx="2"/>
              </p:cNvCxnSpPr>
              <p:nvPr/>
            </p:nvCxnSpPr>
            <p:spPr bwMode="auto">
              <a:xfrm flipH="1" flipV="1">
                <a:off x="1872532" y="173697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37" name="Straight Connector 1385"/>
              <p:cNvCxnSpPr>
                <a:cxnSpLocks noChangeShapeType="1"/>
              </p:cNvCxnSpPr>
              <p:nvPr/>
            </p:nvCxnSpPr>
            <p:spPr bwMode="auto">
              <a:xfrm flipH="1" flipV="1">
                <a:off x="2995877" y="173439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92" name="Group 347"/>
            <p:cNvGrpSpPr>
              <a:grpSpLocks/>
            </p:cNvGrpSpPr>
            <p:nvPr/>
          </p:nvGrpSpPr>
          <p:grpSpPr bwMode="auto">
            <a:xfrm>
              <a:off x="7563920" y="4800505"/>
              <a:ext cx="660165" cy="269566"/>
              <a:chOff x="1871277" y="1576300"/>
              <a:chExt cx="1128371" cy="437861"/>
            </a:xfrm>
          </p:grpSpPr>
          <p:sp>
            <p:nvSpPr>
              <p:cNvPr id="1820" name="Oval 1193"/>
              <p:cNvSpPr>
                <a:spLocks noChangeArrowheads="1"/>
              </p:cNvSpPr>
              <p:nvPr/>
            </p:nvSpPr>
            <p:spPr bwMode="auto">
              <a:xfrm flipV="1">
                <a:off x="1874875" y="1695070"/>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21"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2" name="Oval 1195"/>
              <p:cNvSpPr>
                <a:spLocks noChangeArrowheads="1"/>
              </p:cNvSpPr>
              <p:nvPr/>
            </p:nvSpPr>
            <p:spPr bwMode="auto">
              <a:xfrm flipV="1">
                <a:off x="1872162" y="1576454"/>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23"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4" name="Freeform 1223"/>
              <p:cNvSpPr>
                <a:spLocks/>
              </p:cNvSpPr>
              <p:nvPr/>
            </p:nvSpPr>
            <p:spPr bwMode="auto">
              <a:xfrm>
                <a:off x="2102800" y="1633184"/>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25" name="Freeform 1224"/>
              <p:cNvSpPr>
                <a:spLocks/>
              </p:cNvSpPr>
              <p:nvPr/>
            </p:nvSpPr>
            <p:spPr bwMode="auto">
              <a:xfrm>
                <a:off x="2536944" y="1728593"/>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26" name="Freeform 1225"/>
              <p:cNvSpPr>
                <a:spLocks/>
              </p:cNvSpPr>
              <p:nvPr/>
            </p:nvSpPr>
            <p:spPr bwMode="auto">
              <a:xfrm>
                <a:off x="2091947" y="1731171"/>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827" name="Straight Connector 1226"/>
              <p:cNvCxnSpPr>
                <a:cxnSpLocks noChangeShapeType="1"/>
                <a:endCxn id="1822" idx="2"/>
              </p:cNvCxnSpPr>
              <p:nvPr/>
            </p:nvCxnSpPr>
            <p:spPr bwMode="auto">
              <a:xfrm flipH="1" flipV="1">
                <a:off x="1872162" y="1736328"/>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28" name="Straight Connector 1227"/>
              <p:cNvCxnSpPr>
                <a:cxnSpLocks noChangeShapeType="1"/>
              </p:cNvCxnSpPr>
              <p:nvPr/>
            </p:nvCxnSpPr>
            <p:spPr bwMode="auto">
              <a:xfrm flipH="1" flipV="1">
                <a:off x="2998221" y="1736328"/>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93" name="Group 347"/>
            <p:cNvGrpSpPr>
              <a:grpSpLocks/>
            </p:cNvGrpSpPr>
            <p:nvPr/>
          </p:nvGrpSpPr>
          <p:grpSpPr bwMode="auto">
            <a:xfrm>
              <a:off x="6050373" y="3620176"/>
              <a:ext cx="425094" cy="228319"/>
              <a:chOff x="1871277" y="1576300"/>
              <a:chExt cx="1128371" cy="437861"/>
            </a:xfrm>
          </p:grpSpPr>
          <p:sp>
            <p:nvSpPr>
              <p:cNvPr id="1811" name="Oval 1184"/>
              <p:cNvSpPr>
                <a:spLocks noChangeArrowheads="1"/>
              </p:cNvSpPr>
              <p:nvPr/>
            </p:nvSpPr>
            <p:spPr bwMode="auto">
              <a:xfrm flipV="1">
                <a:off x="1874401" y="1693738"/>
                <a:ext cx="1125103"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12"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13" name="Oval 1186"/>
              <p:cNvSpPr>
                <a:spLocks noChangeArrowheads="1"/>
              </p:cNvSpPr>
              <p:nvPr/>
            </p:nvSpPr>
            <p:spPr bwMode="auto">
              <a:xfrm flipV="1">
                <a:off x="1870189" y="1575004"/>
                <a:ext cx="1125101"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14"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15" name="Freeform 1188"/>
              <p:cNvSpPr>
                <a:spLocks/>
              </p:cNvSpPr>
              <p:nvPr/>
            </p:nvSpPr>
            <p:spPr bwMode="auto">
              <a:xfrm>
                <a:off x="2101950" y="1632849"/>
                <a:ext cx="661578"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16" name="Freeform 1189"/>
              <p:cNvSpPr>
                <a:spLocks/>
              </p:cNvSpPr>
              <p:nvPr/>
            </p:nvSpPr>
            <p:spPr bwMode="auto">
              <a:xfrm>
                <a:off x="2535979" y="1727226"/>
                <a:ext cx="244404"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17" name="Freeform 1190"/>
              <p:cNvSpPr>
                <a:spLocks/>
              </p:cNvSpPr>
              <p:nvPr/>
            </p:nvSpPr>
            <p:spPr bwMode="auto">
              <a:xfrm>
                <a:off x="2089310" y="1730271"/>
                <a:ext cx="240189"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818" name="Straight Connector 1191"/>
              <p:cNvCxnSpPr>
                <a:cxnSpLocks noChangeShapeType="1"/>
                <a:endCxn id="1813" idx="2"/>
              </p:cNvCxnSpPr>
              <p:nvPr/>
            </p:nvCxnSpPr>
            <p:spPr bwMode="auto">
              <a:xfrm flipH="1" flipV="1">
                <a:off x="1870189" y="1736360"/>
                <a:ext cx="4213"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19" name="Straight Connector 1192"/>
              <p:cNvCxnSpPr>
                <a:cxnSpLocks noChangeShapeType="1"/>
              </p:cNvCxnSpPr>
              <p:nvPr/>
            </p:nvCxnSpPr>
            <p:spPr bwMode="auto">
              <a:xfrm flipH="1" flipV="1">
                <a:off x="2995289" y="1733315"/>
                <a:ext cx="4215"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94" name="Group 347"/>
            <p:cNvGrpSpPr>
              <a:grpSpLocks/>
            </p:cNvGrpSpPr>
            <p:nvPr/>
          </p:nvGrpSpPr>
          <p:grpSpPr bwMode="auto">
            <a:xfrm>
              <a:off x="6347637" y="2481965"/>
              <a:ext cx="403071" cy="202807"/>
              <a:chOff x="1871277" y="1576300"/>
              <a:chExt cx="1128371" cy="437861"/>
            </a:xfrm>
          </p:grpSpPr>
          <p:sp>
            <p:nvSpPr>
              <p:cNvPr id="1802" name="Oval 1121"/>
              <p:cNvSpPr>
                <a:spLocks noChangeArrowheads="1"/>
              </p:cNvSpPr>
              <p:nvPr/>
            </p:nvSpPr>
            <p:spPr bwMode="auto">
              <a:xfrm flipV="1">
                <a:off x="1877892" y="1694743"/>
                <a:ext cx="1119914" cy="31875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0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04" name="Oval 1123"/>
              <p:cNvSpPr>
                <a:spLocks noChangeArrowheads="1"/>
              </p:cNvSpPr>
              <p:nvPr/>
            </p:nvSpPr>
            <p:spPr bwMode="auto">
              <a:xfrm flipV="1">
                <a:off x="1873449" y="1574784"/>
                <a:ext cx="1119914" cy="31874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0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06" name="Freeform 1179"/>
              <p:cNvSpPr>
                <a:spLocks/>
              </p:cNvSpPr>
              <p:nvPr/>
            </p:nvSpPr>
            <p:spPr bwMode="auto">
              <a:xfrm>
                <a:off x="2104543" y="1633049"/>
                <a:ext cx="657727" cy="10967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07" name="Freeform 1180"/>
              <p:cNvSpPr>
                <a:spLocks/>
              </p:cNvSpPr>
              <p:nvPr/>
            </p:nvSpPr>
            <p:spPr bwMode="auto">
              <a:xfrm>
                <a:off x="2535619" y="1725591"/>
                <a:ext cx="244427" cy="9939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08" name="Freeform 1181"/>
              <p:cNvSpPr>
                <a:spLocks/>
              </p:cNvSpPr>
              <p:nvPr/>
            </p:nvSpPr>
            <p:spPr bwMode="auto">
              <a:xfrm>
                <a:off x="2091209" y="1729017"/>
                <a:ext cx="239982" cy="9596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809" name="Straight Connector 1182"/>
              <p:cNvCxnSpPr>
                <a:cxnSpLocks noChangeShapeType="1"/>
                <a:endCxn id="1804" idx="2"/>
              </p:cNvCxnSpPr>
              <p:nvPr/>
            </p:nvCxnSpPr>
            <p:spPr bwMode="auto">
              <a:xfrm flipH="1" flipV="1">
                <a:off x="1873449" y="1735872"/>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10" name="Straight Connector 1183"/>
              <p:cNvCxnSpPr>
                <a:cxnSpLocks noChangeShapeType="1"/>
              </p:cNvCxnSpPr>
              <p:nvPr/>
            </p:nvCxnSpPr>
            <p:spPr bwMode="auto">
              <a:xfrm flipH="1" flipV="1">
                <a:off x="2993363" y="1732446"/>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95" name="Group 752"/>
            <p:cNvGrpSpPr>
              <a:grpSpLocks/>
            </p:cNvGrpSpPr>
            <p:nvPr/>
          </p:nvGrpSpPr>
          <p:grpSpPr bwMode="auto">
            <a:xfrm>
              <a:off x="7678804" y="2388750"/>
              <a:ext cx="418211" cy="189727"/>
              <a:chOff x="7913987" y="1515773"/>
              <a:chExt cx="625138" cy="276534"/>
            </a:xfrm>
          </p:grpSpPr>
          <p:sp>
            <p:nvSpPr>
              <p:cNvPr id="1793" name="Oval 1056"/>
              <p:cNvSpPr>
                <a:spLocks noChangeArrowheads="1"/>
              </p:cNvSpPr>
              <p:nvPr/>
            </p:nvSpPr>
            <p:spPr bwMode="auto">
              <a:xfrm flipV="1">
                <a:off x="7916261" y="1595082"/>
                <a:ext cx="621721"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94"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5" name="Oval 1058"/>
              <p:cNvSpPr>
                <a:spLocks noChangeArrowheads="1"/>
              </p:cNvSpPr>
              <p:nvPr/>
            </p:nvSpPr>
            <p:spPr bwMode="auto">
              <a:xfrm flipV="1">
                <a:off x="7913888" y="1516411"/>
                <a:ext cx="621721"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9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7" name="Freeform 1116"/>
              <p:cNvSpPr>
                <a:spLocks/>
              </p:cNvSpPr>
              <p:nvPr/>
            </p:nvSpPr>
            <p:spPr bwMode="auto">
              <a:xfrm>
                <a:off x="8042029" y="1555746"/>
                <a:ext cx="365439"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98" name="Freeform 1117"/>
              <p:cNvSpPr>
                <a:spLocks/>
              </p:cNvSpPr>
              <p:nvPr/>
            </p:nvSpPr>
            <p:spPr bwMode="auto">
              <a:xfrm>
                <a:off x="8281700" y="1613593"/>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99" name="Freeform 1118"/>
              <p:cNvSpPr>
                <a:spLocks/>
              </p:cNvSpPr>
              <p:nvPr/>
            </p:nvSpPr>
            <p:spPr bwMode="auto">
              <a:xfrm>
                <a:off x="8034910" y="1615906"/>
                <a:ext cx="132887"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800" name="Straight Connector 1119"/>
              <p:cNvCxnSpPr>
                <a:cxnSpLocks noChangeShapeType="1"/>
                <a:endCxn id="1795" idx="2"/>
              </p:cNvCxnSpPr>
              <p:nvPr/>
            </p:nvCxnSpPr>
            <p:spPr bwMode="auto">
              <a:xfrm flipH="1" flipV="1">
                <a:off x="7913888" y="161590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801" name="Straight Connector 1120"/>
              <p:cNvCxnSpPr>
                <a:cxnSpLocks noChangeShapeType="1"/>
              </p:cNvCxnSpPr>
              <p:nvPr/>
            </p:nvCxnSpPr>
            <p:spPr bwMode="auto">
              <a:xfrm flipH="1" flipV="1">
                <a:off x="8535609" y="1618220"/>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96" name="Group 753"/>
            <p:cNvGrpSpPr>
              <a:grpSpLocks/>
            </p:cNvGrpSpPr>
            <p:nvPr/>
          </p:nvGrpSpPr>
          <p:grpSpPr bwMode="auto">
            <a:xfrm>
              <a:off x="7187343" y="2485248"/>
              <a:ext cx="418211" cy="189727"/>
              <a:chOff x="7913987" y="1515773"/>
              <a:chExt cx="625138" cy="276534"/>
            </a:xfrm>
          </p:grpSpPr>
          <p:sp>
            <p:nvSpPr>
              <p:cNvPr id="1784" name="Oval 990"/>
              <p:cNvSpPr>
                <a:spLocks noChangeArrowheads="1"/>
              </p:cNvSpPr>
              <p:nvPr/>
            </p:nvSpPr>
            <p:spPr bwMode="auto">
              <a:xfrm flipV="1">
                <a:off x="7915268" y="1595576"/>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85"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86" name="Oval 993"/>
              <p:cNvSpPr>
                <a:spLocks noChangeArrowheads="1"/>
              </p:cNvSpPr>
              <p:nvPr/>
            </p:nvSpPr>
            <p:spPr bwMode="auto">
              <a:xfrm flipV="1">
                <a:off x="7912896" y="1516906"/>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87"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88" name="Freeform 997"/>
              <p:cNvSpPr>
                <a:spLocks/>
              </p:cNvSpPr>
              <p:nvPr/>
            </p:nvSpPr>
            <p:spPr bwMode="auto">
              <a:xfrm>
                <a:off x="8041037" y="1556241"/>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89" name="Freeform 998"/>
              <p:cNvSpPr>
                <a:spLocks/>
              </p:cNvSpPr>
              <p:nvPr/>
            </p:nvSpPr>
            <p:spPr bwMode="auto">
              <a:xfrm>
                <a:off x="8283081" y="1614087"/>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90" name="Freeform 999"/>
              <p:cNvSpPr>
                <a:spLocks/>
              </p:cNvSpPr>
              <p:nvPr/>
            </p:nvSpPr>
            <p:spPr bwMode="auto">
              <a:xfrm>
                <a:off x="8033917" y="1616401"/>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791" name="Straight Connector 1028"/>
              <p:cNvCxnSpPr>
                <a:cxnSpLocks noChangeShapeType="1"/>
                <a:endCxn id="1786" idx="2"/>
              </p:cNvCxnSpPr>
              <p:nvPr/>
            </p:nvCxnSpPr>
            <p:spPr bwMode="auto">
              <a:xfrm flipH="1" flipV="1">
                <a:off x="7912896" y="1616401"/>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92" name="Straight Connector 1047"/>
              <p:cNvCxnSpPr>
                <a:cxnSpLocks noChangeShapeType="1"/>
              </p:cNvCxnSpPr>
              <p:nvPr/>
            </p:nvCxnSpPr>
            <p:spPr bwMode="auto">
              <a:xfrm flipH="1" flipV="1">
                <a:off x="8536989" y="1618714"/>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97" name="Group 754"/>
            <p:cNvGrpSpPr>
              <a:grpSpLocks/>
            </p:cNvGrpSpPr>
            <p:nvPr/>
          </p:nvGrpSpPr>
          <p:grpSpPr bwMode="auto">
            <a:xfrm>
              <a:off x="7195275" y="2751878"/>
              <a:ext cx="418211" cy="189727"/>
              <a:chOff x="7913987" y="1515773"/>
              <a:chExt cx="625138" cy="276534"/>
            </a:xfrm>
          </p:grpSpPr>
          <p:sp>
            <p:nvSpPr>
              <p:cNvPr id="1775" name="Oval 932"/>
              <p:cNvSpPr>
                <a:spLocks noChangeArrowheads="1"/>
              </p:cNvSpPr>
              <p:nvPr/>
            </p:nvSpPr>
            <p:spPr bwMode="auto">
              <a:xfrm flipV="1">
                <a:off x="7915277" y="1593365"/>
                <a:ext cx="624093"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76"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7" name="Oval 934"/>
              <p:cNvSpPr>
                <a:spLocks noChangeArrowheads="1"/>
              </p:cNvSpPr>
              <p:nvPr/>
            </p:nvSpPr>
            <p:spPr bwMode="auto">
              <a:xfrm flipV="1">
                <a:off x="7912903" y="1514694"/>
                <a:ext cx="624095"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78"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9" name="Freeform 936"/>
              <p:cNvSpPr>
                <a:spLocks/>
              </p:cNvSpPr>
              <p:nvPr/>
            </p:nvSpPr>
            <p:spPr bwMode="auto">
              <a:xfrm>
                <a:off x="8041044" y="1554029"/>
                <a:ext cx="367813"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80" name="Freeform 937"/>
              <p:cNvSpPr>
                <a:spLocks/>
              </p:cNvSpPr>
              <p:nvPr/>
            </p:nvSpPr>
            <p:spPr bwMode="auto">
              <a:xfrm>
                <a:off x="8283088" y="1614189"/>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81" name="Freeform 955"/>
              <p:cNvSpPr>
                <a:spLocks/>
              </p:cNvSpPr>
              <p:nvPr/>
            </p:nvSpPr>
            <p:spPr bwMode="auto">
              <a:xfrm>
                <a:off x="8033926" y="1614189"/>
                <a:ext cx="135259" cy="6247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782" name="Straight Connector 956"/>
              <p:cNvCxnSpPr>
                <a:cxnSpLocks noChangeShapeType="1"/>
                <a:endCxn id="1777" idx="2"/>
              </p:cNvCxnSpPr>
              <p:nvPr/>
            </p:nvCxnSpPr>
            <p:spPr bwMode="auto">
              <a:xfrm flipH="1" flipV="1">
                <a:off x="7912903" y="1614189"/>
                <a:ext cx="2374"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83" name="Straight Connector 983"/>
              <p:cNvCxnSpPr>
                <a:cxnSpLocks noChangeShapeType="1"/>
              </p:cNvCxnSpPr>
              <p:nvPr/>
            </p:nvCxnSpPr>
            <p:spPr bwMode="auto">
              <a:xfrm flipH="1" flipV="1">
                <a:off x="8536998" y="161881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98" name="Group 755"/>
            <p:cNvGrpSpPr>
              <a:grpSpLocks/>
            </p:cNvGrpSpPr>
            <p:nvPr/>
          </p:nvGrpSpPr>
          <p:grpSpPr bwMode="auto">
            <a:xfrm>
              <a:off x="7088975" y="3633334"/>
              <a:ext cx="418211" cy="189727"/>
              <a:chOff x="7913987" y="1515773"/>
              <a:chExt cx="625138" cy="276534"/>
            </a:xfrm>
          </p:grpSpPr>
          <p:sp>
            <p:nvSpPr>
              <p:cNvPr id="1766" name="Oval 923"/>
              <p:cNvSpPr>
                <a:spLocks noChangeArrowheads="1"/>
              </p:cNvSpPr>
              <p:nvPr/>
            </p:nvSpPr>
            <p:spPr bwMode="auto">
              <a:xfrm flipV="1">
                <a:off x="7915183" y="1595105"/>
                <a:ext cx="624095"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67"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8" name="Oval 925"/>
              <p:cNvSpPr>
                <a:spLocks noChangeArrowheads="1"/>
              </p:cNvSpPr>
              <p:nvPr/>
            </p:nvSpPr>
            <p:spPr bwMode="auto">
              <a:xfrm flipV="1">
                <a:off x="7912811" y="1516435"/>
                <a:ext cx="624093"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69"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0" name="Freeform 927"/>
              <p:cNvSpPr>
                <a:spLocks/>
              </p:cNvSpPr>
              <p:nvPr/>
            </p:nvSpPr>
            <p:spPr bwMode="auto">
              <a:xfrm>
                <a:off x="8040952" y="1555769"/>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71" name="Freeform 928"/>
              <p:cNvSpPr>
                <a:spLocks/>
              </p:cNvSpPr>
              <p:nvPr/>
            </p:nvSpPr>
            <p:spPr bwMode="auto">
              <a:xfrm>
                <a:off x="8282996" y="161361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72" name="Freeform 929"/>
              <p:cNvSpPr>
                <a:spLocks/>
              </p:cNvSpPr>
              <p:nvPr/>
            </p:nvSpPr>
            <p:spPr bwMode="auto">
              <a:xfrm>
                <a:off x="8033832" y="1615929"/>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773" name="Straight Connector 930"/>
              <p:cNvCxnSpPr>
                <a:cxnSpLocks noChangeShapeType="1"/>
                <a:endCxn id="1768" idx="2"/>
              </p:cNvCxnSpPr>
              <p:nvPr/>
            </p:nvCxnSpPr>
            <p:spPr bwMode="auto">
              <a:xfrm flipH="1" flipV="1">
                <a:off x="7912811" y="1615929"/>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74" name="Straight Connector 931"/>
              <p:cNvCxnSpPr>
                <a:cxnSpLocks noChangeShapeType="1"/>
              </p:cNvCxnSpPr>
              <p:nvPr/>
            </p:nvCxnSpPr>
            <p:spPr bwMode="auto">
              <a:xfrm flipH="1" flipV="1">
                <a:off x="8536904" y="161824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99" name="Group 756"/>
            <p:cNvGrpSpPr>
              <a:grpSpLocks/>
            </p:cNvGrpSpPr>
            <p:nvPr/>
          </p:nvGrpSpPr>
          <p:grpSpPr bwMode="auto">
            <a:xfrm>
              <a:off x="7748699" y="3641266"/>
              <a:ext cx="418211" cy="189727"/>
              <a:chOff x="7913987" y="1515773"/>
              <a:chExt cx="625138" cy="276534"/>
            </a:xfrm>
          </p:grpSpPr>
          <p:sp>
            <p:nvSpPr>
              <p:cNvPr id="1757" name="Oval 914"/>
              <p:cNvSpPr>
                <a:spLocks noChangeArrowheads="1"/>
              </p:cNvSpPr>
              <p:nvPr/>
            </p:nvSpPr>
            <p:spPr bwMode="auto">
              <a:xfrm flipV="1">
                <a:off x="7916193" y="1595113"/>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58"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9" name="Oval 916"/>
              <p:cNvSpPr>
                <a:spLocks noChangeArrowheads="1"/>
              </p:cNvSpPr>
              <p:nvPr/>
            </p:nvSpPr>
            <p:spPr bwMode="auto">
              <a:xfrm flipV="1">
                <a:off x="7913821" y="1516442"/>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60"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1" name="Freeform 918"/>
              <p:cNvSpPr>
                <a:spLocks/>
              </p:cNvSpPr>
              <p:nvPr/>
            </p:nvSpPr>
            <p:spPr bwMode="auto">
              <a:xfrm>
                <a:off x="8041962" y="1555778"/>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62" name="Freeform 919"/>
              <p:cNvSpPr>
                <a:spLocks/>
              </p:cNvSpPr>
              <p:nvPr/>
            </p:nvSpPr>
            <p:spPr bwMode="auto">
              <a:xfrm>
                <a:off x="8284006" y="1613623"/>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63" name="Freeform 920"/>
              <p:cNvSpPr>
                <a:spLocks/>
              </p:cNvSpPr>
              <p:nvPr/>
            </p:nvSpPr>
            <p:spPr bwMode="auto">
              <a:xfrm>
                <a:off x="8034842" y="1615938"/>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764" name="Straight Connector 921"/>
              <p:cNvCxnSpPr>
                <a:cxnSpLocks noChangeShapeType="1"/>
                <a:endCxn id="1759" idx="2"/>
              </p:cNvCxnSpPr>
              <p:nvPr/>
            </p:nvCxnSpPr>
            <p:spPr bwMode="auto">
              <a:xfrm flipH="1" flipV="1">
                <a:off x="7913821" y="1615938"/>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65" name="Straight Connector 922"/>
              <p:cNvCxnSpPr>
                <a:cxnSpLocks noChangeShapeType="1"/>
              </p:cNvCxnSpPr>
              <p:nvPr/>
            </p:nvCxnSpPr>
            <p:spPr bwMode="auto">
              <a:xfrm flipH="1" flipV="1">
                <a:off x="8537914" y="1618251"/>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600" name="Group 757"/>
            <p:cNvGrpSpPr>
              <a:grpSpLocks/>
            </p:cNvGrpSpPr>
            <p:nvPr/>
          </p:nvGrpSpPr>
          <p:grpSpPr bwMode="auto">
            <a:xfrm>
              <a:off x="7440813" y="3924693"/>
              <a:ext cx="418211" cy="189727"/>
              <a:chOff x="7913987" y="1515773"/>
              <a:chExt cx="625138" cy="276534"/>
            </a:xfrm>
          </p:grpSpPr>
          <p:sp>
            <p:nvSpPr>
              <p:cNvPr id="1748" name="Oval 905"/>
              <p:cNvSpPr>
                <a:spLocks noChangeArrowheads="1"/>
              </p:cNvSpPr>
              <p:nvPr/>
            </p:nvSpPr>
            <p:spPr bwMode="auto">
              <a:xfrm flipV="1">
                <a:off x="7916060" y="1593871"/>
                <a:ext cx="624095"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49"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0" name="Oval 907"/>
              <p:cNvSpPr>
                <a:spLocks noChangeArrowheads="1"/>
              </p:cNvSpPr>
              <p:nvPr/>
            </p:nvSpPr>
            <p:spPr bwMode="auto">
              <a:xfrm flipV="1">
                <a:off x="7913688" y="1515200"/>
                <a:ext cx="624093"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751"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2" name="Freeform 909"/>
              <p:cNvSpPr>
                <a:spLocks/>
              </p:cNvSpPr>
              <p:nvPr/>
            </p:nvSpPr>
            <p:spPr bwMode="auto">
              <a:xfrm>
                <a:off x="8041829" y="1554536"/>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53" name="Freeform 910"/>
              <p:cNvSpPr>
                <a:spLocks/>
              </p:cNvSpPr>
              <p:nvPr/>
            </p:nvSpPr>
            <p:spPr bwMode="auto">
              <a:xfrm>
                <a:off x="8283873" y="161469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754" name="Freeform 911"/>
              <p:cNvSpPr>
                <a:spLocks/>
              </p:cNvSpPr>
              <p:nvPr/>
            </p:nvSpPr>
            <p:spPr bwMode="auto">
              <a:xfrm>
                <a:off x="8034709" y="1614696"/>
                <a:ext cx="135261" cy="62473"/>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755" name="Straight Connector 912"/>
              <p:cNvCxnSpPr>
                <a:cxnSpLocks noChangeShapeType="1"/>
                <a:endCxn id="1750" idx="2"/>
              </p:cNvCxnSpPr>
              <p:nvPr/>
            </p:nvCxnSpPr>
            <p:spPr bwMode="auto">
              <a:xfrm flipH="1" flipV="1">
                <a:off x="7913688" y="1614696"/>
                <a:ext cx="2372"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56" name="Straight Connector 913"/>
              <p:cNvCxnSpPr>
                <a:cxnSpLocks noChangeShapeType="1"/>
              </p:cNvCxnSpPr>
              <p:nvPr/>
            </p:nvCxnSpPr>
            <p:spPr bwMode="auto">
              <a:xfrm flipH="1" flipV="1">
                <a:off x="8537781" y="161932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60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13" name="Group 665"/>
            <p:cNvGrpSpPr>
              <a:grpSpLocks/>
            </p:cNvGrpSpPr>
            <p:nvPr/>
          </p:nvGrpSpPr>
          <p:grpSpPr bwMode="auto">
            <a:xfrm>
              <a:off x="7689850" y="2395538"/>
              <a:ext cx="390525" cy="169862"/>
              <a:chOff x="4650" y="1129"/>
              <a:chExt cx="246" cy="95"/>
            </a:xfrm>
          </p:grpSpPr>
          <p:sp>
            <p:nvSpPr>
              <p:cNvPr id="174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4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4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43" name="Group 659"/>
              <p:cNvGrpSpPr>
                <a:grpSpLocks/>
              </p:cNvGrpSpPr>
              <p:nvPr/>
            </p:nvGrpSpPr>
            <p:grpSpPr bwMode="auto">
              <a:xfrm>
                <a:off x="4699" y="1145"/>
                <a:ext cx="138" cy="29"/>
                <a:chOff x="2468" y="1332"/>
                <a:chExt cx="310" cy="60"/>
              </a:xfrm>
            </p:grpSpPr>
            <p:sp>
              <p:nvSpPr>
                <p:cNvPr id="174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4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14" name="Group 675"/>
            <p:cNvGrpSpPr>
              <a:grpSpLocks/>
            </p:cNvGrpSpPr>
            <p:nvPr/>
          </p:nvGrpSpPr>
          <p:grpSpPr bwMode="auto">
            <a:xfrm>
              <a:off x="7204075" y="2493963"/>
              <a:ext cx="390525" cy="169862"/>
              <a:chOff x="4650" y="1129"/>
              <a:chExt cx="246" cy="95"/>
            </a:xfrm>
          </p:grpSpPr>
          <p:sp>
            <p:nvSpPr>
              <p:cNvPr id="17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35" name="Group 679"/>
              <p:cNvGrpSpPr>
                <a:grpSpLocks/>
              </p:cNvGrpSpPr>
              <p:nvPr/>
            </p:nvGrpSpPr>
            <p:grpSpPr bwMode="auto">
              <a:xfrm>
                <a:off x="4699" y="1145"/>
                <a:ext cx="138" cy="29"/>
                <a:chOff x="2468" y="1332"/>
                <a:chExt cx="310" cy="60"/>
              </a:xfrm>
            </p:grpSpPr>
            <p:sp>
              <p:nvSpPr>
                <p:cNvPr id="173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3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3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15" name="Group 684"/>
            <p:cNvGrpSpPr>
              <a:grpSpLocks/>
            </p:cNvGrpSpPr>
            <p:nvPr/>
          </p:nvGrpSpPr>
          <p:grpSpPr bwMode="auto">
            <a:xfrm>
              <a:off x="7215188" y="2757488"/>
              <a:ext cx="390525" cy="169862"/>
              <a:chOff x="4650" y="1129"/>
              <a:chExt cx="246" cy="95"/>
            </a:xfrm>
          </p:grpSpPr>
          <p:sp>
            <p:nvSpPr>
              <p:cNvPr id="17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27" name="Group 688"/>
              <p:cNvGrpSpPr>
                <a:grpSpLocks/>
              </p:cNvGrpSpPr>
              <p:nvPr/>
            </p:nvGrpSpPr>
            <p:grpSpPr bwMode="auto">
              <a:xfrm>
                <a:off x="4699" y="1145"/>
                <a:ext cx="138" cy="29"/>
                <a:chOff x="2468" y="1332"/>
                <a:chExt cx="310" cy="60"/>
              </a:xfrm>
            </p:grpSpPr>
            <p:sp>
              <p:nvSpPr>
                <p:cNvPr id="173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3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2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1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617" name="Group 694"/>
            <p:cNvGrpSpPr>
              <a:grpSpLocks/>
            </p:cNvGrpSpPr>
            <p:nvPr/>
          </p:nvGrpSpPr>
          <p:grpSpPr bwMode="auto">
            <a:xfrm>
              <a:off x="7400925" y="3911600"/>
              <a:ext cx="485775" cy="203200"/>
              <a:chOff x="4650" y="1129"/>
              <a:chExt cx="246" cy="95"/>
            </a:xfrm>
          </p:grpSpPr>
          <p:sp>
            <p:nvSpPr>
              <p:cNvPr id="17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19" name="Group 698"/>
              <p:cNvGrpSpPr>
                <a:grpSpLocks/>
              </p:cNvGrpSpPr>
              <p:nvPr/>
            </p:nvGrpSpPr>
            <p:grpSpPr bwMode="auto">
              <a:xfrm>
                <a:off x="4699" y="1145"/>
                <a:ext cx="138" cy="29"/>
                <a:chOff x="2468" y="1332"/>
                <a:chExt cx="310" cy="60"/>
              </a:xfrm>
            </p:grpSpPr>
            <p:sp>
              <p:nvSpPr>
                <p:cNvPr id="172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2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18" name="Group 712"/>
            <p:cNvGrpSpPr>
              <a:grpSpLocks/>
            </p:cNvGrpSpPr>
            <p:nvPr/>
          </p:nvGrpSpPr>
          <p:grpSpPr bwMode="auto">
            <a:xfrm>
              <a:off x="7081838" y="3630613"/>
              <a:ext cx="485775" cy="203200"/>
              <a:chOff x="4650" y="1129"/>
              <a:chExt cx="246" cy="95"/>
            </a:xfrm>
          </p:grpSpPr>
          <p:sp>
            <p:nvSpPr>
              <p:cNvPr id="17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11" name="Group 716"/>
              <p:cNvGrpSpPr>
                <a:grpSpLocks/>
              </p:cNvGrpSpPr>
              <p:nvPr/>
            </p:nvGrpSpPr>
            <p:grpSpPr bwMode="auto">
              <a:xfrm>
                <a:off x="4699" y="1145"/>
                <a:ext cx="138" cy="29"/>
                <a:chOff x="2468" y="1332"/>
                <a:chExt cx="310" cy="60"/>
              </a:xfrm>
            </p:grpSpPr>
            <p:sp>
              <p:nvSpPr>
                <p:cNvPr id="171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1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19" name="Group 721"/>
            <p:cNvGrpSpPr>
              <a:grpSpLocks/>
            </p:cNvGrpSpPr>
            <p:nvPr/>
          </p:nvGrpSpPr>
          <p:grpSpPr bwMode="auto">
            <a:xfrm>
              <a:off x="7743825" y="3643313"/>
              <a:ext cx="485775" cy="203200"/>
              <a:chOff x="4650" y="1129"/>
              <a:chExt cx="246" cy="95"/>
            </a:xfrm>
          </p:grpSpPr>
          <p:sp>
            <p:nvSpPr>
              <p:cNvPr id="17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03" name="Group 725"/>
              <p:cNvGrpSpPr>
                <a:grpSpLocks/>
              </p:cNvGrpSpPr>
              <p:nvPr/>
            </p:nvGrpSpPr>
            <p:grpSpPr bwMode="auto">
              <a:xfrm>
                <a:off x="4699" y="1145"/>
                <a:ext cx="138" cy="29"/>
                <a:chOff x="2468" y="1332"/>
                <a:chExt cx="310" cy="60"/>
              </a:xfrm>
            </p:grpSpPr>
            <p:sp>
              <p:nvSpPr>
                <p:cNvPr id="170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0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20"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1621"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1622"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regional ISP</a:t>
              </a:r>
            </a:p>
          </p:txBody>
        </p:sp>
        <p:sp>
          <p:nvSpPr>
            <p:cNvPr id="1623"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1624"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pic>
          <p:nvPicPr>
            <p:cNvPr id="1625" name="Picture 269" descr="cell_tower_radiation cop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26" name="Group 347"/>
            <p:cNvGrpSpPr>
              <a:grpSpLocks/>
            </p:cNvGrpSpPr>
            <p:nvPr/>
          </p:nvGrpSpPr>
          <p:grpSpPr bwMode="auto">
            <a:xfrm>
              <a:off x="7077272" y="3621727"/>
              <a:ext cx="493804" cy="228319"/>
              <a:chOff x="1871277" y="1576300"/>
              <a:chExt cx="1128371" cy="437861"/>
            </a:xfrm>
          </p:grpSpPr>
          <p:sp>
            <p:nvSpPr>
              <p:cNvPr id="1691" name="Oval 848"/>
              <p:cNvSpPr>
                <a:spLocks noChangeArrowheads="1"/>
              </p:cNvSpPr>
              <p:nvPr/>
            </p:nvSpPr>
            <p:spPr bwMode="auto">
              <a:xfrm flipV="1">
                <a:off x="1874456" y="1693807"/>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92"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93" name="Oval 850"/>
              <p:cNvSpPr>
                <a:spLocks noChangeArrowheads="1"/>
              </p:cNvSpPr>
              <p:nvPr/>
            </p:nvSpPr>
            <p:spPr bwMode="auto">
              <a:xfrm flipV="1">
                <a:off x="1870827" y="1575075"/>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94"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95" name="Freeform 852"/>
              <p:cNvSpPr>
                <a:spLocks/>
              </p:cNvSpPr>
              <p:nvPr/>
            </p:nvSpPr>
            <p:spPr bwMode="auto">
              <a:xfrm>
                <a:off x="2102989" y="1632918"/>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96" name="Freeform 853"/>
              <p:cNvSpPr>
                <a:spLocks/>
              </p:cNvSpPr>
              <p:nvPr/>
            </p:nvSpPr>
            <p:spPr bwMode="auto">
              <a:xfrm>
                <a:off x="2534666" y="1727297"/>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97" name="Freeform 854"/>
              <p:cNvSpPr>
                <a:spLocks/>
              </p:cNvSpPr>
              <p:nvPr/>
            </p:nvSpPr>
            <p:spPr bwMode="auto">
              <a:xfrm>
                <a:off x="2088479" y="1730340"/>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98" name="Straight Connector 855"/>
              <p:cNvCxnSpPr>
                <a:cxnSpLocks noChangeShapeType="1"/>
                <a:endCxn id="1693" idx="2"/>
              </p:cNvCxnSpPr>
              <p:nvPr/>
            </p:nvCxnSpPr>
            <p:spPr bwMode="auto">
              <a:xfrm flipH="1" flipV="1">
                <a:off x="1870827" y="1736429"/>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99" name="Straight Connector 856"/>
              <p:cNvCxnSpPr>
                <a:cxnSpLocks noChangeShapeType="1"/>
              </p:cNvCxnSpPr>
              <p:nvPr/>
            </p:nvCxnSpPr>
            <p:spPr bwMode="auto">
              <a:xfrm flipH="1" flipV="1">
                <a:off x="2995361" y="1733386"/>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27" name="Group 347"/>
            <p:cNvGrpSpPr>
              <a:grpSpLocks/>
            </p:cNvGrpSpPr>
            <p:nvPr/>
          </p:nvGrpSpPr>
          <p:grpSpPr bwMode="auto">
            <a:xfrm>
              <a:off x="7733157" y="3638864"/>
              <a:ext cx="493804" cy="228319"/>
              <a:chOff x="1871277" y="1576300"/>
              <a:chExt cx="1128371" cy="437861"/>
            </a:xfrm>
          </p:grpSpPr>
          <p:sp>
            <p:nvSpPr>
              <p:cNvPr id="1682" name="Oval 839"/>
              <p:cNvSpPr>
                <a:spLocks noChangeArrowheads="1"/>
              </p:cNvSpPr>
              <p:nvPr/>
            </p:nvSpPr>
            <p:spPr bwMode="auto">
              <a:xfrm flipV="1">
                <a:off x="1873889" y="1694432"/>
                <a:ext cx="1124534"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83"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84" name="Oval 841"/>
              <p:cNvSpPr>
                <a:spLocks noChangeArrowheads="1"/>
              </p:cNvSpPr>
              <p:nvPr/>
            </p:nvSpPr>
            <p:spPr bwMode="auto">
              <a:xfrm flipV="1">
                <a:off x="1870262" y="1575698"/>
                <a:ext cx="1124534"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85"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86" name="Freeform 843"/>
              <p:cNvSpPr>
                <a:spLocks/>
              </p:cNvSpPr>
              <p:nvPr/>
            </p:nvSpPr>
            <p:spPr bwMode="auto">
              <a:xfrm>
                <a:off x="2102424" y="1633543"/>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87" name="Freeform 844"/>
              <p:cNvSpPr>
                <a:spLocks/>
              </p:cNvSpPr>
              <p:nvPr/>
            </p:nvSpPr>
            <p:spPr bwMode="auto">
              <a:xfrm>
                <a:off x="2534099" y="1727920"/>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88" name="Freeform 845"/>
              <p:cNvSpPr>
                <a:spLocks/>
              </p:cNvSpPr>
              <p:nvPr/>
            </p:nvSpPr>
            <p:spPr bwMode="auto">
              <a:xfrm>
                <a:off x="2087914" y="1730965"/>
                <a:ext cx="243043"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89" name="Straight Connector 846"/>
              <p:cNvCxnSpPr>
                <a:cxnSpLocks noChangeShapeType="1"/>
                <a:endCxn id="1684" idx="2"/>
              </p:cNvCxnSpPr>
              <p:nvPr/>
            </p:nvCxnSpPr>
            <p:spPr bwMode="auto">
              <a:xfrm flipH="1" flipV="1">
                <a:off x="1870262" y="1737054"/>
                <a:ext cx="3626"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90" name="Straight Connector 847"/>
              <p:cNvCxnSpPr>
                <a:cxnSpLocks noChangeShapeType="1"/>
              </p:cNvCxnSpPr>
              <p:nvPr/>
            </p:nvCxnSpPr>
            <p:spPr bwMode="auto">
              <a:xfrm flipH="1" flipV="1">
                <a:off x="2994797" y="1734009"/>
                <a:ext cx="3626"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28" name="Group 347"/>
            <p:cNvGrpSpPr>
              <a:grpSpLocks/>
            </p:cNvGrpSpPr>
            <p:nvPr/>
          </p:nvGrpSpPr>
          <p:grpSpPr bwMode="auto">
            <a:xfrm>
              <a:off x="7397100" y="3903983"/>
              <a:ext cx="493804" cy="228319"/>
              <a:chOff x="1871277" y="1576300"/>
              <a:chExt cx="1128371" cy="437861"/>
            </a:xfrm>
          </p:grpSpPr>
          <p:sp>
            <p:nvSpPr>
              <p:cNvPr id="1673" name="Oval 830"/>
              <p:cNvSpPr>
                <a:spLocks noChangeArrowheads="1"/>
              </p:cNvSpPr>
              <p:nvPr/>
            </p:nvSpPr>
            <p:spPr bwMode="auto">
              <a:xfrm flipV="1">
                <a:off x="1876391" y="1694419"/>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74"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75" name="Oval 832"/>
              <p:cNvSpPr>
                <a:spLocks noChangeArrowheads="1"/>
              </p:cNvSpPr>
              <p:nvPr/>
            </p:nvSpPr>
            <p:spPr bwMode="auto">
              <a:xfrm flipV="1">
                <a:off x="1872762" y="1575686"/>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76"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77" name="Freeform 834"/>
              <p:cNvSpPr>
                <a:spLocks/>
              </p:cNvSpPr>
              <p:nvPr/>
            </p:nvSpPr>
            <p:spPr bwMode="auto">
              <a:xfrm>
                <a:off x="2104924" y="1633530"/>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78" name="Freeform 835"/>
              <p:cNvSpPr>
                <a:spLocks/>
              </p:cNvSpPr>
              <p:nvPr/>
            </p:nvSpPr>
            <p:spPr bwMode="auto">
              <a:xfrm>
                <a:off x="2536601" y="1727909"/>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79" name="Freeform 836"/>
              <p:cNvSpPr>
                <a:spLocks/>
              </p:cNvSpPr>
              <p:nvPr/>
            </p:nvSpPr>
            <p:spPr bwMode="auto">
              <a:xfrm>
                <a:off x="2090414" y="1730952"/>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80" name="Straight Connector 837"/>
              <p:cNvCxnSpPr>
                <a:cxnSpLocks noChangeShapeType="1"/>
                <a:endCxn id="1675" idx="2"/>
              </p:cNvCxnSpPr>
              <p:nvPr/>
            </p:nvCxnSpPr>
            <p:spPr bwMode="auto">
              <a:xfrm flipH="1" flipV="1">
                <a:off x="1872762" y="1737041"/>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81" name="Straight Connector 838"/>
              <p:cNvCxnSpPr>
                <a:cxnSpLocks noChangeShapeType="1"/>
              </p:cNvCxnSpPr>
              <p:nvPr/>
            </p:nvCxnSpPr>
            <p:spPr bwMode="auto">
              <a:xfrm flipH="1" flipV="1">
                <a:off x="2997297" y="1733997"/>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29" name="Group 347"/>
            <p:cNvGrpSpPr>
              <a:grpSpLocks/>
            </p:cNvGrpSpPr>
            <p:nvPr/>
          </p:nvGrpSpPr>
          <p:grpSpPr bwMode="auto">
            <a:xfrm>
              <a:off x="7195340" y="2756360"/>
              <a:ext cx="413310" cy="196874"/>
              <a:chOff x="1871277" y="1576300"/>
              <a:chExt cx="1128371" cy="437861"/>
            </a:xfrm>
          </p:grpSpPr>
          <p:sp>
            <p:nvSpPr>
              <p:cNvPr id="1664" name="Oval 821"/>
              <p:cNvSpPr>
                <a:spLocks noChangeArrowheads="1"/>
              </p:cNvSpPr>
              <p:nvPr/>
            </p:nvSpPr>
            <p:spPr bwMode="auto">
              <a:xfrm flipV="1">
                <a:off x="1873456" y="1695321"/>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65"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66" name="Oval 823"/>
              <p:cNvSpPr>
                <a:spLocks noChangeArrowheads="1"/>
              </p:cNvSpPr>
              <p:nvPr/>
            </p:nvSpPr>
            <p:spPr bwMode="auto">
              <a:xfrm flipV="1">
                <a:off x="1869120" y="1575277"/>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67"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68" name="Freeform 825"/>
              <p:cNvSpPr>
                <a:spLocks/>
              </p:cNvSpPr>
              <p:nvPr/>
            </p:nvSpPr>
            <p:spPr bwMode="auto">
              <a:xfrm>
                <a:off x="2103157" y="1631768"/>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69" name="Freeform 826"/>
              <p:cNvSpPr>
                <a:spLocks/>
              </p:cNvSpPr>
              <p:nvPr/>
            </p:nvSpPr>
            <p:spPr bwMode="auto">
              <a:xfrm>
                <a:off x="2536558" y="1727098"/>
                <a:ext cx="242704"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70" name="Freeform 827"/>
              <p:cNvSpPr>
                <a:spLocks/>
              </p:cNvSpPr>
              <p:nvPr/>
            </p:nvSpPr>
            <p:spPr bwMode="auto">
              <a:xfrm>
                <a:off x="2090156" y="1730628"/>
                <a:ext cx="238369"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71" name="Straight Connector 828"/>
              <p:cNvCxnSpPr>
                <a:cxnSpLocks noChangeShapeType="1"/>
                <a:endCxn id="1666" idx="2"/>
              </p:cNvCxnSpPr>
              <p:nvPr/>
            </p:nvCxnSpPr>
            <p:spPr bwMode="auto">
              <a:xfrm flipH="1" flipV="1">
                <a:off x="1869120" y="1737689"/>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2" name="Straight Connector 829"/>
              <p:cNvCxnSpPr>
                <a:cxnSpLocks noChangeShapeType="1"/>
              </p:cNvCxnSpPr>
              <p:nvPr/>
            </p:nvCxnSpPr>
            <p:spPr bwMode="auto">
              <a:xfrm flipH="1" flipV="1">
                <a:off x="2995962" y="1734160"/>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30" name="Group 347"/>
            <p:cNvGrpSpPr>
              <a:grpSpLocks/>
            </p:cNvGrpSpPr>
            <p:nvPr/>
          </p:nvGrpSpPr>
          <p:grpSpPr bwMode="auto">
            <a:xfrm>
              <a:off x="7677419" y="2378982"/>
              <a:ext cx="413310" cy="196874"/>
              <a:chOff x="1871277" y="1576300"/>
              <a:chExt cx="1128371" cy="437861"/>
            </a:xfrm>
          </p:grpSpPr>
          <p:sp>
            <p:nvSpPr>
              <p:cNvPr id="1655" name="Oval 812"/>
              <p:cNvSpPr>
                <a:spLocks noChangeArrowheads="1"/>
              </p:cNvSpPr>
              <p:nvPr/>
            </p:nvSpPr>
            <p:spPr bwMode="auto">
              <a:xfrm flipV="1">
                <a:off x="1874878" y="1697859"/>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56"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7" name="Oval 814"/>
              <p:cNvSpPr>
                <a:spLocks noChangeArrowheads="1"/>
              </p:cNvSpPr>
              <p:nvPr/>
            </p:nvSpPr>
            <p:spPr bwMode="auto">
              <a:xfrm flipV="1">
                <a:off x="1870543" y="1577815"/>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58"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9" name="Freeform 816"/>
              <p:cNvSpPr>
                <a:spLocks/>
              </p:cNvSpPr>
              <p:nvPr/>
            </p:nvSpPr>
            <p:spPr bwMode="auto">
              <a:xfrm>
                <a:off x="2104579" y="1634306"/>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60" name="Freeform 817"/>
              <p:cNvSpPr>
                <a:spLocks/>
              </p:cNvSpPr>
              <p:nvPr/>
            </p:nvSpPr>
            <p:spPr bwMode="auto">
              <a:xfrm>
                <a:off x="2537980" y="1729634"/>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61" name="Freeform 818"/>
              <p:cNvSpPr>
                <a:spLocks/>
              </p:cNvSpPr>
              <p:nvPr/>
            </p:nvSpPr>
            <p:spPr bwMode="auto">
              <a:xfrm>
                <a:off x="2091578" y="1733166"/>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62" name="Straight Connector 819"/>
              <p:cNvCxnSpPr>
                <a:cxnSpLocks noChangeShapeType="1"/>
                <a:endCxn id="1657" idx="2"/>
              </p:cNvCxnSpPr>
              <p:nvPr/>
            </p:nvCxnSpPr>
            <p:spPr bwMode="auto">
              <a:xfrm flipH="1" flipV="1">
                <a:off x="1870543" y="1740227"/>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63" name="Straight Connector 820"/>
              <p:cNvCxnSpPr>
                <a:cxnSpLocks noChangeShapeType="1"/>
              </p:cNvCxnSpPr>
              <p:nvPr/>
            </p:nvCxnSpPr>
            <p:spPr bwMode="auto">
              <a:xfrm flipH="1" flipV="1">
                <a:off x="2997385" y="1736695"/>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31" name="Group 347"/>
            <p:cNvGrpSpPr>
              <a:grpSpLocks/>
            </p:cNvGrpSpPr>
            <p:nvPr/>
          </p:nvGrpSpPr>
          <p:grpSpPr bwMode="auto">
            <a:xfrm>
              <a:off x="7186342" y="2486295"/>
              <a:ext cx="413310" cy="196874"/>
              <a:chOff x="1871277" y="1576300"/>
              <a:chExt cx="1128371" cy="437861"/>
            </a:xfrm>
          </p:grpSpPr>
          <p:sp>
            <p:nvSpPr>
              <p:cNvPr id="1646" name="Oval 803"/>
              <p:cNvSpPr>
                <a:spLocks noChangeArrowheads="1"/>
              </p:cNvSpPr>
              <p:nvPr/>
            </p:nvSpPr>
            <p:spPr bwMode="auto">
              <a:xfrm flipV="1">
                <a:off x="1876349" y="1695744"/>
                <a:ext cx="1122510"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47"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8" name="Oval 805"/>
              <p:cNvSpPr>
                <a:spLocks noChangeArrowheads="1"/>
              </p:cNvSpPr>
              <p:nvPr/>
            </p:nvSpPr>
            <p:spPr bwMode="auto">
              <a:xfrm flipV="1">
                <a:off x="1872017" y="1575700"/>
                <a:ext cx="1122507"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49"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0" name="Freeform 807"/>
              <p:cNvSpPr>
                <a:spLocks/>
              </p:cNvSpPr>
              <p:nvPr/>
            </p:nvSpPr>
            <p:spPr bwMode="auto">
              <a:xfrm>
                <a:off x="2101718" y="1632191"/>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51" name="Freeform 808"/>
              <p:cNvSpPr>
                <a:spLocks/>
              </p:cNvSpPr>
              <p:nvPr/>
            </p:nvSpPr>
            <p:spPr bwMode="auto">
              <a:xfrm>
                <a:off x="2535119" y="1727521"/>
                <a:ext cx="247040"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52" name="Freeform 809"/>
              <p:cNvSpPr>
                <a:spLocks/>
              </p:cNvSpPr>
              <p:nvPr/>
            </p:nvSpPr>
            <p:spPr bwMode="auto">
              <a:xfrm>
                <a:off x="2088717" y="1731051"/>
                <a:ext cx="242704"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53" name="Straight Connector 810"/>
              <p:cNvCxnSpPr>
                <a:cxnSpLocks noChangeShapeType="1"/>
                <a:endCxn id="1648" idx="2"/>
              </p:cNvCxnSpPr>
              <p:nvPr/>
            </p:nvCxnSpPr>
            <p:spPr bwMode="auto">
              <a:xfrm flipH="1" flipV="1">
                <a:off x="1872017" y="1738112"/>
                <a:ext cx="4333"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54" name="Straight Connector 811"/>
              <p:cNvCxnSpPr>
                <a:cxnSpLocks noChangeShapeType="1"/>
              </p:cNvCxnSpPr>
              <p:nvPr/>
            </p:nvCxnSpPr>
            <p:spPr bwMode="auto">
              <a:xfrm flipH="1" flipV="1">
                <a:off x="2994524" y="1734582"/>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32" name="Group 347"/>
            <p:cNvGrpSpPr>
              <a:grpSpLocks/>
            </p:cNvGrpSpPr>
            <p:nvPr/>
          </p:nvGrpSpPr>
          <p:grpSpPr bwMode="auto">
            <a:xfrm>
              <a:off x="7750914" y="2756819"/>
              <a:ext cx="413310" cy="196874"/>
              <a:chOff x="1871277" y="1576300"/>
              <a:chExt cx="1128371" cy="437861"/>
            </a:xfrm>
          </p:grpSpPr>
          <p:sp>
            <p:nvSpPr>
              <p:cNvPr id="1637" name="Oval 794"/>
              <p:cNvSpPr>
                <a:spLocks noChangeArrowheads="1"/>
              </p:cNvSpPr>
              <p:nvPr/>
            </p:nvSpPr>
            <p:spPr bwMode="auto">
              <a:xfrm flipV="1">
                <a:off x="1873595" y="1697832"/>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38"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9" name="Oval 796"/>
              <p:cNvSpPr>
                <a:spLocks noChangeArrowheads="1"/>
              </p:cNvSpPr>
              <p:nvPr/>
            </p:nvSpPr>
            <p:spPr bwMode="auto">
              <a:xfrm flipV="1">
                <a:off x="1869259" y="1577788"/>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640"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1" name="Freeform 798"/>
              <p:cNvSpPr>
                <a:spLocks/>
              </p:cNvSpPr>
              <p:nvPr/>
            </p:nvSpPr>
            <p:spPr bwMode="auto">
              <a:xfrm>
                <a:off x="2103296" y="1634279"/>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42" name="Freeform 799"/>
              <p:cNvSpPr>
                <a:spLocks/>
              </p:cNvSpPr>
              <p:nvPr/>
            </p:nvSpPr>
            <p:spPr bwMode="auto">
              <a:xfrm>
                <a:off x="2536697" y="1729607"/>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643" name="Freeform 800"/>
              <p:cNvSpPr>
                <a:spLocks/>
              </p:cNvSpPr>
              <p:nvPr/>
            </p:nvSpPr>
            <p:spPr bwMode="auto">
              <a:xfrm>
                <a:off x="2090295" y="1733139"/>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644" name="Straight Connector 801"/>
              <p:cNvCxnSpPr>
                <a:cxnSpLocks noChangeShapeType="1"/>
                <a:endCxn id="1639" idx="2"/>
              </p:cNvCxnSpPr>
              <p:nvPr/>
            </p:nvCxnSpPr>
            <p:spPr bwMode="auto">
              <a:xfrm flipH="1" flipV="1">
                <a:off x="1869259" y="1740200"/>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45" name="Straight Connector 802"/>
              <p:cNvCxnSpPr>
                <a:cxnSpLocks noChangeShapeType="1"/>
              </p:cNvCxnSpPr>
              <p:nvPr/>
            </p:nvCxnSpPr>
            <p:spPr bwMode="auto">
              <a:xfrm flipH="1" flipV="1">
                <a:off x="2996102" y="1736669"/>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633"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4"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5"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6"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08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10088" grpId="0"/>
      <p:bldP spid="1008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95CA8C7-61C1-45AD-BFC2-DE9CD9CF07D1}" type="slidenum">
              <a:rPr lang="zh-CN" altLang="en-US" sz="1400">
                <a:latin typeface="Tahoma" panose="020B0604030504040204" pitchFamily="34" charset="0"/>
              </a:rPr>
              <a:pPr/>
              <a:t>23</a:t>
            </a:fld>
            <a:endParaRPr lang="en-US" altLang="zh-CN" sz="1400">
              <a:latin typeface="Tahoma" panose="020B0604030504040204" pitchFamily="34" charset="0"/>
            </a:endParaRPr>
          </a:p>
        </p:txBody>
      </p:sp>
      <p:sp>
        <p:nvSpPr>
          <p:cNvPr id="5138" name="Rectangle 2"/>
          <p:cNvSpPr>
            <a:spLocks noGrp="1" noChangeArrowheads="1"/>
          </p:cNvSpPr>
          <p:nvPr>
            <p:ph type="title"/>
          </p:nvPr>
        </p:nvSpPr>
        <p:spPr>
          <a:xfrm>
            <a:off x="304800" y="228600"/>
            <a:ext cx="8382000" cy="1143000"/>
          </a:xfrm>
        </p:spPr>
        <p:txBody>
          <a:bodyPr/>
          <a:lstStyle/>
          <a:p>
            <a:pPr eaLnBrk="1" hangingPunct="1"/>
            <a:r>
              <a:rPr lang="en-US" altLang="zh-CN" sz="3600" smtClean="0">
                <a:latin typeface="Comic Sans MS" panose="030F0702030302020204" pitchFamily="66" charset="0"/>
              </a:rPr>
              <a:t>What’s the </a:t>
            </a:r>
            <a:r>
              <a:rPr lang="en-US" altLang="zh-CN" sz="3600" smtClean="0">
                <a:solidFill>
                  <a:srgbClr val="FF3300"/>
                </a:solidFill>
                <a:latin typeface="Comic Sans MS" panose="030F0702030302020204" pitchFamily="66" charset="0"/>
              </a:rPr>
              <a:t>Internet</a:t>
            </a:r>
            <a:r>
              <a:rPr lang="en-US" altLang="zh-CN" sz="3600" smtClean="0">
                <a:latin typeface="Comic Sans MS" panose="030F0702030302020204" pitchFamily="66" charset="0"/>
              </a:rPr>
              <a:t>: a service view</a:t>
            </a:r>
            <a:endParaRPr lang="en-US" altLang="zh-CN" smtClean="0">
              <a:latin typeface="Comic Sans MS" panose="030F0702030302020204" pitchFamily="66" charset="0"/>
            </a:endParaRPr>
          </a:p>
        </p:txBody>
      </p:sp>
      <p:sp>
        <p:nvSpPr>
          <p:cNvPr id="6147" name="Rectangle 3"/>
          <p:cNvSpPr>
            <a:spLocks noGrp="1" noChangeArrowheads="1"/>
          </p:cNvSpPr>
          <p:nvPr>
            <p:ph type="body" sz="half" idx="1"/>
          </p:nvPr>
        </p:nvSpPr>
        <p:spPr>
          <a:xfrm>
            <a:off x="461963" y="1381125"/>
            <a:ext cx="4267200" cy="5200650"/>
          </a:xfrm>
          <a:noFill/>
        </p:spPr>
        <p:txBody>
          <a:bodyPr/>
          <a:lstStyle/>
          <a:p>
            <a:pPr eaLnBrk="1" hangingPunct="1"/>
            <a:r>
              <a:rPr lang="en-US" altLang="zh-CN" sz="2400" dirty="0" smtClean="0">
                <a:solidFill>
                  <a:srgbClr val="FF0000"/>
                </a:solidFill>
                <a:latin typeface="Comic Sans MS" panose="030F0702030302020204" pitchFamily="66" charset="0"/>
              </a:rPr>
              <a:t>communication </a:t>
            </a:r>
            <a:r>
              <a:rPr lang="en-US" altLang="zh-CN" sz="2400" i="1" dirty="0" smtClean="0">
                <a:solidFill>
                  <a:srgbClr val="FF0000"/>
                </a:solidFill>
                <a:latin typeface="Comic Sans MS" panose="030F0702030302020204" pitchFamily="66" charset="0"/>
              </a:rPr>
              <a:t>infrastructure </a:t>
            </a:r>
            <a:r>
              <a:rPr lang="en-US" altLang="zh-CN" sz="2400" dirty="0" smtClean="0">
                <a:latin typeface="Comic Sans MS" panose="030F0702030302020204" pitchFamily="66" charset="0"/>
              </a:rPr>
              <a:t>enables distributed applications:</a:t>
            </a:r>
          </a:p>
          <a:p>
            <a:pPr lvl="1" eaLnBrk="1" hangingPunct="1"/>
            <a:r>
              <a:rPr lang="en-US" altLang="zh-CN" dirty="0" smtClean="0">
                <a:latin typeface="Comic Sans MS" panose="030F0702030302020204" pitchFamily="66" charset="0"/>
              </a:rPr>
              <a:t>Web, email, games, e-commerce, file sharing</a:t>
            </a:r>
          </a:p>
          <a:p>
            <a:pPr eaLnBrk="1" hangingPunct="1"/>
            <a:r>
              <a:rPr lang="en-US" altLang="zh-CN" sz="2400" dirty="0" smtClean="0">
                <a:solidFill>
                  <a:srgbClr val="FF0000"/>
                </a:solidFill>
                <a:latin typeface="Comic Sans MS" panose="030F0702030302020204" pitchFamily="66" charset="0"/>
              </a:rPr>
              <a:t>communication services provided to apps:</a:t>
            </a:r>
            <a:endParaRPr lang="en-US" altLang="zh-CN" sz="2400" dirty="0" smtClean="0">
              <a:latin typeface="Comic Sans MS" panose="030F0702030302020204" pitchFamily="66" charset="0"/>
            </a:endParaRPr>
          </a:p>
          <a:p>
            <a:pPr lvl="1" eaLnBrk="1" hangingPunct="1"/>
            <a:r>
              <a:rPr lang="en-US" altLang="zh-CN" dirty="0" smtClean="0">
                <a:latin typeface="Comic Sans MS" panose="030F0702030302020204" pitchFamily="66" charset="0"/>
              </a:rPr>
              <a:t>Connectionless unreliable</a:t>
            </a:r>
          </a:p>
          <a:p>
            <a:pPr lvl="1" eaLnBrk="1" hangingPunct="1"/>
            <a:r>
              <a:rPr lang="en-US" altLang="zh-CN" dirty="0" smtClean="0">
                <a:latin typeface="Comic Sans MS" panose="030F0702030302020204" pitchFamily="66" charset="0"/>
              </a:rPr>
              <a:t>connection-oriented reliable</a:t>
            </a:r>
          </a:p>
        </p:txBody>
      </p:sp>
      <p:sp>
        <p:nvSpPr>
          <p:cNvPr id="6409" name="Text Box 265"/>
          <p:cNvSpPr txBox="1">
            <a:spLocks noChangeArrowheads="1"/>
          </p:cNvSpPr>
          <p:nvPr/>
        </p:nvSpPr>
        <p:spPr bwMode="auto">
          <a:xfrm>
            <a:off x="4854575" y="5851525"/>
            <a:ext cx="4078288" cy="4572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accent2"/>
              </a:buClr>
              <a:buSzPct val="85000"/>
              <a:buFont typeface="Wingdings" panose="05000000000000000000" pitchFamily="2" charset="2"/>
              <a:buNone/>
            </a:pPr>
            <a:r>
              <a:rPr lang="en-US" altLang="zh-CN">
                <a:solidFill>
                  <a:srgbClr val="FF0000"/>
                </a:solidFill>
                <a:latin typeface="Comic Sans MS" panose="030F0702030302020204" pitchFamily="66" charset="0"/>
              </a:rPr>
              <a:t>Question</a:t>
            </a:r>
            <a:r>
              <a:rPr lang="zh-CN" altLang="en-US">
                <a:solidFill>
                  <a:srgbClr val="FF0000"/>
                </a:solidFill>
                <a:latin typeface="Comic Sans MS" panose="030F0702030302020204" pitchFamily="66" charset="0"/>
              </a:rPr>
              <a:t>：</a:t>
            </a:r>
            <a:r>
              <a:rPr lang="en-US" altLang="zh-CN">
                <a:solidFill>
                  <a:srgbClr val="0000FF"/>
                </a:solidFill>
                <a:latin typeface="Comic Sans MS" panose="030F0702030302020204" pitchFamily="66" charset="0"/>
              </a:rPr>
              <a:t>other sevices</a:t>
            </a:r>
            <a:r>
              <a:rPr lang="zh-CN" altLang="en-US">
                <a:solidFill>
                  <a:srgbClr val="0000FF"/>
                </a:solidFill>
                <a:latin typeface="Comic Sans MS" panose="030F0702030302020204" pitchFamily="66" charset="0"/>
              </a:rPr>
              <a:t>？</a:t>
            </a:r>
          </a:p>
        </p:txBody>
      </p:sp>
      <p:grpSp>
        <p:nvGrpSpPr>
          <p:cNvPr id="227" name="Group 979"/>
          <p:cNvGrpSpPr>
            <a:grpSpLocks/>
          </p:cNvGrpSpPr>
          <p:nvPr/>
        </p:nvGrpSpPr>
        <p:grpSpPr bwMode="auto">
          <a:xfrm>
            <a:off x="4787798" y="1241280"/>
            <a:ext cx="3551237" cy="4743450"/>
            <a:chOff x="5202238" y="1384300"/>
            <a:chExt cx="3551237" cy="4743450"/>
          </a:xfrm>
        </p:grpSpPr>
        <p:sp>
          <p:nvSpPr>
            <p:cNvPr id="228"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1" name="Group 666"/>
            <p:cNvGrpSpPr>
              <a:grpSpLocks/>
            </p:cNvGrpSpPr>
            <p:nvPr/>
          </p:nvGrpSpPr>
          <p:grpSpPr bwMode="auto">
            <a:xfrm>
              <a:off x="5329977" y="2980450"/>
              <a:ext cx="1458912" cy="933450"/>
              <a:chOff x="2889" y="1631"/>
              <a:chExt cx="980" cy="743"/>
            </a:xfrm>
          </p:grpSpPr>
          <p:sp>
            <p:nvSpPr>
              <p:cNvPr id="838"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39"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32"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3"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6"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66"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67"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68" name="Group 732"/>
            <p:cNvGrpSpPr>
              <a:grpSpLocks/>
            </p:cNvGrpSpPr>
            <p:nvPr/>
          </p:nvGrpSpPr>
          <p:grpSpPr bwMode="auto">
            <a:xfrm>
              <a:off x="6430963" y="2519363"/>
              <a:ext cx="219075" cy="52387"/>
              <a:chOff x="2468" y="1332"/>
              <a:chExt cx="310" cy="60"/>
            </a:xfrm>
          </p:grpSpPr>
          <p:sp>
            <p:nvSpPr>
              <p:cNvPr id="836"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37"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69"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1" name="Group 737"/>
            <p:cNvGrpSpPr>
              <a:grpSpLocks/>
            </p:cNvGrpSpPr>
            <p:nvPr/>
          </p:nvGrpSpPr>
          <p:grpSpPr bwMode="auto">
            <a:xfrm>
              <a:off x="7202488" y="2493963"/>
              <a:ext cx="390525" cy="174625"/>
              <a:chOff x="4334" y="1470"/>
              <a:chExt cx="246" cy="107"/>
            </a:xfrm>
          </p:grpSpPr>
          <p:sp>
            <p:nvSpPr>
              <p:cNvPr id="82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3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31" name="Group 741"/>
              <p:cNvGrpSpPr>
                <a:grpSpLocks/>
              </p:cNvGrpSpPr>
              <p:nvPr/>
            </p:nvGrpSpPr>
            <p:grpSpPr bwMode="auto">
              <a:xfrm>
                <a:off x="4383" y="1488"/>
                <a:ext cx="138" cy="33"/>
                <a:chOff x="2468" y="1332"/>
                <a:chExt cx="310" cy="60"/>
              </a:xfrm>
            </p:grpSpPr>
            <p:sp>
              <p:nvSpPr>
                <p:cNvPr id="834"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35"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32"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3"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2" name="Group 746"/>
            <p:cNvGrpSpPr>
              <a:grpSpLocks/>
            </p:cNvGrpSpPr>
            <p:nvPr/>
          </p:nvGrpSpPr>
          <p:grpSpPr bwMode="auto">
            <a:xfrm>
              <a:off x="7213600" y="2757488"/>
              <a:ext cx="390525" cy="174625"/>
              <a:chOff x="4334" y="1470"/>
              <a:chExt cx="246" cy="107"/>
            </a:xfrm>
          </p:grpSpPr>
          <p:sp>
            <p:nvSpPr>
              <p:cNvPr id="82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2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2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23" name="Group 750"/>
              <p:cNvGrpSpPr>
                <a:grpSpLocks/>
              </p:cNvGrpSpPr>
              <p:nvPr/>
            </p:nvGrpSpPr>
            <p:grpSpPr bwMode="auto">
              <a:xfrm>
                <a:off x="4383" y="1488"/>
                <a:ext cx="138" cy="33"/>
                <a:chOff x="2468" y="1332"/>
                <a:chExt cx="310" cy="60"/>
              </a:xfrm>
            </p:grpSpPr>
            <p:sp>
              <p:nvSpPr>
                <p:cNvPr id="826"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27"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24"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5"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3" name="Group 764"/>
            <p:cNvGrpSpPr>
              <a:grpSpLocks/>
            </p:cNvGrpSpPr>
            <p:nvPr/>
          </p:nvGrpSpPr>
          <p:grpSpPr bwMode="auto">
            <a:xfrm>
              <a:off x="7689850" y="2393950"/>
              <a:ext cx="390525" cy="174625"/>
              <a:chOff x="4334" y="1470"/>
              <a:chExt cx="246" cy="107"/>
            </a:xfrm>
          </p:grpSpPr>
          <p:sp>
            <p:nvSpPr>
              <p:cNvPr id="81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1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1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5" name="Group 768"/>
              <p:cNvGrpSpPr>
                <a:grpSpLocks/>
              </p:cNvGrpSpPr>
              <p:nvPr/>
            </p:nvGrpSpPr>
            <p:grpSpPr bwMode="auto">
              <a:xfrm>
                <a:off x="4383" y="1488"/>
                <a:ext cx="138" cy="33"/>
                <a:chOff x="2468" y="1332"/>
                <a:chExt cx="310" cy="60"/>
              </a:xfrm>
            </p:grpSpPr>
            <p:sp>
              <p:nvSpPr>
                <p:cNvPr id="818"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19"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16"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7"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4"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5" name="Group 801"/>
            <p:cNvGrpSpPr>
              <a:grpSpLocks/>
            </p:cNvGrpSpPr>
            <p:nvPr/>
          </p:nvGrpSpPr>
          <p:grpSpPr bwMode="auto">
            <a:xfrm>
              <a:off x="7591425" y="4806950"/>
              <a:ext cx="622300" cy="244475"/>
              <a:chOff x="4334" y="1470"/>
              <a:chExt cx="246" cy="107"/>
            </a:xfrm>
          </p:grpSpPr>
          <p:sp>
            <p:nvSpPr>
              <p:cNvPr id="80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0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07" name="Group 805"/>
              <p:cNvGrpSpPr>
                <a:grpSpLocks/>
              </p:cNvGrpSpPr>
              <p:nvPr/>
            </p:nvGrpSpPr>
            <p:grpSpPr bwMode="auto">
              <a:xfrm>
                <a:off x="4383" y="1488"/>
                <a:ext cx="138" cy="33"/>
                <a:chOff x="2468" y="1332"/>
                <a:chExt cx="310" cy="60"/>
              </a:xfrm>
            </p:grpSpPr>
            <p:sp>
              <p:nvSpPr>
                <p:cNvPr id="810"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11"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08"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6" name="Group 810"/>
            <p:cNvGrpSpPr>
              <a:grpSpLocks/>
            </p:cNvGrpSpPr>
            <p:nvPr/>
          </p:nvGrpSpPr>
          <p:grpSpPr bwMode="auto">
            <a:xfrm>
              <a:off x="6965950" y="4508500"/>
              <a:ext cx="622300" cy="244475"/>
              <a:chOff x="4334" y="1470"/>
              <a:chExt cx="246" cy="107"/>
            </a:xfrm>
          </p:grpSpPr>
          <p:sp>
            <p:nvSpPr>
              <p:cNvPr id="79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9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99" name="Group 814"/>
              <p:cNvGrpSpPr>
                <a:grpSpLocks/>
              </p:cNvGrpSpPr>
              <p:nvPr/>
            </p:nvGrpSpPr>
            <p:grpSpPr bwMode="auto">
              <a:xfrm>
                <a:off x="4383" y="1488"/>
                <a:ext cx="138" cy="33"/>
                <a:chOff x="2468" y="1332"/>
                <a:chExt cx="310" cy="60"/>
              </a:xfrm>
            </p:grpSpPr>
            <p:sp>
              <p:nvSpPr>
                <p:cNvPr id="802"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03"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00"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1"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7" name="Group 819"/>
            <p:cNvGrpSpPr>
              <a:grpSpLocks/>
            </p:cNvGrpSpPr>
            <p:nvPr/>
          </p:nvGrpSpPr>
          <p:grpSpPr bwMode="auto">
            <a:xfrm>
              <a:off x="6242050" y="4851400"/>
              <a:ext cx="622300" cy="244475"/>
              <a:chOff x="4334" y="1470"/>
              <a:chExt cx="246" cy="107"/>
            </a:xfrm>
          </p:grpSpPr>
          <p:sp>
            <p:nvSpPr>
              <p:cNvPr id="78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8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9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91" name="Group 823"/>
              <p:cNvGrpSpPr>
                <a:grpSpLocks/>
              </p:cNvGrpSpPr>
              <p:nvPr/>
            </p:nvGrpSpPr>
            <p:grpSpPr bwMode="auto">
              <a:xfrm>
                <a:off x="4383" y="1488"/>
                <a:ext cx="138" cy="33"/>
                <a:chOff x="2468" y="1332"/>
                <a:chExt cx="310" cy="60"/>
              </a:xfrm>
            </p:grpSpPr>
            <p:sp>
              <p:nvSpPr>
                <p:cNvPr id="794"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95"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92"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3"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828"/>
            <p:cNvGrpSpPr>
              <a:grpSpLocks/>
            </p:cNvGrpSpPr>
            <p:nvPr/>
          </p:nvGrpSpPr>
          <p:grpSpPr bwMode="auto">
            <a:xfrm>
              <a:off x="6051550" y="3644900"/>
              <a:ext cx="390525" cy="171450"/>
              <a:chOff x="4334" y="1470"/>
              <a:chExt cx="246" cy="107"/>
            </a:xfrm>
          </p:grpSpPr>
          <p:sp>
            <p:nvSpPr>
              <p:cNvPr id="78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8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8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83" name="Group 832"/>
              <p:cNvGrpSpPr>
                <a:grpSpLocks/>
              </p:cNvGrpSpPr>
              <p:nvPr/>
            </p:nvGrpSpPr>
            <p:grpSpPr bwMode="auto">
              <a:xfrm>
                <a:off x="4383" y="1488"/>
                <a:ext cx="138" cy="33"/>
                <a:chOff x="2468" y="1332"/>
                <a:chExt cx="310" cy="60"/>
              </a:xfrm>
            </p:grpSpPr>
            <p:sp>
              <p:nvSpPr>
                <p:cNvPr id="786"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87"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84"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5"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846"/>
            <p:cNvGrpSpPr>
              <a:grpSpLocks/>
            </p:cNvGrpSpPr>
            <p:nvPr/>
          </p:nvGrpSpPr>
          <p:grpSpPr bwMode="auto">
            <a:xfrm>
              <a:off x="6138863" y="1989138"/>
              <a:ext cx="282575" cy="477837"/>
              <a:chOff x="3748" y="1253"/>
              <a:chExt cx="178" cy="301"/>
            </a:xfrm>
          </p:grpSpPr>
          <p:sp>
            <p:nvSpPr>
              <p:cNvPr id="764"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5"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6"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7"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8"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9"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0"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1"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2"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3"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4"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5"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6"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7"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8"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9"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280"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2" name="Group 919"/>
            <p:cNvGrpSpPr>
              <a:grpSpLocks/>
            </p:cNvGrpSpPr>
            <p:nvPr/>
          </p:nvGrpSpPr>
          <p:grpSpPr bwMode="auto">
            <a:xfrm flipH="1">
              <a:off x="5775325" y="4533900"/>
              <a:ext cx="414338" cy="373063"/>
              <a:chOff x="2839" y="3501"/>
              <a:chExt cx="755" cy="803"/>
            </a:xfrm>
          </p:grpSpPr>
          <p:pic>
            <p:nvPicPr>
              <p:cNvPr id="762"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3"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3" name="Group 922"/>
            <p:cNvGrpSpPr>
              <a:grpSpLocks/>
            </p:cNvGrpSpPr>
            <p:nvPr/>
          </p:nvGrpSpPr>
          <p:grpSpPr bwMode="auto">
            <a:xfrm flipH="1">
              <a:off x="5457825" y="4954588"/>
              <a:ext cx="482600" cy="406400"/>
              <a:chOff x="2839" y="3501"/>
              <a:chExt cx="755" cy="803"/>
            </a:xfrm>
          </p:grpSpPr>
          <p:pic>
            <p:nvPicPr>
              <p:cNvPr id="760"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1"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4" name="Group 925"/>
            <p:cNvGrpSpPr>
              <a:grpSpLocks/>
            </p:cNvGrpSpPr>
            <p:nvPr/>
          </p:nvGrpSpPr>
          <p:grpSpPr bwMode="auto">
            <a:xfrm flipH="1">
              <a:off x="5935663" y="5256213"/>
              <a:ext cx="427037" cy="349250"/>
              <a:chOff x="2839" y="3501"/>
              <a:chExt cx="755" cy="803"/>
            </a:xfrm>
          </p:grpSpPr>
          <p:pic>
            <p:nvPicPr>
              <p:cNvPr id="758"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9"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5" name="Group 928"/>
            <p:cNvGrpSpPr>
              <a:grpSpLocks/>
            </p:cNvGrpSpPr>
            <p:nvPr/>
          </p:nvGrpSpPr>
          <p:grpSpPr bwMode="auto">
            <a:xfrm>
              <a:off x="6550025" y="5238750"/>
              <a:ext cx="427038" cy="350838"/>
              <a:chOff x="2839" y="3501"/>
              <a:chExt cx="755" cy="803"/>
            </a:xfrm>
          </p:grpSpPr>
          <p:pic>
            <p:nvPicPr>
              <p:cNvPr id="756"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286" name="Picture 93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9" name="Group 938"/>
            <p:cNvGrpSpPr>
              <a:grpSpLocks/>
            </p:cNvGrpSpPr>
            <p:nvPr/>
          </p:nvGrpSpPr>
          <p:grpSpPr bwMode="auto">
            <a:xfrm>
              <a:off x="8240713" y="5002213"/>
              <a:ext cx="227012" cy="481012"/>
              <a:chOff x="4140" y="429"/>
              <a:chExt cx="1425" cy="2396"/>
            </a:xfrm>
          </p:grpSpPr>
          <p:sp>
            <p:nvSpPr>
              <p:cNvPr id="724" name="Freeform 939"/>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5"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6" name="Freeform 941"/>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7" name="Freeform 942"/>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8"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29" name="Group 944"/>
              <p:cNvGrpSpPr>
                <a:grpSpLocks/>
              </p:cNvGrpSpPr>
              <p:nvPr/>
            </p:nvGrpSpPr>
            <p:grpSpPr bwMode="auto">
              <a:xfrm>
                <a:off x="4749" y="668"/>
                <a:ext cx="581" cy="145"/>
                <a:chOff x="614" y="2568"/>
                <a:chExt cx="725" cy="139"/>
              </a:xfrm>
            </p:grpSpPr>
            <p:sp>
              <p:nvSpPr>
                <p:cNvPr id="754"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5"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30"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31" name="Group 948"/>
              <p:cNvGrpSpPr>
                <a:grpSpLocks/>
              </p:cNvGrpSpPr>
              <p:nvPr/>
            </p:nvGrpSpPr>
            <p:grpSpPr bwMode="auto">
              <a:xfrm>
                <a:off x="4747" y="994"/>
                <a:ext cx="581" cy="134"/>
                <a:chOff x="614" y="2568"/>
                <a:chExt cx="725" cy="139"/>
              </a:xfrm>
            </p:grpSpPr>
            <p:sp>
              <p:nvSpPr>
                <p:cNvPr id="752"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3"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32"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3"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34" name="Group 953"/>
              <p:cNvGrpSpPr>
                <a:grpSpLocks/>
              </p:cNvGrpSpPr>
              <p:nvPr/>
            </p:nvGrpSpPr>
            <p:grpSpPr bwMode="auto">
              <a:xfrm>
                <a:off x="4735" y="1627"/>
                <a:ext cx="582" cy="151"/>
                <a:chOff x="614" y="2568"/>
                <a:chExt cx="725" cy="139"/>
              </a:xfrm>
            </p:grpSpPr>
            <p:sp>
              <p:nvSpPr>
                <p:cNvPr id="750"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51"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35" name="Freeform 956"/>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36" name="Group 957"/>
              <p:cNvGrpSpPr>
                <a:grpSpLocks/>
              </p:cNvGrpSpPr>
              <p:nvPr/>
            </p:nvGrpSpPr>
            <p:grpSpPr bwMode="auto">
              <a:xfrm>
                <a:off x="4739" y="1327"/>
                <a:ext cx="582" cy="139"/>
                <a:chOff x="614" y="2568"/>
                <a:chExt cx="725" cy="139"/>
              </a:xfrm>
            </p:grpSpPr>
            <p:sp>
              <p:nvSpPr>
                <p:cNvPr id="748"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9"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37"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8" name="Freeform 961"/>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9" name="Freeform 962"/>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0"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1" name="Freeform 964"/>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2"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3"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4"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5"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746"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47"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90" name="Group 971"/>
            <p:cNvGrpSpPr>
              <a:grpSpLocks/>
            </p:cNvGrpSpPr>
            <p:nvPr/>
          </p:nvGrpSpPr>
          <p:grpSpPr bwMode="auto">
            <a:xfrm>
              <a:off x="7924800" y="5303838"/>
              <a:ext cx="227013" cy="481012"/>
              <a:chOff x="4140" y="429"/>
              <a:chExt cx="1425" cy="2396"/>
            </a:xfrm>
          </p:grpSpPr>
          <p:sp>
            <p:nvSpPr>
              <p:cNvPr id="692" name="Freeform 972"/>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3"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94" name="Freeform 974"/>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5" name="Freeform 975"/>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697" name="Group 977"/>
              <p:cNvGrpSpPr>
                <a:grpSpLocks/>
              </p:cNvGrpSpPr>
              <p:nvPr/>
            </p:nvGrpSpPr>
            <p:grpSpPr bwMode="auto">
              <a:xfrm>
                <a:off x="4749" y="668"/>
                <a:ext cx="581" cy="145"/>
                <a:chOff x="614" y="2568"/>
                <a:chExt cx="725" cy="139"/>
              </a:xfrm>
            </p:grpSpPr>
            <p:sp>
              <p:nvSpPr>
                <p:cNvPr id="722"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3"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698"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699" name="Group 981"/>
              <p:cNvGrpSpPr>
                <a:grpSpLocks/>
              </p:cNvGrpSpPr>
              <p:nvPr/>
            </p:nvGrpSpPr>
            <p:grpSpPr bwMode="auto">
              <a:xfrm>
                <a:off x="4747" y="994"/>
                <a:ext cx="581" cy="134"/>
                <a:chOff x="614" y="2568"/>
                <a:chExt cx="725" cy="139"/>
              </a:xfrm>
            </p:grpSpPr>
            <p:sp>
              <p:nvSpPr>
                <p:cNvPr id="720"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1"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00"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01"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702" name="Group 986"/>
              <p:cNvGrpSpPr>
                <a:grpSpLocks/>
              </p:cNvGrpSpPr>
              <p:nvPr/>
            </p:nvGrpSpPr>
            <p:grpSpPr bwMode="auto">
              <a:xfrm>
                <a:off x="4735" y="1627"/>
                <a:ext cx="582" cy="151"/>
                <a:chOff x="614" y="2568"/>
                <a:chExt cx="725" cy="139"/>
              </a:xfrm>
            </p:grpSpPr>
            <p:sp>
              <p:nvSpPr>
                <p:cNvPr id="718"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9"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03" name="Freeform 989"/>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04" name="Group 990"/>
              <p:cNvGrpSpPr>
                <a:grpSpLocks/>
              </p:cNvGrpSpPr>
              <p:nvPr/>
            </p:nvGrpSpPr>
            <p:grpSpPr bwMode="auto">
              <a:xfrm>
                <a:off x="4739" y="1327"/>
                <a:ext cx="582" cy="139"/>
                <a:chOff x="614" y="2568"/>
                <a:chExt cx="725" cy="139"/>
              </a:xfrm>
            </p:grpSpPr>
            <p:sp>
              <p:nvSpPr>
                <p:cNvPr id="716"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7"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05"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06" name="Freeform 994"/>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7" name="Freeform 995"/>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8"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09" name="Freeform 997"/>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0"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1"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2"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3"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714"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5"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pic>
          <p:nvPicPr>
            <p:cNvPr id="291"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2" name="Picture 1006"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3" name="Freeform 1007"/>
            <p:cNvSpPr>
              <a:spLocks/>
            </p:cNvSpPr>
            <p:nvPr/>
          </p:nvSpPr>
          <p:spPr bwMode="auto">
            <a:xfrm>
              <a:off x="5472854" y="2136804"/>
              <a:ext cx="351920" cy="208166"/>
            </a:xfrm>
            <a:custGeom>
              <a:avLst/>
              <a:gdLst>
                <a:gd name="T0" fmla="*/ 193954059 w 2982"/>
                <a:gd name="T1" fmla="*/ 0 h 2442"/>
                <a:gd name="T2" fmla="*/ 0 w 2982"/>
                <a:gd name="T3" fmla="*/ 52653382 h 2442"/>
                <a:gd name="T4" fmla="*/ 775802547 w 2982"/>
                <a:gd name="T5" fmla="*/ 52653382 h 2442"/>
                <a:gd name="T6" fmla="*/ 775802547 w 2982"/>
                <a:gd name="T7" fmla="*/ 52653382 h 2442"/>
                <a:gd name="T8" fmla="*/ 19395405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94" name="Picture 1008" descr="scre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 name="Freeform 1009"/>
            <p:cNvSpPr>
              <a:spLocks/>
            </p:cNvSpPr>
            <p:nvPr/>
          </p:nvSpPr>
          <p:spPr bwMode="auto">
            <a:xfrm>
              <a:off x="5536928" y="2130663"/>
              <a:ext cx="298168" cy="38736"/>
            </a:xfrm>
            <a:custGeom>
              <a:avLst/>
              <a:gdLst>
                <a:gd name="T0" fmla="*/ 193617522 w 2528"/>
                <a:gd name="T1" fmla="*/ 0 h 455"/>
                <a:gd name="T2" fmla="*/ 774455933 w 2528"/>
                <a:gd name="T3" fmla="*/ 52445146 h 455"/>
                <a:gd name="T4" fmla="*/ 774455933 w 2528"/>
                <a:gd name="T5" fmla="*/ 52445146 h 455"/>
                <a:gd name="T6" fmla="*/ 0 w 2528"/>
                <a:gd name="T7" fmla="*/ 52445146 h 455"/>
                <a:gd name="T8" fmla="*/ 19361752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1010"/>
            <p:cNvSpPr>
              <a:spLocks/>
            </p:cNvSpPr>
            <p:nvPr/>
          </p:nvSpPr>
          <p:spPr bwMode="auto">
            <a:xfrm>
              <a:off x="5469738" y="2130348"/>
              <a:ext cx="82770" cy="161242"/>
            </a:xfrm>
            <a:custGeom>
              <a:avLst/>
              <a:gdLst>
                <a:gd name="T0" fmla="*/ 193416032 w 702"/>
                <a:gd name="T1" fmla="*/ 0 h 1893"/>
                <a:gd name="T2" fmla="*/ 0 w 702"/>
                <a:gd name="T3" fmla="*/ 52528358 h 1893"/>
                <a:gd name="T4" fmla="*/ 193416032 w 702"/>
                <a:gd name="T5" fmla="*/ 52528358 h 1893"/>
                <a:gd name="T6" fmla="*/ 193416032 w 702"/>
                <a:gd name="T7" fmla="*/ 52528358 h 1893"/>
                <a:gd name="T8" fmla="*/ 19341603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1011"/>
            <p:cNvSpPr>
              <a:spLocks/>
            </p:cNvSpPr>
            <p:nvPr/>
          </p:nvSpPr>
          <p:spPr bwMode="auto">
            <a:xfrm>
              <a:off x="5743756" y="2159163"/>
              <a:ext cx="89197" cy="186121"/>
            </a:xfrm>
            <a:custGeom>
              <a:avLst/>
              <a:gdLst>
                <a:gd name="T0" fmla="*/ 193802070 w 756"/>
                <a:gd name="T1" fmla="*/ 0 h 2184"/>
                <a:gd name="T2" fmla="*/ 193802070 w 756"/>
                <a:gd name="T3" fmla="*/ 52609433 h 2184"/>
                <a:gd name="T4" fmla="*/ 0 w 756"/>
                <a:gd name="T5" fmla="*/ 52609433 h 2184"/>
                <a:gd name="T6" fmla="*/ 193802070 w 756"/>
                <a:gd name="T7" fmla="*/ 52609433 h 2184"/>
                <a:gd name="T8" fmla="*/ 19380207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1012"/>
            <p:cNvSpPr>
              <a:spLocks/>
            </p:cNvSpPr>
            <p:nvPr/>
          </p:nvSpPr>
          <p:spPr bwMode="auto">
            <a:xfrm>
              <a:off x="5468764" y="2283402"/>
              <a:ext cx="327186" cy="62828"/>
            </a:xfrm>
            <a:custGeom>
              <a:avLst/>
              <a:gdLst>
                <a:gd name="T0" fmla="*/ 193830617 w 2773"/>
                <a:gd name="T1" fmla="*/ 0 h 738"/>
                <a:gd name="T2" fmla="*/ 0 w 2773"/>
                <a:gd name="T3" fmla="*/ 52443591 h 738"/>
                <a:gd name="T4" fmla="*/ 775308309 w 2773"/>
                <a:gd name="T5" fmla="*/ 52443591 h 738"/>
                <a:gd name="T6" fmla="*/ 775308309 w 2773"/>
                <a:gd name="T7" fmla="*/ 52443591 h 738"/>
                <a:gd name="T8" fmla="*/ 19383061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1013"/>
            <p:cNvSpPr>
              <a:spLocks/>
            </p:cNvSpPr>
            <p:nvPr/>
          </p:nvSpPr>
          <p:spPr bwMode="auto">
            <a:xfrm>
              <a:off x="5753689" y="2160738"/>
              <a:ext cx="83549" cy="186909"/>
            </a:xfrm>
            <a:custGeom>
              <a:avLst/>
              <a:gdLst>
                <a:gd name="T0" fmla="*/ 886744152 w 637"/>
                <a:gd name="T1" fmla="*/ 0 h 1659"/>
                <a:gd name="T2" fmla="*/ 886744152 w 637"/>
                <a:gd name="T3" fmla="*/ 0 h 1659"/>
                <a:gd name="T4" fmla="*/ 295581428 w 637"/>
                <a:gd name="T5" fmla="*/ 2147483647 h 1659"/>
                <a:gd name="T6" fmla="*/ 0 w 637"/>
                <a:gd name="T7" fmla="*/ 2147483647 h 1659"/>
                <a:gd name="T8" fmla="*/ 88674415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1014"/>
            <p:cNvSpPr>
              <a:spLocks/>
            </p:cNvSpPr>
            <p:nvPr/>
          </p:nvSpPr>
          <p:spPr bwMode="auto">
            <a:xfrm>
              <a:off x="5469154" y="2291747"/>
              <a:ext cx="290962" cy="62040"/>
            </a:xfrm>
            <a:custGeom>
              <a:avLst/>
              <a:gdLst>
                <a:gd name="T0" fmla="*/ 0 w 2216"/>
                <a:gd name="T1" fmla="*/ 0 h 550"/>
                <a:gd name="T2" fmla="*/ 296524942 w 2216"/>
                <a:gd name="T3" fmla="*/ 162178072 h 550"/>
                <a:gd name="T4" fmla="*/ 2147483647 w 2216"/>
                <a:gd name="T5" fmla="*/ 1133846597 h 550"/>
                <a:gd name="T6" fmla="*/ 2147483647 w 2216"/>
                <a:gd name="T7" fmla="*/ 97166824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1" name="Group 1015"/>
            <p:cNvGrpSpPr>
              <a:grpSpLocks/>
            </p:cNvGrpSpPr>
            <p:nvPr/>
          </p:nvGrpSpPr>
          <p:grpSpPr bwMode="auto">
            <a:xfrm>
              <a:off x="5464285" y="2358039"/>
              <a:ext cx="98740" cy="36846"/>
              <a:chOff x="1740" y="2642"/>
              <a:chExt cx="752" cy="327"/>
            </a:xfrm>
          </p:grpSpPr>
          <p:sp>
            <p:nvSpPr>
              <p:cNvPr id="686"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9"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1"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2" name="Freeform 1022"/>
            <p:cNvSpPr>
              <a:spLocks/>
            </p:cNvSpPr>
            <p:nvPr/>
          </p:nvSpPr>
          <p:spPr bwMode="auto">
            <a:xfrm>
              <a:off x="5633331" y="2363550"/>
              <a:ext cx="119579" cy="80936"/>
            </a:xfrm>
            <a:custGeom>
              <a:avLst/>
              <a:gdLst>
                <a:gd name="T0" fmla="*/ 213225067 w 990"/>
                <a:gd name="T1" fmla="*/ 327634039 h 792"/>
                <a:gd name="T2" fmla="*/ 426450134 w 990"/>
                <a:gd name="T3" fmla="*/ 0 h 792"/>
                <a:gd name="T4" fmla="*/ 426450134 w 990"/>
                <a:gd name="T5" fmla="*/ 108859857 h 792"/>
                <a:gd name="T6" fmla="*/ 0 w 990"/>
                <a:gd name="T7" fmla="*/ 327634039 h 792"/>
                <a:gd name="T8" fmla="*/ 213225067 w 990"/>
                <a:gd name="T9" fmla="*/ 327634039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 name="Freeform 1023"/>
            <p:cNvSpPr>
              <a:spLocks/>
            </p:cNvSpPr>
            <p:nvPr/>
          </p:nvSpPr>
          <p:spPr bwMode="auto">
            <a:xfrm>
              <a:off x="5328152" y="2370006"/>
              <a:ext cx="305958" cy="73850"/>
            </a:xfrm>
            <a:custGeom>
              <a:avLst/>
              <a:gdLst>
                <a:gd name="T0" fmla="*/ 213487852 w 2532"/>
                <a:gd name="T1" fmla="*/ 0 h 723"/>
                <a:gd name="T2" fmla="*/ 213487852 w 2532"/>
                <a:gd name="T3" fmla="*/ 0 h 723"/>
                <a:gd name="T4" fmla="*/ 1279175104 w 2532"/>
                <a:gd name="T5" fmla="*/ 326105249 h 723"/>
                <a:gd name="T6" fmla="*/ 1279175104 w 2532"/>
                <a:gd name="T7" fmla="*/ 326105249 h 723"/>
                <a:gd name="T8" fmla="*/ 0 w 2532"/>
                <a:gd name="T9" fmla="*/ 108705274 h 723"/>
                <a:gd name="T10" fmla="*/ 21348785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1024"/>
            <p:cNvSpPr>
              <a:spLocks/>
            </p:cNvSpPr>
            <p:nvPr/>
          </p:nvSpPr>
          <p:spPr bwMode="auto">
            <a:xfrm>
              <a:off x="5328347" y="2356465"/>
              <a:ext cx="3311" cy="14959"/>
            </a:xfrm>
            <a:custGeom>
              <a:avLst/>
              <a:gdLst>
                <a:gd name="T0" fmla="*/ 262278177 w 26"/>
                <a:gd name="T1" fmla="*/ 107489987 h 147"/>
                <a:gd name="T2" fmla="*/ 262278177 w 26"/>
                <a:gd name="T3" fmla="*/ 107489987 h 147"/>
                <a:gd name="T4" fmla="*/ 0 w 26"/>
                <a:gd name="T5" fmla="*/ 107489987 h 147"/>
                <a:gd name="T6" fmla="*/ 262278177 w 26"/>
                <a:gd name="T7" fmla="*/ 0 h 147"/>
                <a:gd name="T8" fmla="*/ 262278177 w 26"/>
                <a:gd name="T9" fmla="*/ 10748998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1025"/>
            <p:cNvSpPr>
              <a:spLocks/>
            </p:cNvSpPr>
            <p:nvPr/>
          </p:nvSpPr>
          <p:spPr bwMode="auto">
            <a:xfrm>
              <a:off x="5328542" y="2295526"/>
              <a:ext cx="142170" cy="61883"/>
            </a:xfrm>
            <a:custGeom>
              <a:avLst/>
              <a:gdLst>
                <a:gd name="T0" fmla="*/ 427578636 w 1176"/>
                <a:gd name="T1" fmla="*/ 0 h 606"/>
                <a:gd name="T2" fmla="*/ 0 w 1176"/>
                <a:gd name="T3" fmla="*/ 217234261 h 606"/>
                <a:gd name="T4" fmla="*/ 213789318 w 1176"/>
                <a:gd name="T5" fmla="*/ 217234261 h 606"/>
                <a:gd name="T6" fmla="*/ 427578636 w 1176"/>
                <a:gd name="T7" fmla="*/ 108617131 h 606"/>
                <a:gd name="T8" fmla="*/ 42757863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1026"/>
            <p:cNvSpPr>
              <a:spLocks/>
            </p:cNvSpPr>
            <p:nvPr/>
          </p:nvSpPr>
          <p:spPr bwMode="auto">
            <a:xfrm>
              <a:off x="5338085" y="2359614"/>
              <a:ext cx="290183" cy="71016"/>
            </a:xfrm>
            <a:custGeom>
              <a:avLst/>
              <a:gdLst>
                <a:gd name="T0" fmla="*/ 173113862 w 2532"/>
                <a:gd name="T1" fmla="*/ 0 h 723"/>
                <a:gd name="T2" fmla="*/ 173113862 w 2532"/>
                <a:gd name="T3" fmla="*/ 0 h 723"/>
                <a:gd name="T4" fmla="*/ 344717215 w 2532"/>
                <a:gd name="T5" fmla="*/ 92871339 h 723"/>
                <a:gd name="T6" fmla="*/ 344717215 w 2532"/>
                <a:gd name="T7" fmla="*/ 92871339 h 723"/>
                <a:gd name="T8" fmla="*/ 0 w 2532"/>
                <a:gd name="T9" fmla="*/ 92871339 h 723"/>
                <a:gd name="T10" fmla="*/ 17311386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20898190 h 723"/>
                <a:gd name="T6" fmla="*/ 0 w 2532"/>
                <a:gd name="T7" fmla="*/ 320898190 h 723"/>
                <a:gd name="T8" fmla="*/ 0 w 2532"/>
                <a:gd name="T9" fmla="*/ 107314329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08" name="Picture 1030"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10" name="Picture 1032"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7" name="Group 1039"/>
            <p:cNvGrpSpPr>
              <a:grpSpLocks/>
            </p:cNvGrpSpPr>
            <p:nvPr/>
          </p:nvGrpSpPr>
          <p:grpSpPr bwMode="auto">
            <a:xfrm>
              <a:off x="7019925" y="5800725"/>
              <a:ext cx="87313" cy="38100"/>
              <a:chOff x="1740" y="2642"/>
              <a:chExt cx="752" cy="327"/>
            </a:xfrm>
          </p:grpSpPr>
          <p:sp>
            <p:nvSpPr>
              <p:cNvPr id="680"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1"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2"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3"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4"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5"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4" name="Group 2"/>
            <p:cNvGrpSpPr>
              <a:grpSpLocks/>
            </p:cNvGrpSpPr>
            <p:nvPr/>
          </p:nvGrpSpPr>
          <p:grpSpPr bwMode="auto">
            <a:xfrm>
              <a:off x="5607050" y="3182938"/>
              <a:ext cx="317500" cy="246062"/>
              <a:chOff x="5581650" y="3128963"/>
              <a:chExt cx="423863" cy="320675"/>
            </a:xfrm>
          </p:grpSpPr>
          <p:pic>
            <p:nvPicPr>
              <p:cNvPr id="658" name="Picture 1054"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60" name="Picture 105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1"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2"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3"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4"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6"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67" name="Group 1063"/>
              <p:cNvGrpSpPr>
                <a:grpSpLocks/>
              </p:cNvGrpSpPr>
              <p:nvPr/>
            </p:nvGrpSpPr>
            <p:grpSpPr bwMode="auto">
              <a:xfrm>
                <a:off x="5695950" y="3355975"/>
                <a:ext cx="80963" cy="38100"/>
                <a:chOff x="1740" y="2642"/>
                <a:chExt cx="752" cy="327"/>
              </a:xfrm>
            </p:grpSpPr>
            <p:sp>
              <p:nvSpPr>
                <p:cNvPr id="674"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7"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8"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9"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68"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9"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0"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1"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2"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3"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25" name="Picture 1077"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78"/>
            <p:cNvSpPr>
              <a:spLocks/>
            </p:cNvSpPr>
            <p:nvPr/>
          </p:nvSpPr>
          <p:spPr bwMode="auto">
            <a:xfrm flipH="1">
              <a:off x="6302568" y="3332533"/>
              <a:ext cx="161685" cy="153507"/>
            </a:xfrm>
            <a:custGeom>
              <a:avLst/>
              <a:gdLst>
                <a:gd name="T0" fmla="*/ 0 w 356"/>
                <a:gd name="T1" fmla="*/ 0 h 368"/>
                <a:gd name="T2" fmla="*/ 2147483647 w 356"/>
                <a:gd name="T3" fmla="*/ 2147483647 h 368"/>
                <a:gd name="T4" fmla="*/ 2147483647 w 356"/>
                <a:gd name="T5" fmla="*/ 2147483647 h 368"/>
                <a:gd name="T6" fmla="*/ 2147483647 w 356"/>
                <a:gd name="T7" fmla="*/ 214748364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pic>
          <p:nvPicPr>
            <p:cNvPr id="327" name="Picture 1081"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9" name="Picture 1083"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6" name="Group 1090"/>
            <p:cNvGrpSpPr>
              <a:grpSpLocks/>
            </p:cNvGrpSpPr>
            <p:nvPr/>
          </p:nvGrpSpPr>
          <p:grpSpPr bwMode="auto">
            <a:xfrm>
              <a:off x="7451725" y="5737225"/>
              <a:ext cx="87313" cy="38100"/>
              <a:chOff x="1740" y="2642"/>
              <a:chExt cx="752" cy="327"/>
            </a:xfrm>
          </p:grpSpPr>
          <p:sp>
            <p:nvSpPr>
              <p:cNvPr id="65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7"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3" name="Group 1103"/>
            <p:cNvGrpSpPr>
              <a:grpSpLocks/>
            </p:cNvGrpSpPr>
            <p:nvPr/>
          </p:nvGrpSpPr>
          <p:grpSpPr bwMode="auto">
            <a:xfrm>
              <a:off x="6351588" y="2493963"/>
              <a:ext cx="390525" cy="169862"/>
              <a:chOff x="4650" y="1129"/>
              <a:chExt cx="246" cy="95"/>
            </a:xfrm>
          </p:grpSpPr>
          <p:sp>
            <p:nvSpPr>
              <p:cNvPr id="64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7" name="Group 1107"/>
              <p:cNvGrpSpPr>
                <a:grpSpLocks/>
              </p:cNvGrpSpPr>
              <p:nvPr/>
            </p:nvGrpSpPr>
            <p:grpSpPr bwMode="auto">
              <a:xfrm>
                <a:off x="4699" y="1145"/>
                <a:ext cx="138" cy="29"/>
                <a:chOff x="2468" y="1332"/>
                <a:chExt cx="310" cy="60"/>
              </a:xfrm>
            </p:grpSpPr>
            <p:sp>
              <p:nvSpPr>
                <p:cNvPr id="65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4" name="Group 1112"/>
            <p:cNvGrpSpPr>
              <a:grpSpLocks/>
            </p:cNvGrpSpPr>
            <p:nvPr/>
          </p:nvGrpSpPr>
          <p:grpSpPr bwMode="auto">
            <a:xfrm>
              <a:off x="6051550" y="3641725"/>
              <a:ext cx="390525" cy="169863"/>
              <a:chOff x="4650" y="1129"/>
              <a:chExt cx="246" cy="95"/>
            </a:xfrm>
          </p:grpSpPr>
          <p:sp>
            <p:nvSpPr>
              <p:cNvPr id="6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9" name="Group 1116"/>
              <p:cNvGrpSpPr>
                <a:grpSpLocks/>
              </p:cNvGrpSpPr>
              <p:nvPr/>
            </p:nvGrpSpPr>
            <p:grpSpPr bwMode="auto">
              <a:xfrm>
                <a:off x="4699" y="1145"/>
                <a:ext cx="138" cy="29"/>
                <a:chOff x="2468" y="1332"/>
                <a:chExt cx="310" cy="60"/>
              </a:xfrm>
            </p:grpSpPr>
            <p:sp>
              <p:nvSpPr>
                <p:cNvPr id="64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5" name="Group 1121"/>
            <p:cNvGrpSpPr>
              <a:grpSpLocks/>
            </p:cNvGrpSpPr>
            <p:nvPr/>
          </p:nvGrpSpPr>
          <p:grpSpPr bwMode="auto">
            <a:xfrm>
              <a:off x="6248400" y="4852988"/>
              <a:ext cx="617538" cy="247650"/>
              <a:chOff x="2356" y="1300"/>
              <a:chExt cx="555" cy="194"/>
            </a:xfrm>
          </p:grpSpPr>
          <p:sp>
            <p:nvSpPr>
              <p:cNvPr id="6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1" name="Group 1125"/>
              <p:cNvGrpSpPr>
                <a:grpSpLocks/>
              </p:cNvGrpSpPr>
              <p:nvPr/>
            </p:nvGrpSpPr>
            <p:grpSpPr bwMode="auto">
              <a:xfrm>
                <a:off x="2468" y="1332"/>
                <a:ext cx="310" cy="60"/>
                <a:chOff x="2468" y="1332"/>
                <a:chExt cx="310" cy="60"/>
              </a:xfrm>
            </p:grpSpPr>
            <p:sp>
              <p:nvSpPr>
                <p:cNvPr id="634"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2"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3"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6" name="Group 1130"/>
            <p:cNvGrpSpPr>
              <a:grpSpLocks/>
            </p:cNvGrpSpPr>
            <p:nvPr/>
          </p:nvGrpSpPr>
          <p:grpSpPr bwMode="auto">
            <a:xfrm>
              <a:off x="6969125" y="4510088"/>
              <a:ext cx="617538" cy="247650"/>
              <a:chOff x="2356" y="1300"/>
              <a:chExt cx="555" cy="194"/>
            </a:xfrm>
          </p:grpSpPr>
          <p:sp>
            <p:nvSpPr>
              <p:cNvPr id="6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3" name="Group 1134"/>
              <p:cNvGrpSpPr>
                <a:grpSpLocks/>
              </p:cNvGrpSpPr>
              <p:nvPr/>
            </p:nvGrpSpPr>
            <p:grpSpPr bwMode="auto">
              <a:xfrm>
                <a:off x="2468" y="1332"/>
                <a:ext cx="310" cy="60"/>
                <a:chOff x="2468" y="1332"/>
                <a:chExt cx="310" cy="60"/>
              </a:xfrm>
            </p:grpSpPr>
            <p:sp>
              <p:nvSpPr>
                <p:cNvPr id="626"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7"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4"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7" name="Group 1139"/>
            <p:cNvGrpSpPr>
              <a:grpSpLocks/>
            </p:cNvGrpSpPr>
            <p:nvPr/>
          </p:nvGrpSpPr>
          <p:grpSpPr bwMode="auto">
            <a:xfrm>
              <a:off x="7585075" y="4811713"/>
              <a:ext cx="617538" cy="247650"/>
              <a:chOff x="2356" y="1300"/>
              <a:chExt cx="555" cy="194"/>
            </a:xfrm>
          </p:grpSpPr>
          <p:sp>
            <p:nvSpPr>
              <p:cNvPr id="6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5" name="Group 1143"/>
              <p:cNvGrpSpPr>
                <a:grpSpLocks/>
              </p:cNvGrpSpPr>
              <p:nvPr/>
            </p:nvGrpSpPr>
            <p:grpSpPr bwMode="auto">
              <a:xfrm>
                <a:off x="2468" y="1332"/>
                <a:ext cx="310" cy="60"/>
                <a:chOff x="2468" y="1332"/>
                <a:chExt cx="310" cy="60"/>
              </a:xfrm>
            </p:grpSpPr>
            <p:sp>
              <p:nvSpPr>
                <p:cNvPr id="618"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9"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6"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8" name="Group 3"/>
            <p:cNvGrpSpPr>
              <a:grpSpLocks/>
            </p:cNvGrpSpPr>
            <p:nvPr/>
          </p:nvGrpSpPr>
          <p:grpSpPr bwMode="auto">
            <a:xfrm>
              <a:off x="5964238" y="3135313"/>
              <a:ext cx="314325" cy="334962"/>
              <a:chOff x="5974579" y="3105349"/>
              <a:chExt cx="347997" cy="396620"/>
            </a:xfrm>
          </p:grpSpPr>
          <p:pic>
            <p:nvPicPr>
              <p:cNvPr id="610" name="Picture 555" descr="fridge2.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1" name="Picture 111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49" name="Picture 603" descr="car_icon_small"/>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 name="Picture 814" descr="light2.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1" name="Picture 1017"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2" name="Picture 1017"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3" name="Group 347"/>
            <p:cNvGrpSpPr>
              <a:grpSpLocks/>
            </p:cNvGrpSpPr>
            <p:nvPr/>
          </p:nvGrpSpPr>
          <p:grpSpPr bwMode="auto">
            <a:xfrm>
              <a:off x="6220922" y="4838544"/>
              <a:ext cx="660165" cy="269566"/>
              <a:chOff x="1871277" y="1576300"/>
              <a:chExt cx="1128371" cy="437861"/>
            </a:xfrm>
          </p:grpSpPr>
          <p:sp>
            <p:nvSpPr>
              <p:cNvPr id="601" name="Oval 1353"/>
              <p:cNvSpPr>
                <a:spLocks noChangeArrowheads="1"/>
              </p:cNvSpPr>
              <p:nvPr/>
            </p:nvSpPr>
            <p:spPr bwMode="auto">
              <a:xfrm flipV="1">
                <a:off x="1874829" y="1695169"/>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02"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3" name="Oval 1355"/>
              <p:cNvSpPr>
                <a:spLocks noChangeArrowheads="1"/>
              </p:cNvSpPr>
              <p:nvPr/>
            </p:nvSpPr>
            <p:spPr bwMode="auto">
              <a:xfrm flipV="1">
                <a:off x="1872116" y="1576553"/>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604"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5" name="Freeform 1357"/>
              <p:cNvSpPr>
                <a:spLocks/>
              </p:cNvSpPr>
              <p:nvPr/>
            </p:nvSpPr>
            <p:spPr bwMode="auto">
              <a:xfrm>
                <a:off x="2102754" y="1633283"/>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6" name="Freeform 1358"/>
              <p:cNvSpPr>
                <a:spLocks/>
              </p:cNvSpPr>
              <p:nvPr/>
            </p:nvSpPr>
            <p:spPr bwMode="auto">
              <a:xfrm>
                <a:off x="2536897" y="1728692"/>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607" name="Freeform 1359"/>
              <p:cNvSpPr>
                <a:spLocks/>
              </p:cNvSpPr>
              <p:nvPr/>
            </p:nvSpPr>
            <p:spPr bwMode="auto">
              <a:xfrm>
                <a:off x="2091900" y="1731270"/>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608" name="Straight Connector 1360"/>
              <p:cNvCxnSpPr>
                <a:cxnSpLocks noChangeShapeType="1"/>
                <a:endCxn id="603" idx="2"/>
              </p:cNvCxnSpPr>
              <p:nvPr/>
            </p:nvCxnSpPr>
            <p:spPr bwMode="auto">
              <a:xfrm flipH="1" flipV="1">
                <a:off x="1872116" y="1736427"/>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9" name="Straight Connector 1361"/>
              <p:cNvCxnSpPr>
                <a:cxnSpLocks noChangeShapeType="1"/>
              </p:cNvCxnSpPr>
              <p:nvPr/>
            </p:nvCxnSpPr>
            <p:spPr bwMode="auto">
              <a:xfrm flipH="1" flipV="1">
                <a:off x="2998175" y="1736427"/>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4" name="Group 347"/>
            <p:cNvGrpSpPr>
              <a:grpSpLocks/>
            </p:cNvGrpSpPr>
            <p:nvPr/>
          </p:nvGrpSpPr>
          <p:grpSpPr bwMode="auto">
            <a:xfrm>
              <a:off x="6933466" y="4503243"/>
              <a:ext cx="660165" cy="269566"/>
              <a:chOff x="1871277" y="1576300"/>
              <a:chExt cx="1128371" cy="437861"/>
            </a:xfrm>
          </p:grpSpPr>
          <p:sp>
            <p:nvSpPr>
              <p:cNvPr id="592" name="Oval 1344"/>
              <p:cNvSpPr>
                <a:spLocks noChangeArrowheads="1"/>
              </p:cNvSpPr>
              <p:nvPr/>
            </p:nvSpPr>
            <p:spPr bwMode="auto">
              <a:xfrm flipV="1">
                <a:off x="1875246" y="1695720"/>
                <a:ext cx="1123346" cy="3171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93"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Oval 1346"/>
              <p:cNvSpPr>
                <a:spLocks noChangeArrowheads="1"/>
              </p:cNvSpPr>
              <p:nvPr/>
            </p:nvSpPr>
            <p:spPr bwMode="auto">
              <a:xfrm flipV="1">
                <a:off x="1872532" y="1577104"/>
                <a:ext cx="1123346" cy="3171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95"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Freeform 1348"/>
              <p:cNvSpPr>
                <a:spLocks/>
              </p:cNvSpPr>
              <p:nvPr/>
            </p:nvSpPr>
            <p:spPr bwMode="auto">
              <a:xfrm>
                <a:off x="2103171" y="1633833"/>
                <a:ext cx="662069" cy="1108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7" name="Freeform 1349"/>
              <p:cNvSpPr>
                <a:spLocks/>
              </p:cNvSpPr>
              <p:nvPr/>
            </p:nvSpPr>
            <p:spPr bwMode="auto">
              <a:xfrm>
                <a:off x="2537314" y="1726663"/>
                <a:ext cx="244206"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98" name="Freeform 1350"/>
              <p:cNvSpPr>
                <a:spLocks/>
              </p:cNvSpPr>
              <p:nvPr/>
            </p:nvSpPr>
            <p:spPr bwMode="auto">
              <a:xfrm>
                <a:off x="2089603" y="1729241"/>
                <a:ext cx="241493"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9" name="Straight Connector 1351"/>
              <p:cNvCxnSpPr>
                <a:cxnSpLocks noChangeShapeType="1"/>
                <a:endCxn id="594" idx="2"/>
              </p:cNvCxnSpPr>
              <p:nvPr/>
            </p:nvCxnSpPr>
            <p:spPr bwMode="auto">
              <a:xfrm flipH="1" flipV="1">
                <a:off x="1872532" y="173697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0" name="Straight Connector 1352"/>
              <p:cNvCxnSpPr>
                <a:cxnSpLocks noChangeShapeType="1"/>
              </p:cNvCxnSpPr>
              <p:nvPr/>
            </p:nvCxnSpPr>
            <p:spPr bwMode="auto">
              <a:xfrm flipH="1" flipV="1">
                <a:off x="2995877" y="1734398"/>
                <a:ext cx="2714"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5" name="Group 347"/>
            <p:cNvGrpSpPr>
              <a:grpSpLocks/>
            </p:cNvGrpSpPr>
            <p:nvPr/>
          </p:nvGrpSpPr>
          <p:grpSpPr bwMode="auto">
            <a:xfrm>
              <a:off x="7563920" y="4800505"/>
              <a:ext cx="660165" cy="269566"/>
              <a:chOff x="1871277" y="1576300"/>
              <a:chExt cx="1128371" cy="437861"/>
            </a:xfrm>
          </p:grpSpPr>
          <p:sp>
            <p:nvSpPr>
              <p:cNvPr id="583" name="Oval 1335"/>
              <p:cNvSpPr>
                <a:spLocks noChangeArrowheads="1"/>
              </p:cNvSpPr>
              <p:nvPr/>
            </p:nvSpPr>
            <p:spPr bwMode="auto">
              <a:xfrm flipV="1">
                <a:off x="1874875" y="1695070"/>
                <a:ext cx="11260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84"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5" name="Oval 1337"/>
              <p:cNvSpPr>
                <a:spLocks noChangeArrowheads="1"/>
              </p:cNvSpPr>
              <p:nvPr/>
            </p:nvSpPr>
            <p:spPr bwMode="auto">
              <a:xfrm flipV="1">
                <a:off x="1872162" y="1576454"/>
                <a:ext cx="1126058"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86"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7" name="Freeform 1339"/>
              <p:cNvSpPr>
                <a:spLocks/>
              </p:cNvSpPr>
              <p:nvPr/>
            </p:nvSpPr>
            <p:spPr bwMode="auto">
              <a:xfrm>
                <a:off x="2102800" y="1633184"/>
                <a:ext cx="664783"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8" name="Freeform 1340"/>
              <p:cNvSpPr>
                <a:spLocks/>
              </p:cNvSpPr>
              <p:nvPr/>
            </p:nvSpPr>
            <p:spPr bwMode="auto">
              <a:xfrm>
                <a:off x="2536944" y="1728593"/>
                <a:ext cx="244206"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9" name="Freeform 1341"/>
              <p:cNvSpPr>
                <a:spLocks/>
              </p:cNvSpPr>
              <p:nvPr/>
            </p:nvSpPr>
            <p:spPr bwMode="auto">
              <a:xfrm>
                <a:off x="2091947" y="1731171"/>
                <a:ext cx="2387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90" name="Straight Connector 1342"/>
              <p:cNvCxnSpPr>
                <a:cxnSpLocks noChangeShapeType="1"/>
                <a:endCxn id="585" idx="2"/>
              </p:cNvCxnSpPr>
              <p:nvPr/>
            </p:nvCxnSpPr>
            <p:spPr bwMode="auto">
              <a:xfrm flipH="1" flipV="1">
                <a:off x="1872162" y="1736328"/>
                <a:ext cx="2713"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91" name="Straight Connector 1343"/>
              <p:cNvCxnSpPr>
                <a:cxnSpLocks noChangeShapeType="1"/>
              </p:cNvCxnSpPr>
              <p:nvPr/>
            </p:nvCxnSpPr>
            <p:spPr bwMode="auto">
              <a:xfrm flipH="1" flipV="1">
                <a:off x="2998221" y="1736328"/>
                <a:ext cx="2714"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6" name="Group 347"/>
            <p:cNvGrpSpPr>
              <a:grpSpLocks/>
            </p:cNvGrpSpPr>
            <p:nvPr/>
          </p:nvGrpSpPr>
          <p:grpSpPr bwMode="auto">
            <a:xfrm>
              <a:off x="6050373" y="3620176"/>
              <a:ext cx="425094" cy="228319"/>
              <a:chOff x="1871277" y="1576300"/>
              <a:chExt cx="1128371" cy="437861"/>
            </a:xfrm>
          </p:grpSpPr>
          <p:sp>
            <p:nvSpPr>
              <p:cNvPr id="574" name="Oval 1326"/>
              <p:cNvSpPr>
                <a:spLocks noChangeArrowheads="1"/>
              </p:cNvSpPr>
              <p:nvPr/>
            </p:nvSpPr>
            <p:spPr bwMode="auto">
              <a:xfrm flipV="1">
                <a:off x="1874401" y="1693738"/>
                <a:ext cx="1125103"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75"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1328"/>
              <p:cNvSpPr>
                <a:spLocks noChangeArrowheads="1"/>
              </p:cNvSpPr>
              <p:nvPr/>
            </p:nvSpPr>
            <p:spPr bwMode="auto">
              <a:xfrm flipV="1">
                <a:off x="1870189" y="1575004"/>
                <a:ext cx="1125101"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77"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1330"/>
              <p:cNvSpPr>
                <a:spLocks/>
              </p:cNvSpPr>
              <p:nvPr/>
            </p:nvSpPr>
            <p:spPr bwMode="auto">
              <a:xfrm>
                <a:off x="2101950" y="1632849"/>
                <a:ext cx="661578"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9" name="Freeform 1331"/>
              <p:cNvSpPr>
                <a:spLocks/>
              </p:cNvSpPr>
              <p:nvPr/>
            </p:nvSpPr>
            <p:spPr bwMode="auto">
              <a:xfrm>
                <a:off x="2535979" y="1727226"/>
                <a:ext cx="244404"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80" name="Freeform 1332"/>
              <p:cNvSpPr>
                <a:spLocks/>
              </p:cNvSpPr>
              <p:nvPr/>
            </p:nvSpPr>
            <p:spPr bwMode="auto">
              <a:xfrm>
                <a:off x="2089310" y="1730271"/>
                <a:ext cx="240189"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81" name="Straight Connector 1333"/>
              <p:cNvCxnSpPr>
                <a:cxnSpLocks noChangeShapeType="1"/>
                <a:endCxn id="576" idx="2"/>
              </p:cNvCxnSpPr>
              <p:nvPr/>
            </p:nvCxnSpPr>
            <p:spPr bwMode="auto">
              <a:xfrm flipH="1" flipV="1">
                <a:off x="1870189" y="1736360"/>
                <a:ext cx="4213"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82" name="Straight Connector 1334"/>
              <p:cNvCxnSpPr>
                <a:cxnSpLocks noChangeShapeType="1"/>
              </p:cNvCxnSpPr>
              <p:nvPr/>
            </p:nvCxnSpPr>
            <p:spPr bwMode="auto">
              <a:xfrm flipH="1" flipV="1">
                <a:off x="2995289" y="1733315"/>
                <a:ext cx="4215"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7" name="Group 347"/>
            <p:cNvGrpSpPr>
              <a:grpSpLocks/>
            </p:cNvGrpSpPr>
            <p:nvPr/>
          </p:nvGrpSpPr>
          <p:grpSpPr bwMode="auto">
            <a:xfrm>
              <a:off x="6347637" y="2481965"/>
              <a:ext cx="403071" cy="202807"/>
              <a:chOff x="1871277" y="1576300"/>
              <a:chExt cx="1128371" cy="437861"/>
            </a:xfrm>
          </p:grpSpPr>
          <p:sp>
            <p:nvSpPr>
              <p:cNvPr id="565" name="Oval 1317"/>
              <p:cNvSpPr>
                <a:spLocks noChangeArrowheads="1"/>
              </p:cNvSpPr>
              <p:nvPr/>
            </p:nvSpPr>
            <p:spPr bwMode="auto">
              <a:xfrm flipV="1">
                <a:off x="1877892" y="1694743"/>
                <a:ext cx="1119914" cy="31875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66"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7" name="Oval 1319"/>
              <p:cNvSpPr>
                <a:spLocks noChangeArrowheads="1"/>
              </p:cNvSpPr>
              <p:nvPr/>
            </p:nvSpPr>
            <p:spPr bwMode="auto">
              <a:xfrm flipV="1">
                <a:off x="1873449" y="1574784"/>
                <a:ext cx="1119914" cy="31874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68"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9" name="Freeform 1321"/>
              <p:cNvSpPr>
                <a:spLocks/>
              </p:cNvSpPr>
              <p:nvPr/>
            </p:nvSpPr>
            <p:spPr bwMode="auto">
              <a:xfrm>
                <a:off x="2104543" y="1633049"/>
                <a:ext cx="657727" cy="10967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0" name="Freeform 1322"/>
              <p:cNvSpPr>
                <a:spLocks/>
              </p:cNvSpPr>
              <p:nvPr/>
            </p:nvSpPr>
            <p:spPr bwMode="auto">
              <a:xfrm>
                <a:off x="2535619" y="1725591"/>
                <a:ext cx="244427" cy="9939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71" name="Freeform 1323"/>
              <p:cNvSpPr>
                <a:spLocks/>
              </p:cNvSpPr>
              <p:nvPr/>
            </p:nvSpPr>
            <p:spPr bwMode="auto">
              <a:xfrm>
                <a:off x="2091209" y="1729017"/>
                <a:ext cx="239982" cy="9596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72" name="Straight Connector 1324"/>
              <p:cNvCxnSpPr>
                <a:cxnSpLocks noChangeShapeType="1"/>
                <a:endCxn id="567" idx="2"/>
              </p:cNvCxnSpPr>
              <p:nvPr/>
            </p:nvCxnSpPr>
            <p:spPr bwMode="auto">
              <a:xfrm flipH="1" flipV="1">
                <a:off x="1873449" y="1735872"/>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3" name="Straight Connector 1325"/>
              <p:cNvCxnSpPr>
                <a:cxnSpLocks noChangeShapeType="1"/>
              </p:cNvCxnSpPr>
              <p:nvPr/>
            </p:nvCxnSpPr>
            <p:spPr bwMode="auto">
              <a:xfrm flipH="1" flipV="1">
                <a:off x="2993363" y="1732446"/>
                <a:ext cx="4443" cy="12338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8" name="Group 1110"/>
            <p:cNvGrpSpPr>
              <a:grpSpLocks/>
            </p:cNvGrpSpPr>
            <p:nvPr/>
          </p:nvGrpSpPr>
          <p:grpSpPr bwMode="auto">
            <a:xfrm>
              <a:off x="7678804" y="2388750"/>
              <a:ext cx="418211" cy="189727"/>
              <a:chOff x="7913987" y="1515773"/>
              <a:chExt cx="625138" cy="276534"/>
            </a:xfrm>
          </p:grpSpPr>
          <p:sp>
            <p:nvSpPr>
              <p:cNvPr id="556" name="Oval 1308"/>
              <p:cNvSpPr>
                <a:spLocks noChangeArrowheads="1"/>
              </p:cNvSpPr>
              <p:nvPr/>
            </p:nvSpPr>
            <p:spPr bwMode="auto">
              <a:xfrm flipV="1">
                <a:off x="7916261" y="1595082"/>
                <a:ext cx="621721"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57"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Oval 1310"/>
              <p:cNvSpPr>
                <a:spLocks noChangeArrowheads="1"/>
              </p:cNvSpPr>
              <p:nvPr/>
            </p:nvSpPr>
            <p:spPr bwMode="auto">
              <a:xfrm flipV="1">
                <a:off x="7913888" y="1516411"/>
                <a:ext cx="621721"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59"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0" name="Freeform 1312"/>
              <p:cNvSpPr>
                <a:spLocks/>
              </p:cNvSpPr>
              <p:nvPr/>
            </p:nvSpPr>
            <p:spPr bwMode="auto">
              <a:xfrm>
                <a:off x="8042029" y="1555746"/>
                <a:ext cx="365439"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1" name="Freeform 1313"/>
              <p:cNvSpPr>
                <a:spLocks/>
              </p:cNvSpPr>
              <p:nvPr/>
            </p:nvSpPr>
            <p:spPr bwMode="auto">
              <a:xfrm>
                <a:off x="8281700" y="1613593"/>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62" name="Freeform 1314"/>
              <p:cNvSpPr>
                <a:spLocks/>
              </p:cNvSpPr>
              <p:nvPr/>
            </p:nvSpPr>
            <p:spPr bwMode="auto">
              <a:xfrm>
                <a:off x="8034910" y="1615906"/>
                <a:ext cx="132887"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63" name="Straight Connector 1315"/>
              <p:cNvCxnSpPr>
                <a:cxnSpLocks noChangeShapeType="1"/>
                <a:endCxn id="558" idx="2"/>
              </p:cNvCxnSpPr>
              <p:nvPr/>
            </p:nvCxnSpPr>
            <p:spPr bwMode="auto">
              <a:xfrm flipH="1" flipV="1">
                <a:off x="7913888" y="161590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64" name="Straight Connector 1316"/>
              <p:cNvCxnSpPr>
                <a:cxnSpLocks noChangeShapeType="1"/>
              </p:cNvCxnSpPr>
              <p:nvPr/>
            </p:nvCxnSpPr>
            <p:spPr bwMode="auto">
              <a:xfrm flipH="1" flipV="1">
                <a:off x="8535609" y="1618220"/>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59" name="Group 1111"/>
            <p:cNvGrpSpPr>
              <a:grpSpLocks/>
            </p:cNvGrpSpPr>
            <p:nvPr/>
          </p:nvGrpSpPr>
          <p:grpSpPr bwMode="auto">
            <a:xfrm>
              <a:off x="7187343" y="2485248"/>
              <a:ext cx="418211" cy="189727"/>
              <a:chOff x="7913987" y="1515773"/>
              <a:chExt cx="625138" cy="276534"/>
            </a:xfrm>
          </p:grpSpPr>
          <p:sp>
            <p:nvSpPr>
              <p:cNvPr id="547" name="Oval 1299"/>
              <p:cNvSpPr>
                <a:spLocks noChangeArrowheads="1"/>
              </p:cNvSpPr>
              <p:nvPr/>
            </p:nvSpPr>
            <p:spPr bwMode="auto">
              <a:xfrm flipV="1">
                <a:off x="7915268" y="1595576"/>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48"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9" name="Oval 1301"/>
              <p:cNvSpPr>
                <a:spLocks noChangeArrowheads="1"/>
              </p:cNvSpPr>
              <p:nvPr/>
            </p:nvSpPr>
            <p:spPr bwMode="auto">
              <a:xfrm flipV="1">
                <a:off x="7912896" y="1516906"/>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50"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1" name="Freeform 1303"/>
              <p:cNvSpPr>
                <a:spLocks/>
              </p:cNvSpPr>
              <p:nvPr/>
            </p:nvSpPr>
            <p:spPr bwMode="auto">
              <a:xfrm>
                <a:off x="8041037" y="1556241"/>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2" name="Freeform 1304"/>
              <p:cNvSpPr>
                <a:spLocks/>
              </p:cNvSpPr>
              <p:nvPr/>
            </p:nvSpPr>
            <p:spPr bwMode="auto">
              <a:xfrm>
                <a:off x="8283081" y="1614087"/>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53" name="Freeform 1305"/>
              <p:cNvSpPr>
                <a:spLocks/>
              </p:cNvSpPr>
              <p:nvPr/>
            </p:nvSpPr>
            <p:spPr bwMode="auto">
              <a:xfrm>
                <a:off x="8033917" y="1616401"/>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54" name="Straight Connector 1306"/>
              <p:cNvCxnSpPr>
                <a:cxnSpLocks noChangeShapeType="1"/>
                <a:endCxn id="549" idx="2"/>
              </p:cNvCxnSpPr>
              <p:nvPr/>
            </p:nvCxnSpPr>
            <p:spPr bwMode="auto">
              <a:xfrm flipH="1" flipV="1">
                <a:off x="7912896" y="1616401"/>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55" name="Straight Connector 1307"/>
              <p:cNvCxnSpPr>
                <a:cxnSpLocks noChangeShapeType="1"/>
              </p:cNvCxnSpPr>
              <p:nvPr/>
            </p:nvCxnSpPr>
            <p:spPr bwMode="auto">
              <a:xfrm flipH="1" flipV="1">
                <a:off x="8536989" y="1618714"/>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60" name="Group 1112"/>
            <p:cNvGrpSpPr>
              <a:grpSpLocks/>
            </p:cNvGrpSpPr>
            <p:nvPr/>
          </p:nvGrpSpPr>
          <p:grpSpPr bwMode="auto">
            <a:xfrm>
              <a:off x="7195275" y="2751878"/>
              <a:ext cx="418211" cy="189727"/>
              <a:chOff x="7913987" y="1515773"/>
              <a:chExt cx="625138" cy="276534"/>
            </a:xfrm>
          </p:grpSpPr>
          <p:sp>
            <p:nvSpPr>
              <p:cNvPr id="538" name="Oval 1290"/>
              <p:cNvSpPr>
                <a:spLocks noChangeArrowheads="1"/>
              </p:cNvSpPr>
              <p:nvPr/>
            </p:nvSpPr>
            <p:spPr bwMode="auto">
              <a:xfrm flipV="1">
                <a:off x="7915277" y="1593365"/>
                <a:ext cx="624093"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39"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0" name="Oval 1292"/>
              <p:cNvSpPr>
                <a:spLocks noChangeArrowheads="1"/>
              </p:cNvSpPr>
              <p:nvPr/>
            </p:nvSpPr>
            <p:spPr bwMode="auto">
              <a:xfrm flipV="1">
                <a:off x="7912903" y="1514694"/>
                <a:ext cx="624095"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41"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2" name="Freeform 1294"/>
              <p:cNvSpPr>
                <a:spLocks/>
              </p:cNvSpPr>
              <p:nvPr/>
            </p:nvSpPr>
            <p:spPr bwMode="auto">
              <a:xfrm>
                <a:off x="8041044" y="1554029"/>
                <a:ext cx="367813"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3" name="Freeform 1295"/>
              <p:cNvSpPr>
                <a:spLocks/>
              </p:cNvSpPr>
              <p:nvPr/>
            </p:nvSpPr>
            <p:spPr bwMode="auto">
              <a:xfrm>
                <a:off x="8283088" y="1614189"/>
                <a:ext cx="135261"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44" name="Freeform 1296"/>
              <p:cNvSpPr>
                <a:spLocks/>
              </p:cNvSpPr>
              <p:nvPr/>
            </p:nvSpPr>
            <p:spPr bwMode="auto">
              <a:xfrm>
                <a:off x="8033926" y="1614189"/>
                <a:ext cx="135259" cy="6247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45" name="Straight Connector 1297"/>
              <p:cNvCxnSpPr>
                <a:cxnSpLocks noChangeShapeType="1"/>
                <a:endCxn id="540" idx="2"/>
              </p:cNvCxnSpPr>
              <p:nvPr/>
            </p:nvCxnSpPr>
            <p:spPr bwMode="auto">
              <a:xfrm flipH="1" flipV="1">
                <a:off x="7912903" y="1614189"/>
                <a:ext cx="2374"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46" name="Straight Connector 1298"/>
              <p:cNvCxnSpPr>
                <a:cxnSpLocks noChangeShapeType="1"/>
              </p:cNvCxnSpPr>
              <p:nvPr/>
            </p:nvCxnSpPr>
            <p:spPr bwMode="auto">
              <a:xfrm flipH="1" flipV="1">
                <a:off x="8536998" y="1618816"/>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61" name="Group 1113"/>
            <p:cNvGrpSpPr>
              <a:grpSpLocks/>
            </p:cNvGrpSpPr>
            <p:nvPr/>
          </p:nvGrpSpPr>
          <p:grpSpPr bwMode="auto">
            <a:xfrm>
              <a:off x="7088975" y="3633334"/>
              <a:ext cx="418211" cy="189727"/>
              <a:chOff x="7913987" y="1515773"/>
              <a:chExt cx="625138" cy="276534"/>
            </a:xfrm>
          </p:grpSpPr>
          <p:sp>
            <p:nvSpPr>
              <p:cNvPr id="529" name="Oval 1281"/>
              <p:cNvSpPr>
                <a:spLocks noChangeArrowheads="1"/>
              </p:cNvSpPr>
              <p:nvPr/>
            </p:nvSpPr>
            <p:spPr bwMode="auto">
              <a:xfrm flipV="1">
                <a:off x="7915183" y="1595105"/>
                <a:ext cx="624095" cy="196676"/>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30"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1283"/>
              <p:cNvSpPr>
                <a:spLocks noChangeArrowheads="1"/>
              </p:cNvSpPr>
              <p:nvPr/>
            </p:nvSpPr>
            <p:spPr bwMode="auto">
              <a:xfrm flipV="1">
                <a:off x="7912811" y="1516435"/>
                <a:ext cx="624093" cy="196676"/>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32"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1285"/>
              <p:cNvSpPr>
                <a:spLocks/>
              </p:cNvSpPr>
              <p:nvPr/>
            </p:nvSpPr>
            <p:spPr bwMode="auto">
              <a:xfrm>
                <a:off x="8040952" y="1555769"/>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4" name="Freeform 1286"/>
              <p:cNvSpPr>
                <a:spLocks/>
              </p:cNvSpPr>
              <p:nvPr/>
            </p:nvSpPr>
            <p:spPr bwMode="auto">
              <a:xfrm>
                <a:off x="8282996" y="161361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35" name="Freeform 1287"/>
              <p:cNvSpPr>
                <a:spLocks/>
              </p:cNvSpPr>
              <p:nvPr/>
            </p:nvSpPr>
            <p:spPr bwMode="auto">
              <a:xfrm>
                <a:off x="8033832" y="1615929"/>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36" name="Straight Connector 1288"/>
              <p:cNvCxnSpPr>
                <a:cxnSpLocks noChangeShapeType="1"/>
                <a:endCxn id="531" idx="2"/>
              </p:cNvCxnSpPr>
              <p:nvPr/>
            </p:nvCxnSpPr>
            <p:spPr bwMode="auto">
              <a:xfrm flipH="1" flipV="1">
                <a:off x="7912811" y="1615929"/>
                <a:ext cx="2372"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37" name="Straight Connector 1289"/>
              <p:cNvCxnSpPr>
                <a:cxnSpLocks noChangeShapeType="1"/>
              </p:cNvCxnSpPr>
              <p:nvPr/>
            </p:nvCxnSpPr>
            <p:spPr bwMode="auto">
              <a:xfrm flipH="1" flipV="1">
                <a:off x="8536904" y="161824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62" name="Group 1114"/>
            <p:cNvGrpSpPr>
              <a:grpSpLocks/>
            </p:cNvGrpSpPr>
            <p:nvPr/>
          </p:nvGrpSpPr>
          <p:grpSpPr bwMode="auto">
            <a:xfrm>
              <a:off x="7748699" y="3641266"/>
              <a:ext cx="418211" cy="189727"/>
              <a:chOff x="7913987" y="1515773"/>
              <a:chExt cx="625138" cy="276534"/>
            </a:xfrm>
          </p:grpSpPr>
          <p:sp>
            <p:nvSpPr>
              <p:cNvPr id="520" name="Oval 1272"/>
              <p:cNvSpPr>
                <a:spLocks noChangeArrowheads="1"/>
              </p:cNvSpPr>
              <p:nvPr/>
            </p:nvSpPr>
            <p:spPr bwMode="auto">
              <a:xfrm flipV="1">
                <a:off x="7916193" y="1595113"/>
                <a:ext cx="624095" cy="19667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21"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2" name="Oval 1274"/>
              <p:cNvSpPr>
                <a:spLocks noChangeArrowheads="1"/>
              </p:cNvSpPr>
              <p:nvPr/>
            </p:nvSpPr>
            <p:spPr bwMode="auto">
              <a:xfrm flipV="1">
                <a:off x="7913821" y="1516442"/>
                <a:ext cx="624093" cy="19667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23"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4" name="Freeform 1276"/>
              <p:cNvSpPr>
                <a:spLocks/>
              </p:cNvSpPr>
              <p:nvPr/>
            </p:nvSpPr>
            <p:spPr bwMode="auto">
              <a:xfrm>
                <a:off x="8041962" y="1555778"/>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25" name="Freeform 1277"/>
              <p:cNvSpPr>
                <a:spLocks/>
              </p:cNvSpPr>
              <p:nvPr/>
            </p:nvSpPr>
            <p:spPr bwMode="auto">
              <a:xfrm>
                <a:off x="8284006" y="1613623"/>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26" name="Freeform 1278"/>
              <p:cNvSpPr>
                <a:spLocks/>
              </p:cNvSpPr>
              <p:nvPr/>
            </p:nvSpPr>
            <p:spPr bwMode="auto">
              <a:xfrm>
                <a:off x="8034842" y="1615938"/>
                <a:ext cx="135261" cy="6016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27" name="Straight Connector 1279"/>
              <p:cNvCxnSpPr>
                <a:cxnSpLocks noChangeShapeType="1"/>
                <a:endCxn id="522" idx="2"/>
              </p:cNvCxnSpPr>
              <p:nvPr/>
            </p:nvCxnSpPr>
            <p:spPr bwMode="auto">
              <a:xfrm flipH="1" flipV="1">
                <a:off x="7913821" y="1615938"/>
                <a:ext cx="2372"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28" name="Straight Connector 1280"/>
              <p:cNvCxnSpPr>
                <a:cxnSpLocks noChangeShapeType="1"/>
              </p:cNvCxnSpPr>
              <p:nvPr/>
            </p:nvCxnSpPr>
            <p:spPr bwMode="auto">
              <a:xfrm flipH="1" flipV="1">
                <a:off x="8537914" y="1618251"/>
                <a:ext cx="2374" cy="7635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63" name="Group 1115"/>
            <p:cNvGrpSpPr>
              <a:grpSpLocks/>
            </p:cNvGrpSpPr>
            <p:nvPr/>
          </p:nvGrpSpPr>
          <p:grpSpPr bwMode="auto">
            <a:xfrm>
              <a:off x="7440813" y="3924693"/>
              <a:ext cx="418211" cy="189727"/>
              <a:chOff x="7913987" y="1515773"/>
              <a:chExt cx="625138" cy="276534"/>
            </a:xfrm>
          </p:grpSpPr>
          <p:sp>
            <p:nvSpPr>
              <p:cNvPr id="511" name="Oval 1263"/>
              <p:cNvSpPr>
                <a:spLocks noChangeArrowheads="1"/>
              </p:cNvSpPr>
              <p:nvPr/>
            </p:nvSpPr>
            <p:spPr bwMode="auto">
              <a:xfrm flipV="1">
                <a:off x="7916060" y="1593871"/>
                <a:ext cx="624095" cy="19899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12"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3" name="Oval 1265"/>
              <p:cNvSpPr>
                <a:spLocks noChangeArrowheads="1"/>
              </p:cNvSpPr>
              <p:nvPr/>
            </p:nvSpPr>
            <p:spPr bwMode="auto">
              <a:xfrm flipV="1">
                <a:off x="7913688" y="1515200"/>
                <a:ext cx="624093" cy="19899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514"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5" name="Freeform 1267"/>
              <p:cNvSpPr>
                <a:spLocks/>
              </p:cNvSpPr>
              <p:nvPr/>
            </p:nvSpPr>
            <p:spPr bwMode="auto">
              <a:xfrm>
                <a:off x="8041829" y="1554536"/>
                <a:ext cx="367811" cy="6941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6" name="Freeform 1268"/>
              <p:cNvSpPr>
                <a:spLocks/>
              </p:cNvSpPr>
              <p:nvPr/>
            </p:nvSpPr>
            <p:spPr bwMode="auto">
              <a:xfrm>
                <a:off x="8283873" y="1614696"/>
                <a:ext cx="135259" cy="60160"/>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7" name="Freeform 1269"/>
              <p:cNvSpPr>
                <a:spLocks/>
              </p:cNvSpPr>
              <p:nvPr/>
            </p:nvSpPr>
            <p:spPr bwMode="auto">
              <a:xfrm>
                <a:off x="8034709" y="1614696"/>
                <a:ext cx="135261" cy="62473"/>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18" name="Straight Connector 1270"/>
              <p:cNvCxnSpPr>
                <a:cxnSpLocks noChangeShapeType="1"/>
                <a:endCxn id="513" idx="2"/>
              </p:cNvCxnSpPr>
              <p:nvPr/>
            </p:nvCxnSpPr>
            <p:spPr bwMode="auto">
              <a:xfrm flipH="1" flipV="1">
                <a:off x="7913688" y="1614696"/>
                <a:ext cx="2372" cy="7867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19" name="Straight Connector 1271"/>
              <p:cNvCxnSpPr>
                <a:cxnSpLocks noChangeShapeType="1"/>
              </p:cNvCxnSpPr>
              <p:nvPr/>
            </p:nvCxnSpPr>
            <p:spPr bwMode="auto">
              <a:xfrm flipH="1" flipV="1">
                <a:off x="8537781" y="1619324"/>
                <a:ext cx="2374" cy="7635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364"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5"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6"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0"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1"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2"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6" name="Group 665"/>
            <p:cNvGrpSpPr>
              <a:grpSpLocks/>
            </p:cNvGrpSpPr>
            <p:nvPr/>
          </p:nvGrpSpPr>
          <p:grpSpPr bwMode="auto">
            <a:xfrm>
              <a:off x="7689850" y="2395538"/>
              <a:ext cx="390525" cy="169862"/>
              <a:chOff x="4650" y="1129"/>
              <a:chExt cx="246" cy="95"/>
            </a:xfrm>
          </p:grpSpPr>
          <p:sp>
            <p:nvSpPr>
              <p:cNvPr id="50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0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0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06" name="Group 659"/>
              <p:cNvGrpSpPr>
                <a:grpSpLocks/>
              </p:cNvGrpSpPr>
              <p:nvPr/>
            </p:nvGrpSpPr>
            <p:grpSpPr bwMode="auto">
              <a:xfrm>
                <a:off x="4699" y="1145"/>
                <a:ext cx="138" cy="29"/>
                <a:chOff x="2468" y="1332"/>
                <a:chExt cx="310" cy="60"/>
              </a:xfrm>
            </p:grpSpPr>
            <p:sp>
              <p:nvSpPr>
                <p:cNvPr id="509"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0"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7"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8"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7" name="Group 675"/>
            <p:cNvGrpSpPr>
              <a:grpSpLocks/>
            </p:cNvGrpSpPr>
            <p:nvPr/>
          </p:nvGrpSpPr>
          <p:grpSpPr bwMode="auto">
            <a:xfrm>
              <a:off x="7204075" y="2493963"/>
              <a:ext cx="390525" cy="169862"/>
              <a:chOff x="4650" y="1129"/>
              <a:chExt cx="246" cy="95"/>
            </a:xfrm>
          </p:grpSpPr>
          <p:sp>
            <p:nvSpPr>
              <p:cNvPr id="49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9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9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8" name="Group 679"/>
              <p:cNvGrpSpPr>
                <a:grpSpLocks/>
              </p:cNvGrpSpPr>
              <p:nvPr/>
            </p:nvGrpSpPr>
            <p:grpSpPr bwMode="auto">
              <a:xfrm>
                <a:off x="4699" y="1145"/>
                <a:ext cx="138" cy="29"/>
                <a:chOff x="2468" y="1332"/>
                <a:chExt cx="310" cy="60"/>
              </a:xfrm>
            </p:grpSpPr>
            <p:sp>
              <p:nvSpPr>
                <p:cNvPr id="501"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9"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0"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8" name="Group 684"/>
            <p:cNvGrpSpPr>
              <a:grpSpLocks/>
            </p:cNvGrpSpPr>
            <p:nvPr/>
          </p:nvGrpSpPr>
          <p:grpSpPr bwMode="auto">
            <a:xfrm>
              <a:off x="7215188" y="2757488"/>
              <a:ext cx="390525" cy="169862"/>
              <a:chOff x="4650" y="1129"/>
              <a:chExt cx="246" cy="95"/>
            </a:xfrm>
          </p:grpSpPr>
          <p:sp>
            <p:nvSpPr>
              <p:cNvPr id="4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0" name="Group 688"/>
              <p:cNvGrpSpPr>
                <a:grpSpLocks/>
              </p:cNvGrpSpPr>
              <p:nvPr/>
            </p:nvGrpSpPr>
            <p:grpSpPr bwMode="auto">
              <a:xfrm>
                <a:off x="4699" y="1145"/>
                <a:ext cx="138" cy="29"/>
                <a:chOff x="2468" y="1332"/>
                <a:chExt cx="310" cy="60"/>
              </a:xfrm>
            </p:grpSpPr>
            <p:sp>
              <p:nvSpPr>
                <p:cNvPr id="493"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4"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1"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0" name="Group 694"/>
            <p:cNvGrpSpPr>
              <a:grpSpLocks/>
            </p:cNvGrpSpPr>
            <p:nvPr/>
          </p:nvGrpSpPr>
          <p:grpSpPr bwMode="auto">
            <a:xfrm>
              <a:off x="7400925" y="3911600"/>
              <a:ext cx="485775" cy="203200"/>
              <a:chOff x="4650" y="1129"/>
              <a:chExt cx="246" cy="95"/>
            </a:xfrm>
          </p:grpSpPr>
          <p:sp>
            <p:nvSpPr>
              <p:cNvPr id="4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2" name="Group 698"/>
              <p:cNvGrpSpPr>
                <a:grpSpLocks/>
              </p:cNvGrpSpPr>
              <p:nvPr/>
            </p:nvGrpSpPr>
            <p:grpSpPr bwMode="auto">
              <a:xfrm>
                <a:off x="4699" y="1145"/>
                <a:ext cx="138" cy="29"/>
                <a:chOff x="2468" y="1332"/>
                <a:chExt cx="310" cy="60"/>
              </a:xfrm>
            </p:grpSpPr>
            <p:sp>
              <p:nvSpPr>
                <p:cNvPr id="485"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6"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83"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1" name="Group 712"/>
            <p:cNvGrpSpPr>
              <a:grpSpLocks/>
            </p:cNvGrpSpPr>
            <p:nvPr/>
          </p:nvGrpSpPr>
          <p:grpSpPr bwMode="auto">
            <a:xfrm>
              <a:off x="7081838" y="3630613"/>
              <a:ext cx="485775" cy="203200"/>
              <a:chOff x="4650" y="1129"/>
              <a:chExt cx="246" cy="95"/>
            </a:xfrm>
          </p:grpSpPr>
          <p:sp>
            <p:nvSpPr>
              <p:cNvPr id="4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74" name="Group 716"/>
              <p:cNvGrpSpPr>
                <a:grpSpLocks/>
              </p:cNvGrpSpPr>
              <p:nvPr/>
            </p:nvGrpSpPr>
            <p:grpSpPr bwMode="auto">
              <a:xfrm>
                <a:off x="4699" y="1145"/>
                <a:ext cx="138" cy="29"/>
                <a:chOff x="2468" y="1332"/>
                <a:chExt cx="310" cy="60"/>
              </a:xfrm>
            </p:grpSpPr>
            <p:sp>
              <p:nvSpPr>
                <p:cNvPr id="477"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8"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75"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6"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2" name="Group 721"/>
            <p:cNvGrpSpPr>
              <a:grpSpLocks/>
            </p:cNvGrpSpPr>
            <p:nvPr/>
          </p:nvGrpSpPr>
          <p:grpSpPr bwMode="auto">
            <a:xfrm>
              <a:off x="7743825" y="3643313"/>
              <a:ext cx="485775" cy="203200"/>
              <a:chOff x="4650" y="1129"/>
              <a:chExt cx="246" cy="95"/>
            </a:xfrm>
          </p:grpSpPr>
          <p:sp>
            <p:nvSpPr>
              <p:cNvPr id="4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6" name="Group 725"/>
              <p:cNvGrpSpPr>
                <a:grpSpLocks/>
              </p:cNvGrpSpPr>
              <p:nvPr/>
            </p:nvGrpSpPr>
            <p:grpSpPr bwMode="auto">
              <a:xfrm>
                <a:off x="4699" y="1145"/>
                <a:ext cx="138" cy="29"/>
                <a:chOff x="2468" y="1332"/>
                <a:chExt cx="310" cy="60"/>
              </a:xfrm>
            </p:grpSpPr>
            <p:sp>
              <p:nvSpPr>
                <p:cNvPr id="469"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0"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67"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8"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3"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384"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385"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regional ISP</a:t>
              </a:r>
            </a:p>
          </p:txBody>
        </p:sp>
        <p:sp>
          <p:nvSpPr>
            <p:cNvPr id="386"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87"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pic>
          <p:nvPicPr>
            <p:cNvPr id="388" name="Picture 269" descr="cell_tower_radiation cop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 name="Group 347"/>
            <p:cNvGrpSpPr>
              <a:grpSpLocks/>
            </p:cNvGrpSpPr>
            <p:nvPr/>
          </p:nvGrpSpPr>
          <p:grpSpPr bwMode="auto">
            <a:xfrm>
              <a:off x="7077272" y="3621727"/>
              <a:ext cx="493804" cy="228319"/>
              <a:chOff x="1871277" y="1576300"/>
              <a:chExt cx="1128371" cy="437861"/>
            </a:xfrm>
          </p:grpSpPr>
          <p:sp>
            <p:nvSpPr>
              <p:cNvPr id="454" name="Oval 1206"/>
              <p:cNvSpPr>
                <a:spLocks noChangeArrowheads="1"/>
              </p:cNvSpPr>
              <p:nvPr/>
            </p:nvSpPr>
            <p:spPr bwMode="auto">
              <a:xfrm flipV="1">
                <a:off x="1874456" y="1693807"/>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55"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6" name="Oval 1208"/>
              <p:cNvSpPr>
                <a:spLocks noChangeArrowheads="1"/>
              </p:cNvSpPr>
              <p:nvPr/>
            </p:nvSpPr>
            <p:spPr bwMode="auto">
              <a:xfrm flipV="1">
                <a:off x="1870827" y="1575075"/>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57"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8" name="Freeform 1210"/>
              <p:cNvSpPr>
                <a:spLocks/>
              </p:cNvSpPr>
              <p:nvPr/>
            </p:nvSpPr>
            <p:spPr bwMode="auto">
              <a:xfrm>
                <a:off x="2102989" y="1632918"/>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9" name="Freeform 1211"/>
              <p:cNvSpPr>
                <a:spLocks/>
              </p:cNvSpPr>
              <p:nvPr/>
            </p:nvSpPr>
            <p:spPr bwMode="auto">
              <a:xfrm>
                <a:off x="2534666" y="1727297"/>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60" name="Freeform 1212"/>
              <p:cNvSpPr>
                <a:spLocks/>
              </p:cNvSpPr>
              <p:nvPr/>
            </p:nvSpPr>
            <p:spPr bwMode="auto">
              <a:xfrm>
                <a:off x="2088479" y="1730340"/>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61" name="Straight Connector 1213"/>
              <p:cNvCxnSpPr>
                <a:cxnSpLocks noChangeShapeType="1"/>
                <a:endCxn id="456" idx="2"/>
              </p:cNvCxnSpPr>
              <p:nvPr/>
            </p:nvCxnSpPr>
            <p:spPr bwMode="auto">
              <a:xfrm flipH="1" flipV="1">
                <a:off x="1870827" y="1736429"/>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2" name="Straight Connector 1214"/>
              <p:cNvCxnSpPr>
                <a:cxnSpLocks noChangeShapeType="1"/>
              </p:cNvCxnSpPr>
              <p:nvPr/>
            </p:nvCxnSpPr>
            <p:spPr bwMode="auto">
              <a:xfrm flipH="1" flipV="1">
                <a:off x="2995361" y="1733386"/>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0" name="Group 347"/>
            <p:cNvGrpSpPr>
              <a:grpSpLocks/>
            </p:cNvGrpSpPr>
            <p:nvPr/>
          </p:nvGrpSpPr>
          <p:grpSpPr bwMode="auto">
            <a:xfrm>
              <a:off x="7733157" y="3638864"/>
              <a:ext cx="493804" cy="228319"/>
              <a:chOff x="1871277" y="1576300"/>
              <a:chExt cx="1128371" cy="437861"/>
            </a:xfrm>
          </p:grpSpPr>
          <p:sp>
            <p:nvSpPr>
              <p:cNvPr id="445" name="Oval 1197"/>
              <p:cNvSpPr>
                <a:spLocks noChangeArrowheads="1"/>
              </p:cNvSpPr>
              <p:nvPr/>
            </p:nvSpPr>
            <p:spPr bwMode="auto">
              <a:xfrm flipV="1">
                <a:off x="1873889" y="1694432"/>
                <a:ext cx="1124534" cy="31966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46"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7" name="Oval 1199"/>
              <p:cNvSpPr>
                <a:spLocks noChangeArrowheads="1"/>
              </p:cNvSpPr>
              <p:nvPr/>
            </p:nvSpPr>
            <p:spPr bwMode="auto">
              <a:xfrm flipV="1">
                <a:off x="1870262" y="1575698"/>
                <a:ext cx="1124534" cy="319668"/>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48"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9" name="Freeform 1201"/>
              <p:cNvSpPr>
                <a:spLocks/>
              </p:cNvSpPr>
              <p:nvPr/>
            </p:nvSpPr>
            <p:spPr bwMode="auto">
              <a:xfrm>
                <a:off x="2102424" y="1633543"/>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0" name="Freeform 1202"/>
              <p:cNvSpPr>
                <a:spLocks/>
              </p:cNvSpPr>
              <p:nvPr/>
            </p:nvSpPr>
            <p:spPr bwMode="auto">
              <a:xfrm>
                <a:off x="2534099" y="1727920"/>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51" name="Freeform 1203"/>
              <p:cNvSpPr>
                <a:spLocks/>
              </p:cNvSpPr>
              <p:nvPr/>
            </p:nvSpPr>
            <p:spPr bwMode="auto">
              <a:xfrm>
                <a:off x="2087914" y="1730965"/>
                <a:ext cx="243043"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52" name="Straight Connector 1204"/>
              <p:cNvCxnSpPr>
                <a:cxnSpLocks noChangeShapeType="1"/>
                <a:endCxn id="447" idx="2"/>
              </p:cNvCxnSpPr>
              <p:nvPr/>
            </p:nvCxnSpPr>
            <p:spPr bwMode="auto">
              <a:xfrm flipH="1" flipV="1">
                <a:off x="1870262" y="1737054"/>
                <a:ext cx="3626"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3" name="Straight Connector 1205"/>
              <p:cNvCxnSpPr>
                <a:cxnSpLocks noChangeShapeType="1"/>
              </p:cNvCxnSpPr>
              <p:nvPr/>
            </p:nvCxnSpPr>
            <p:spPr bwMode="auto">
              <a:xfrm flipH="1" flipV="1">
                <a:off x="2994797" y="1734009"/>
                <a:ext cx="3626" cy="12482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1" name="Group 347"/>
            <p:cNvGrpSpPr>
              <a:grpSpLocks/>
            </p:cNvGrpSpPr>
            <p:nvPr/>
          </p:nvGrpSpPr>
          <p:grpSpPr bwMode="auto">
            <a:xfrm>
              <a:off x="7397100" y="3903983"/>
              <a:ext cx="493804" cy="228319"/>
              <a:chOff x="1871277" y="1576300"/>
              <a:chExt cx="1128371" cy="437861"/>
            </a:xfrm>
          </p:grpSpPr>
          <p:sp>
            <p:nvSpPr>
              <p:cNvPr id="436" name="Oval 1188"/>
              <p:cNvSpPr>
                <a:spLocks noChangeArrowheads="1"/>
              </p:cNvSpPr>
              <p:nvPr/>
            </p:nvSpPr>
            <p:spPr bwMode="auto">
              <a:xfrm flipV="1">
                <a:off x="1876391" y="1694419"/>
                <a:ext cx="1124534" cy="319668"/>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37"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8" name="Oval 1190"/>
              <p:cNvSpPr>
                <a:spLocks noChangeArrowheads="1"/>
              </p:cNvSpPr>
              <p:nvPr/>
            </p:nvSpPr>
            <p:spPr bwMode="auto">
              <a:xfrm flipV="1">
                <a:off x="1872762" y="1575686"/>
                <a:ext cx="1124534" cy="31966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39"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0" name="Freeform 1192"/>
              <p:cNvSpPr>
                <a:spLocks/>
              </p:cNvSpPr>
              <p:nvPr/>
            </p:nvSpPr>
            <p:spPr bwMode="auto">
              <a:xfrm>
                <a:off x="2104924" y="1633530"/>
                <a:ext cx="660211" cy="10960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1" name="Freeform 1193"/>
              <p:cNvSpPr>
                <a:spLocks/>
              </p:cNvSpPr>
              <p:nvPr/>
            </p:nvSpPr>
            <p:spPr bwMode="auto">
              <a:xfrm>
                <a:off x="2536601" y="1727909"/>
                <a:ext cx="246672" cy="97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42" name="Freeform 1194"/>
              <p:cNvSpPr>
                <a:spLocks/>
              </p:cNvSpPr>
              <p:nvPr/>
            </p:nvSpPr>
            <p:spPr bwMode="auto">
              <a:xfrm>
                <a:off x="2090414" y="1730952"/>
                <a:ext cx="243046" cy="9742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43" name="Straight Connector 1195"/>
              <p:cNvCxnSpPr>
                <a:cxnSpLocks noChangeShapeType="1"/>
                <a:endCxn id="438" idx="2"/>
              </p:cNvCxnSpPr>
              <p:nvPr/>
            </p:nvCxnSpPr>
            <p:spPr bwMode="auto">
              <a:xfrm flipH="1" flipV="1">
                <a:off x="1872762" y="1737041"/>
                <a:ext cx="3629" cy="12177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44" name="Straight Connector 1196"/>
              <p:cNvCxnSpPr>
                <a:cxnSpLocks noChangeShapeType="1"/>
              </p:cNvCxnSpPr>
              <p:nvPr/>
            </p:nvCxnSpPr>
            <p:spPr bwMode="auto">
              <a:xfrm flipH="1" flipV="1">
                <a:off x="2997297" y="1733997"/>
                <a:ext cx="3629" cy="12482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2" name="Group 347"/>
            <p:cNvGrpSpPr>
              <a:grpSpLocks/>
            </p:cNvGrpSpPr>
            <p:nvPr/>
          </p:nvGrpSpPr>
          <p:grpSpPr bwMode="auto">
            <a:xfrm>
              <a:off x="7195340" y="2756360"/>
              <a:ext cx="413310" cy="196874"/>
              <a:chOff x="1871277" y="1576300"/>
              <a:chExt cx="1128371" cy="437861"/>
            </a:xfrm>
          </p:grpSpPr>
          <p:sp>
            <p:nvSpPr>
              <p:cNvPr id="427" name="Oval 1179"/>
              <p:cNvSpPr>
                <a:spLocks noChangeArrowheads="1"/>
              </p:cNvSpPr>
              <p:nvPr/>
            </p:nvSpPr>
            <p:spPr bwMode="auto">
              <a:xfrm flipV="1">
                <a:off x="1873456" y="1695321"/>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28"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9" name="Oval 1181"/>
              <p:cNvSpPr>
                <a:spLocks noChangeArrowheads="1"/>
              </p:cNvSpPr>
              <p:nvPr/>
            </p:nvSpPr>
            <p:spPr bwMode="auto">
              <a:xfrm flipV="1">
                <a:off x="1869120" y="1575277"/>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30"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1" name="Freeform 1183"/>
              <p:cNvSpPr>
                <a:spLocks/>
              </p:cNvSpPr>
              <p:nvPr/>
            </p:nvSpPr>
            <p:spPr bwMode="auto">
              <a:xfrm>
                <a:off x="2103157" y="1631768"/>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32" name="Freeform 1184"/>
              <p:cNvSpPr>
                <a:spLocks/>
              </p:cNvSpPr>
              <p:nvPr/>
            </p:nvSpPr>
            <p:spPr bwMode="auto">
              <a:xfrm>
                <a:off x="2536558" y="1727098"/>
                <a:ext cx="242704"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33" name="Freeform 1185"/>
              <p:cNvSpPr>
                <a:spLocks/>
              </p:cNvSpPr>
              <p:nvPr/>
            </p:nvSpPr>
            <p:spPr bwMode="auto">
              <a:xfrm>
                <a:off x="2090156" y="1730628"/>
                <a:ext cx="238369"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34" name="Straight Connector 1186"/>
              <p:cNvCxnSpPr>
                <a:cxnSpLocks noChangeShapeType="1"/>
                <a:endCxn id="429" idx="2"/>
              </p:cNvCxnSpPr>
              <p:nvPr/>
            </p:nvCxnSpPr>
            <p:spPr bwMode="auto">
              <a:xfrm flipH="1" flipV="1">
                <a:off x="1869120" y="1737689"/>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35" name="Straight Connector 1187"/>
              <p:cNvCxnSpPr>
                <a:cxnSpLocks noChangeShapeType="1"/>
              </p:cNvCxnSpPr>
              <p:nvPr/>
            </p:nvCxnSpPr>
            <p:spPr bwMode="auto">
              <a:xfrm flipH="1" flipV="1">
                <a:off x="2995962" y="1734160"/>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3" name="Group 347"/>
            <p:cNvGrpSpPr>
              <a:grpSpLocks/>
            </p:cNvGrpSpPr>
            <p:nvPr/>
          </p:nvGrpSpPr>
          <p:grpSpPr bwMode="auto">
            <a:xfrm>
              <a:off x="7677419" y="2378982"/>
              <a:ext cx="413310" cy="196874"/>
              <a:chOff x="1871277" y="1576300"/>
              <a:chExt cx="1128371" cy="437861"/>
            </a:xfrm>
          </p:grpSpPr>
          <p:sp>
            <p:nvSpPr>
              <p:cNvPr id="418" name="Oval 1170"/>
              <p:cNvSpPr>
                <a:spLocks noChangeArrowheads="1"/>
              </p:cNvSpPr>
              <p:nvPr/>
            </p:nvSpPr>
            <p:spPr bwMode="auto">
              <a:xfrm flipV="1">
                <a:off x="1874878" y="1697859"/>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19"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0" name="Oval 1172"/>
              <p:cNvSpPr>
                <a:spLocks noChangeArrowheads="1"/>
              </p:cNvSpPr>
              <p:nvPr/>
            </p:nvSpPr>
            <p:spPr bwMode="auto">
              <a:xfrm flipV="1">
                <a:off x="1870543" y="1577815"/>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21"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2" name="Freeform 1174"/>
              <p:cNvSpPr>
                <a:spLocks/>
              </p:cNvSpPr>
              <p:nvPr/>
            </p:nvSpPr>
            <p:spPr bwMode="auto">
              <a:xfrm>
                <a:off x="2104579" y="1634306"/>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23" name="Freeform 1175"/>
              <p:cNvSpPr>
                <a:spLocks/>
              </p:cNvSpPr>
              <p:nvPr/>
            </p:nvSpPr>
            <p:spPr bwMode="auto">
              <a:xfrm>
                <a:off x="2537980" y="1729634"/>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24" name="Freeform 1176"/>
              <p:cNvSpPr>
                <a:spLocks/>
              </p:cNvSpPr>
              <p:nvPr/>
            </p:nvSpPr>
            <p:spPr bwMode="auto">
              <a:xfrm>
                <a:off x="2091578" y="1733166"/>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5" name="Straight Connector 1177"/>
              <p:cNvCxnSpPr>
                <a:cxnSpLocks noChangeShapeType="1"/>
                <a:endCxn id="420" idx="2"/>
              </p:cNvCxnSpPr>
              <p:nvPr/>
            </p:nvCxnSpPr>
            <p:spPr bwMode="auto">
              <a:xfrm flipH="1" flipV="1">
                <a:off x="1870543" y="1740227"/>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6" name="Straight Connector 1178"/>
              <p:cNvCxnSpPr>
                <a:cxnSpLocks noChangeShapeType="1"/>
              </p:cNvCxnSpPr>
              <p:nvPr/>
            </p:nvCxnSpPr>
            <p:spPr bwMode="auto">
              <a:xfrm flipH="1" flipV="1">
                <a:off x="2997385" y="1736695"/>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4" name="Group 347"/>
            <p:cNvGrpSpPr>
              <a:grpSpLocks/>
            </p:cNvGrpSpPr>
            <p:nvPr/>
          </p:nvGrpSpPr>
          <p:grpSpPr bwMode="auto">
            <a:xfrm>
              <a:off x="7186342" y="2486295"/>
              <a:ext cx="413310" cy="196874"/>
              <a:chOff x="1871277" y="1576300"/>
              <a:chExt cx="1128371" cy="437861"/>
            </a:xfrm>
          </p:grpSpPr>
          <p:sp>
            <p:nvSpPr>
              <p:cNvPr id="409" name="Oval 1161"/>
              <p:cNvSpPr>
                <a:spLocks noChangeArrowheads="1"/>
              </p:cNvSpPr>
              <p:nvPr/>
            </p:nvSpPr>
            <p:spPr bwMode="auto">
              <a:xfrm flipV="1">
                <a:off x="1876349" y="1695744"/>
                <a:ext cx="1122510"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10"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1" name="Oval 1163"/>
              <p:cNvSpPr>
                <a:spLocks noChangeArrowheads="1"/>
              </p:cNvSpPr>
              <p:nvPr/>
            </p:nvSpPr>
            <p:spPr bwMode="auto">
              <a:xfrm flipV="1">
                <a:off x="1872017" y="1575700"/>
                <a:ext cx="1122507"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12"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3" name="Freeform 1165"/>
              <p:cNvSpPr>
                <a:spLocks/>
              </p:cNvSpPr>
              <p:nvPr/>
            </p:nvSpPr>
            <p:spPr bwMode="auto">
              <a:xfrm>
                <a:off x="2101718" y="1632191"/>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4" name="Freeform 1166"/>
              <p:cNvSpPr>
                <a:spLocks/>
              </p:cNvSpPr>
              <p:nvPr/>
            </p:nvSpPr>
            <p:spPr bwMode="auto">
              <a:xfrm>
                <a:off x="2535119" y="1727521"/>
                <a:ext cx="247040" cy="9532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5" name="Freeform 1167"/>
              <p:cNvSpPr>
                <a:spLocks/>
              </p:cNvSpPr>
              <p:nvPr/>
            </p:nvSpPr>
            <p:spPr bwMode="auto">
              <a:xfrm>
                <a:off x="2088717" y="1731051"/>
                <a:ext cx="242704" cy="9533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6" name="Straight Connector 1168"/>
              <p:cNvCxnSpPr>
                <a:cxnSpLocks noChangeShapeType="1"/>
                <a:endCxn id="411" idx="2"/>
              </p:cNvCxnSpPr>
              <p:nvPr/>
            </p:nvCxnSpPr>
            <p:spPr bwMode="auto">
              <a:xfrm flipH="1" flipV="1">
                <a:off x="1872017" y="1738112"/>
                <a:ext cx="4333"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17" name="Straight Connector 1169"/>
              <p:cNvCxnSpPr>
                <a:cxnSpLocks noChangeShapeType="1"/>
              </p:cNvCxnSpPr>
              <p:nvPr/>
            </p:nvCxnSpPr>
            <p:spPr bwMode="auto">
              <a:xfrm flipH="1" flipV="1">
                <a:off x="2994524" y="1734582"/>
                <a:ext cx="4335"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95" name="Group 347"/>
            <p:cNvGrpSpPr>
              <a:grpSpLocks/>
            </p:cNvGrpSpPr>
            <p:nvPr/>
          </p:nvGrpSpPr>
          <p:grpSpPr bwMode="auto">
            <a:xfrm>
              <a:off x="7750914" y="2756819"/>
              <a:ext cx="413310" cy="196874"/>
              <a:chOff x="1871277" y="1576300"/>
              <a:chExt cx="1128371" cy="437861"/>
            </a:xfrm>
          </p:grpSpPr>
          <p:sp>
            <p:nvSpPr>
              <p:cNvPr id="400" name="Oval 1152"/>
              <p:cNvSpPr>
                <a:spLocks noChangeArrowheads="1"/>
              </p:cNvSpPr>
              <p:nvPr/>
            </p:nvSpPr>
            <p:spPr bwMode="auto">
              <a:xfrm flipV="1">
                <a:off x="1873595" y="1697832"/>
                <a:ext cx="1126842" cy="317764"/>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01"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2" name="Oval 1154"/>
              <p:cNvSpPr>
                <a:spLocks noChangeArrowheads="1"/>
              </p:cNvSpPr>
              <p:nvPr/>
            </p:nvSpPr>
            <p:spPr bwMode="auto">
              <a:xfrm flipV="1">
                <a:off x="1869259" y="1577788"/>
                <a:ext cx="1126842" cy="31776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03"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4" name="Freeform 1156"/>
              <p:cNvSpPr>
                <a:spLocks/>
              </p:cNvSpPr>
              <p:nvPr/>
            </p:nvSpPr>
            <p:spPr bwMode="auto">
              <a:xfrm>
                <a:off x="2103296" y="1634279"/>
                <a:ext cx="663105" cy="11298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5" name="Freeform 1157"/>
              <p:cNvSpPr>
                <a:spLocks/>
              </p:cNvSpPr>
              <p:nvPr/>
            </p:nvSpPr>
            <p:spPr bwMode="auto">
              <a:xfrm>
                <a:off x="2536697" y="1729607"/>
                <a:ext cx="242704" cy="95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6" name="Freeform 1158"/>
              <p:cNvSpPr>
                <a:spLocks/>
              </p:cNvSpPr>
              <p:nvPr/>
            </p:nvSpPr>
            <p:spPr bwMode="auto">
              <a:xfrm>
                <a:off x="2090295" y="1733139"/>
                <a:ext cx="238369" cy="9532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7" name="Straight Connector 1159"/>
              <p:cNvCxnSpPr>
                <a:cxnSpLocks noChangeShapeType="1"/>
                <a:endCxn id="402" idx="2"/>
              </p:cNvCxnSpPr>
              <p:nvPr/>
            </p:nvCxnSpPr>
            <p:spPr bwMode="auto">
              <a:xfrm flipH="1" flipV="1">
                <a:off x="1869259" y="1740200"/>
                <a:ext cx="4335" cy="12004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8" name="Straight Connector 1160"/>
              <p:cNvCxnSpPr>
                <a:cxnSpLocks noChangeShapeType="1"/>
              </p:cNvCxnSpPr>
              <p:nvPr/>
            </p:nvCxnSpPr>
            <p:spPr bwMode="auto">
              <a:xfrm flipH="1" flipV="1">
                <a:off x="2996102" y="1736669"/>
                <a:ext cx="4335" cy="1235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396"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7"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8" name="Picture 1005" descr="antenna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147">
                                            <p:txEl>
                                              <p:pRg st="0" end="0"/>
                                            </p:txEl>
                                          </p:spTgt>
                                        </p:tgtEl>
                                        <p:attrNameLst>
                                          <p:attrName>style.visibility</p:attrName>
                                        </p:attrNameLst>
                                      </p:cBhvr>
                                      <p:to>
                                        <p:strVal val="visible"/>
                                      </p:to>
                                    </p:set>
                                    <p:anim calcmode="discrete" valueType="clr">
                                      <p:cBhvr override="childStyle">
                                        <p:cTn id="7" dur="80"/>
                                        <p:tgtEl>
                                          <p:spTgt spid="614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7">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147">
                                            <p:txEl>
                                              <p:pRg st="1" end="1"/>
                                            </p:txEl>
                                          </p:spTgt>
                                        </p:tgtEl>
                                        <p:attrNameLst>
                                          <p:attrName>style.visibility</p:attrName>
                                        </p:attrNameLst>
                                      </p:cBhvr>
                                      <p:to>
                                        <p:strVal val="visible"/>
                                      </p:to>
                                    </p:set>
                                    <p:anim calcmode="discrete" valueType="clr">
                                      <p:cBhvr override="childStyle">
                                        <p:cTn id="14" dur="80"/>
                                        <p:tgtEl>
                                          <p:spTgt spid="61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147">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6147">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6147">
                                            <p:txEl>
                                              <p:pRg st="2" end="2"/>
                                            </p:txEl>
                                          </p:spTgt>
                                        </p:tgtEl>
                                        <p:attrNameLst>
                                          <p:attrName>style.visibility</p:attrName>
                                        </p:attrNameLst>
                                      </p:cBhvr>
                                      <p:to>
                                        <p:strVal val="visible"/>
                                      </p:to>
                                    </p:set>
                                    <p:anim calcmode="discrete" valueType="clr">
                                      <p:cBhvr override="childStyle">
                                        <p:cTn id="21" dur="80"/>
                                        <p:tgtEl>
                                          <p:spTgt spid="614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147">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6147">
                                            <p:txEl>
                                              <p:pRg st="2" end="2"/>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6147">
                                            <p:txEl>
                                              <p:pRg st="3" end="3"/>
                                            </p:txEl>
                                          </p:spTgt>
                                        </p:tgtEl>
                                        <p:attrNameLst>
                                          <p:attrName>style.visibility</p:attrName>
                                        </p:attrNameLst>
                                      </p:cBhvr>
                                      <p:to>
                                        <p:strVal val="visible"/>
                                      </p:to>
                                    </p:set>
                                    <p:anim calcmode="discrete" valueType="clr">
                                      <p:cBhvr override="childStyle">
                                        <p:cTn id="28" dur="80"/>
                                        <p:tgtEl>
                                          <p:spTgt spid="614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6147">
                                            <p:txEl>
                                              <p:pRg st="3" end="3"/>
                                            </p:txEl>
                                          </p:spTgt>
                                        </p:tgtEl>
                                        <p:attrNameLst>
                                          <p:attrName>fillcolor</p:attrName>
                                        </p:attrNameLst>
                                      </p:cBhvr>
                                      <p:tavLst>
                                        <p:tav tm="0">
                                          <p:val>
                                            <p:clrVal>
                                              <a:schemeClr val="accent2"/>
                                            </p:clrVal>
                                          </p:val>
                                        </p:tav>
                                        <p:tav tm="50000">
                                          <p:val>
                                            <p:clrVal>
                                              <a:schemeClr val="hlink"/>
                                            </p:clrVal>
                                          </p:val>
                                        </p:tav>
                                      </p:tavLst>
                                    </p:anim>
                                    <p:set>
                                      <p:cBhvr>
                                        <p:cTn id="30" dur="80"/>
                                        <p:tgtEl>
                                          <p:spTgt spid="6147">
                                            <p:txEl>
                                              <p:pRg st="3" end="3"/>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6147">
                                            <p:txEl>
                                              <p:pRg st="4" end="4"/>
                                            </p:txEl>
                                          </p:spTgt>
                                        </p:tgtEl>
                                        <p:attrNameLst>
                                          <p:attrName>style.visibility</p:attrName>
                                        </p:attrNameLst>
                                      </p:cBhvr>
                                      <p:to>
                                        <p:strVal val="visible"/>
                                      </p:to>
                                    </p:set>
                                    <p:anim calcmode="discrete" valueType="clr">
                                      <p:cBhvr override="childStyle">
                                        <p:cTn id="35" dur="80"/>
                                        <p:tgtEl>
                                          <p:spTgt spid="614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6147">
                                            <p:txEl>
                                              <p:pRg st="4" end="4"/>
                                            </p:txEl>
                                          </p:spTgt>
                                        </p:tgtEl>
                                        <p:attrNameLst>
                                          <p:attrName>fillcolor</p:attrName>
                                        </p:attrNameLst>
                                      </p:cBhvr>
                                      <p:tavLst>
                                        <p:tav tm="0">
                                          <p:val>
                                            <p:clrVal>
                                              <a:schemeClr val="accent2"/>
                                            </p:clrVal>
                                          </p:val>
                                        </p:tav>
                                        <p:tav tm="50000">
                                          <p:val>
                                            <p:clrVal>
                                              <a:schemeClr val="hlink"/>
                                            </p:clrVal>
                                          </p:val>
                                        </p:tav>
                                      </p:tavLst>
                                    </p:anim>
                                    <p:set>
                                      <p:cBhvr>
                                        <p:cTn id="37" dur="80"/>
                                        <p:tgtEl>
                                          <p:spTgt spid="6147">
                                            <p:txEl>
                                              <p:pRg st="4" end="4"/>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6409"/>
                                        </p:tgtEl>
                                        <p:attrNameLst>
                                          <p:attrName>style.visibility</p:attrName>
                                        </p:attrNameLst>
                                      </p:cBhvr>
                                      <p:to>
                                        <p:strVal val="visible"/>
                                      </p:to>
                                    </p:set>
                                    <p:anim calcmode="discrete" valueType="clr">
                                      <p:cBhvr override="childStyle">
                                        <p:cTn id="42" dur="80"/>
                                        <p:tgtEl>
                                          <p:spTgt spid="6409"/>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6409"/>
                                        </p:tgtEl>
                                        <p:attrNameLst>
                                          <p:attrName>fillcolor</p:attrName>
                                        </p:attrNameLst>
                                      </p:cBhvr>
                                      <p:tavLst>
                                        <p:tav tm="0">
                                          <p:val>
                                            <p:clrVal>
                                              <a:schemeClr val="accent2"/>
                                            </p:clrVal>
                                          </p:val>
                                        </p:tav>
                                        <p:tav tm="50000">
                                          <p:val>
                                            <p:clrVal>
                                              <a:schemeClr val="hlink"/>
                                            </p:clrVal>
                                          </p:val>
                                        </p:tav>
                                      </p:tavLst>
                                    </p:anim>
                                    <p:set>
                                      <p:cBhvr>
                                        <p:cTn id="44" dur="80"/>
                                        <p:tgtEl>
                                          <p:spTgt spid="640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2374E3C-C909-4F3E-BEE8-061802835439}" type="slidenum">
              <a:rPr lang="zh-CN" altLang="en-US" sz="1400">
                <a:latin typeface="Tahoma" panose="020B0604030504040204" pitchFamily="34" charset="0"/>
              </a:rPr>
              <a:pPr/>
              <a:t>24</a:t>
            </a:fld>
            <a:endParaRPr lang="en-US" altLang="zh-CN" sz="1400">
              <a:latin typeface="Tahoma" panose="020B0604030504040204" pitchFamily="34" charset="0"/>
            </a:endParaRPr>
          </a:p>
        </p:txBody>
      </p:sp>
      <p:sp>
        <p:nvSpPr>
          <p:cNvPr id="7170" name="Rectangle 2"/>
          <p:cNvSpPr>
            <a:spLocks noGrp="1" noChangeArrowheads="1"/>
          </p:cNvSpPr>
          <p:nvPr>
            <p:ph type="title"/>
          </p:nvPr>
        </p:nvSpPr>
        <p:spPr>
          <a:xfrm>
            <a:off x="1150938" y="214313"/>
            <a:ext cx="7793037" cy="1212850"/>
          </a:xfrm>
        </p:spPr>
        <p:txBody>
          <a:bodyPr/>
          <a:lstStyle/>
          <a:p>
            <a:pPr algn="ctr" eaLnBrk="1" hangingPunct="1"/>
            <a:r>
              <a:rPr lang="en-US" altLang="zh-CN" smtClean="0">
                <a:latin typeface="Comic Sans MS" panose="030F0702030302020204" pitchFamily="66" charset="0"/>
              </a:rPr>
              <a:t>What’s a </a:t>
            </a:r>
            <a:r>
              <a:rPr lang="en-US" altLang="zh-CN" smtClean="0">
                <a:solidFill>
                  <a:srgbClr val="FF3300"/>
                </a:solidFill>
                <a:latin typeface="Comic Sans MS" panose="030F0702030302020204" pitchFamily="66" charset="0"/>
              </a:rPr>
              <a:t>protocol</a:t>
            </a:r>
            <a:r>
              <a:rPr lang="en-US" altLang="zh-CN" smtClean="0">
                <a:latin typeface="Comic Sans MS" panose="030F0702030302020204" pitchFamily="66" charset="0"/>
              </a:rPr>
              <a:t>?</a:t>
            </a:r>
          </a:p>
        </p:txBody>
      </p:sp>
      <p:sp>
        <p:nvSpPr>
          <p:cNvPr id="7171" name="Rectangle 3"/>
          <p:cNvSpPr>
            <a:spLocks noGrp="1" noChangeArrowheads="1"/>
          </p:cNvSpPr>
          <p:nvPr>
            <p:ph type="body" sz="half" idx="1"/>
          </p:nvPr>
        </p:nvSpPr>
        <p:spPr>
          <a:xfrm>
            <a:off x="533400" y="1371600"/>
            <a:ext cx="3581400" cy="4648200"/>
          </a:xfrm>
        </p:spPr>
        <p:txBody>
          <a:bodyPr/>
          <a:lstStyle/>
          <a:p>
            <a:pPr eaLnBrk="1" hangingPunct="1">
              <a:buFont typeface="Wingdings" panose="05000000000000000000" pitchFamily="2" charset="2"/>
              <a:buNone/>
            </a:pPr>
            <a:r>
              <a:rPr lang="en-US" altLang="zh-CN" sz="2400" u="sng" dirty="0" smtClean="0">
                <a:solidFill>
                  <a:srgbClr val="FF0000"/>
                </a:solidFill>
                <a:latin typeface="Comic Sans MS" panose="030F0702030302020204" pitchFamily="66" charset="0"/>
              </a:rPr>
              <a:t>human protocols:</a:t>
            </a:r>
            <a:endParaRPr lang="en-US" altLang="zh-CN" sz="2400" dirty="0" smtClean="0">
              <a:latin typeface="Comic Sans MS" panose="030F0702030302020204" pitchFamily="66" charset="0"/>
            </a:endParaRPr>
          </a:p>
          <a:p>
            <a:pPr eaLnBrk="1" hangingPunct="1"/>
            <a:r>
              <a:rPr lang="en-US" altLang="zh-CN" sz="2400" dirty="0" smtClean="0">
                <a:solidFill>
                  <a:srgbClr val="0000FF"/>
                </a:solidFill>
                <a:latin typeface="Comic Sans MS" panose="030F0702030302020204" pitchFamily="66" charset="0"/>
              </a:rPr>
              <a:t>“what’s the time?”</a:t>
            </a:r>
          </a:p>
          <a:p>
            <a:pPr eaLnBrk="1" hangingPunct="1"/>
            <a:r>
              <a:rPr lang="en-US" altLang="zh-CN" sz="2400" dirty="0" smtClean="0">
                <a:solidFill>
                  <a:srgbClr val="0000FF"/>
                </a:solidFill>
                <a:latin typeface="Comic Sans MS" panose="030F0702030302020204" pitchFamily="66" charset="0"/>
              </a:rPr>
              <a:t>“I have a question”</a:t>
            </a:r>
          </a:p>
          <a:p>
            <a:pPr eaLnBrk="1" hangingPunct="1"/>
            <a:r>
              <a:rPr lang="en-US" altLang="zh-CN" sz="2400" dirty="0" smtClean="0">
                <a:solidFill>
                  <a:srgbClr val="0000FF"/>
                </a:solidFill>
                <a:latin typeface="Comic Sans MS" panose="030F0702030302020204" pitchFamily="66" charset="0"/>
              </a:rPr>
              <a:t>introductions</a:t>
            </a:r>
          </a:p>
          <a:p>
            <a:pPr lvl="1" eaLnBrk="1" hangingPunct="1"/>
            <a:endParaRPr lang="en-US" altLang="zh-CN" dirty="0" smtClean="0">
              <a:solidFill>
                <a:srgbClr val="0000FF"/>
              </a:solidFill>
              <a:latin typeface="Comic Sans MS" panose="030F0702030302020204" pitchFamily="66" charset="0"/>
            </a:endParaRPr>
          </a:p>
          <a:p>
            <a:pPr eaLnBrk="1" hangingPunct="1">
              <a:buFont typeface="Wingdings" panose="05000000000000000000" pitchFamily="2" charset="2"/>
              <a:buNone/>
            </a:pPr>
            <a:r>
              <a:rPr lang="en-US" altLang="zh-CN" sz="2400" dirty="0" smtClean="0">
                <a:solidFill>
                  <a:srgbClr val="0000FF"/>
                </a:solidFill>
                <a:latin typeface="Comic Sans MS" panose="030F0702030302020204" pitchFamily="66" charset="0"/>
              </a:rPr>
              <a:t>… specific </a:t>
            </a:r>
            <a:r>
              <a:rPr lang="en-US" altLang="zh-CN" sz="2400" dirty="0" err="1" smtClean="0">
                <a:solidFill>
                  <a:srgbClr val="0000FF"/>
                </a:solidFill>
                <a:latin typeface="Comic Sans MS" panose="030F0702030302020204" pitchFamily="66" charset="0"/>
              </a:rPr>
              <a:t>msgs</a:t>
            </a:r>
            <a:r>
              <a:rPr lang="en-US" altLang="zh-CN" sz="2400" dirty="0" smtClean="0">
                <a:solidFill>
                  <a:srgbClr val="0000FF"/>
                </a:solidFill>
                <a:latin typeface="Comic Sans MS" panose="030F0702030302020204" pitchFamily="66" charset="0"/>
              </a:rPr>
              <a:t> sent</a:t>
            </a:r>
          </a:p>
          <a:p>
            <a:pPr eaLnBrk="1" hangingPunct="1">
              <a:buFont typeface="Wingdings" panose="05000000000000000000" pitchFamily="2" charset="2"/>
              <a:buNone/>
            </a:pPr>
            <a:r>
              <a:rPr lang="en-US" altLang="zh-CN" sz="2400" dirty="0" smtClean="0">
                <a:solidFill>
                  <a:srgbClr val="0000FF"/>
                </a:solidFill>
                <a:latin typeface="Comic Sans MS" panose="030F0702030302020204" pitchFamily="66" charset="0"/>
              </a:rPr>
              <a:t>… specific actions taken when </a:t>
            </a:r>
            <a:r>
              <a:rPr lang="en-US" altLang="zh-CN" sz="2400" dirty="0" err="1" smtClean="0">
                <a:solidFill>
                  <a:srgbClr val="0000FF"/>
                </a:solidFill>
                <a:latin typeface="Comic Sans MS" panose="030F0702030302020204" pitchFamily="66" charset="0"/>
              </a:rPr>
              <a:t>msgs</a:t>
            </a:r>
            <a:r>
              <a:rPr lang="en-US" altLang="zh-CN" sz="2400" dirty="0" smtClean="0">
                <a:solidFill>
                  <a:srgbClr val="0000FF"/>
                </a:solidFill>
                <a:latin typeface="Comic Sans MS" panose="030F0702030302020204" pitchFamily="66" charset="0"/>
              </a:rPr>
              <a:t> received, or other events</a:t>
            </a:r>
          </a:p>
        </p:txBody>
      </p:sp>
      <p:sp>
        <p:nvSpPr>
          <p:cNvPr id="7172" name="Rectangle 4"/>
          <p:cNvSpPr>
            <a:spLocks noGrp="1" noChangeArrowheads="1"/>
          </p:cNvSpPr>
          <p:nvPr>
            <p:ph type="body" sz="half" idx="2"/>
          </p:nvPr>
        </p:nvSpPr>
        <p:spPr>
          <a:xfrm>
            <a:off x="4495800" y="1371600"/>
            <a:ext cx="4219575" cy="2590800"/>
          </a:xfrm>
        </p:spPr>
        <p:txBody>
          <a:bodyPr/>
          <a:lstStyle/>
          <a:p>
            <a:pPr eaLnBrk="1" hangingPunct="1">
              <a:spcBef>
                <a:spcPct val="0"/>
              </a:spcBef>
              <a:buFont typeface="Wingdings" panose="05000000000000000000" pitchFamily="2" charset="2"/>
              <a:buNone/>
            </a:pPr>
            <a:r>
              <a:rPr lang="en-US" altLang="zh-CN" u="sng" smtClean="0">
                <a:solidFill>
                  <a:srgbClr val="FF0000"/>
                </a:solidFill>
                <a:latin typeface="Comic Sans MS" panose="030F0702030302020204" pitchFamily="66" charset="0"/>
              </a:rPr>
              <a:t>network protocols:</a:t>
            </a:r>
            <a:endParaRPr lang="en-US" altLang="zh-CN" smtClean="0">
              <a:latin typeface="Comic Sans MS" panose="030F0702030302020204" pitchFamily="66" charset="0"/>
            </a:endParaRPr>
          </a:p>
          <a:p>
            <a:pPr eaLnBrk="1" hangingPunct="1">
              <a:spcBef>
                <a:spcPct val="0"/>
              </a:spcBef>
            </a:pPr>
            <a:r>
              <a:rPr lang="en-US" altLang="zh-CN" smtClean="0">
                <a:solidFill>
                  <a:srgbClr val="0000FF"/>
                </a:solidFill>
                <a:latin typeface="Comic Sans MS" panose="030F0702030302020204" pitchFamily="66" charset="0"/>
              </a:rPr>
              <a:t>machines rather than humans</a:t>
            </a:r>
          </a:p>
          <a:p>
            <a:pPr eaLnBrk="1" hangingPunct="1">
              <a:spcBef>
                <a:spcPct val="0"/>
              </a:spcBef>
            </a:pPr>
            <a:r>
              <a:rPr lang="en-US" altLang="zh-CN" smtClean="0">
                <a:solidFill>
                  <a:srgbClr val="0000FF"/>
                </a:solidFill>
                <a:latin typeface="Comic Sans MS" panose="030F0702030302020204" pitchFamily="66" charset="0"/>
              </a:rPr>
              <a:t>all communication activity in Internet governed by protocols</a:t>
            </a:r>
          </a:p>
        </p:txBody>
      </p:sp>
      <p:sp>
        <p:nvSpPr>
          <p:cNvPr id="7173" name="Rectangle 5"/>
          <p:cNvSpPr>
            <a:spLocks noChangeArrowheads="1"/>
          </p:cNvSpPr>
          <p:nvPr/>
        </p:nvSpPr>
        <p:spPr bwMode="auto">
          <a:xfrm>
            <a:off x="4200525" y="4366642"/>
            <a:ext cx="4389438" cy="236220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b="1" i="1">
                <a:latin typeface="Tahoma" panose="020B0604030504040204" pitchFamily="34" charset="0"/>
              </a:rPr>
              <a:t>protocols define </a:t>
            </a:r>
            <a:r>
              <a:rPr lang="en-US" altLang="zh-CN" b="1" i="1">
                <a:solidFill>
                  <a:srgbClr val="FF0000"/>
                </a:solidFill>
                <a:latin typeface="Tahoma" panose="020B0604030504040204" pitchFamily="34" charset="0"/>
              </a:rPr>
              <a:t>format</a:t>
            </a:r>
            <a:r>
              <a:rPr lang="en-US" altLang="zh-CN" b="1" i="1">
                <a:latin typeface="Tahoma" panose="020B0604030504040204" pitchFamily="34" charset="0"/>
              </a:rPr>
              <a:t>, </a:t>
            </a:r>
            <a:r>
              <a:rPr lang="en-US" altLang="zh-CN" b="1" i="1">
                <a:solidFill>
                  <a:srgbClr val="FF0000"/>
                </a:solidFill>
                <a:latin typeface="Tahoma" panose="020B0604030504040204" pitchFamily="34" charset="0"/>
              </a:rPr>
              <a:t>order</a:t>
            </a:r>
            <a:r>
              <a:rPr lang="en-US" altLang="zh-CN" b="1" i="1">
                <a:latin typeface="Tahoma" panose="020B0604030504040204" pitchFamily="34" charset="0"/>
              </a:rPr>
              <a:t> </a:t>
            </a:r>
            <a:r>
              <a:rPr lang="en-US" altLang="zh-CN" b="1" i="1">
                <a:solidFill>
                  <a:srgbClr val="0000FF"/>
                </a:solidFill>
                <a:latin typeface="Tahoma" panose="020B0604030504040204" pitchFamily="34" charset="0"/>
              </a:rPr>
              <a:t>of msgs sent and received among network entities, and actions taken on msg transmission, receipt</a:t>
            </a:r>
            <a:r>
              <a:rPr lang="en-US" altLang="zh-CN" b="1" i="1">
                <a:solidFill>
                  <a:srgbClr val="FF0000"/>
                </a:solidFill>
                <a:latin typeface="Tahoma" panose="020B060403050404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170"/>
                                        </p:tgtEl>
                                        <p:attrNameLst>
                                          <p:attrName>style.visibility</p:attrName>
                                        </p:attrNameLst>
                                      </p:cBhvr>
                                      <p:to>
                                        <p:strVal val="visible"/>
                                      </p:to>
                                    </p:set>
                                    <p:anim calcmode="discrete" valueType="clr">
                                      <p:cBhvr override="childStyle">
                                        <p:cTn id="7" dur="80"/>
                                        <p:tgtEl>
                                          <p:spTgt spid="71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170"/>
                                        </p:tgtEl>
                                        <p:attrNameLst>
                                          <p:attrName>fillcolor</p:attrName>
                                        </p:attrNameLst>
                                      </p:cBhvr>
                                      <p:tavLst>
                                        <p:tav tm="0">
                                          <p:val>
                                            <p:clrVal>
                                              <a:schemeClr val="accent2"/>
                                            </p:clrVal>
                                          </p:val>
                                        </p:tav>
                                        <p:tav tm="50000">
                                          <p:val>
                                            <p:clrVal>
                                              <a:schemeClr val="hlink"/>
                                            </p:clrVal>
                                          </p:val>
                                        </p:tav>
                                      </p:tavLst>
                                    </p:anim>
                                    <p:set>
                                      <p:cBhvr>
                                        <p:cTn id="9" dur="80"/>
                                        <p:tgtEl>
                                          <p:spTgt spid="7170"/>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7171">
                                            <p:txEl>
                                              <p:pRg st="0" end="0"/>
                                            </p:txEl>
                                          </p:spTgt>
                                        </p:tgtEl>
                                        <p:attrNameLst>
                                          <p:attrName>style.visibility</p:attrName>
                                        </p:attrNameLst>
                                      </p:cBhvr>
                                      <p:to>
                                        <p:strVal val="visible"/>
                                      </p:to>
                                    </p:set>
                                    <p:animEffect transition="in" filter="dissolve">
                                      <p:cBhvr>
                                        <p:cTn id="14" dur="500"/>
                                        <p:tgtEl>
                                          <p:spTgt spid="7171">
                                            <p:txEl>
                                              <p:pRg st="0" end="0"/>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7171">
                                            <p:txEl>
                                              <p:pRg st="1" end="1"/>
                                            </p:txEl>
                                          </p:spTgt>
                                        </p:tgtEl>
                                        <p:attrNameLst>
                                          <p:attrName>style.visibility</p:attrName>
                                        </p:attrNameLst>
                                      </p:cBhvr>
                                      <p:to>
                                        <p:strVal val="visible"/>
                                      </p:to>
                                    </p:set>
                                    <p:animEffect transition="in" filter="dissolve">
                                      <p:cBhvr>
                                        <p:cTn id="17" dur="500"/>
                                        <p:tgtEl>
                                          <p:spTgt spid="7171">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171">
                                            <p:txEl>
                                              <p:pRg st="2" end="2"/>
                                            </p:txEl>
                                          </p:spTgt>
                                        </p:tgtEl>
                                        <p:attrNameLst>
                                          <p:attrName>style.visibility</p:attrName>
                                        </p:attrNameLst>
                                      </p:cBhvr>
                                      <p:to>
                                        <p:strVal val="visible"/>
                                      </p:to>
                                    </p:set>
                                    <p:animEffect transition="in" filter="dissolve">
                                      <p:cBhvr>
                                        <p:cTn id="20" dur="500"/>
                                        <p:tgtEl>
                                          <p:spTgt spid="7171">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171">
                                            <p:txEl>
                                              <p:pRg st="3" end="3"/>
                                            </p:txEl>
                                          </p:spTgt>
                                        </p:tgtEl>
                                        <p:attrNameLst>
                                          <p:attrName>style.visibility</p:attrName>
                                        </p:attrNameLst>
                                      </p:cBhvr>
                                      <p:to>
                                        <p:strVal val="visible"/>
                                      </p:to>
                                    </p:set>
                                    <p:animEffect transition="in" filter="dissolve">
                                      <p:cBhvr>
                                        <p:cTn id="23" dur="500"/>
                                        <p:tgtEl>
                                          <p:spTgt spid="7171">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171">
                                            <p:txEl>
                                              <p:pRg st="5" end="5"/>
                                            </p:txEl>
                                          </p:spTgt>
                                        </p:tgtEl>
                                        <p:attrNameLst>
                                          <p:attrName>style.visibility</p:attrName>
                                        </p:attrNameLst>
                                      </p:cBhvr>
                                      <p:to>
                                        <p:strVal val="visible"/>
                                      </p:to>
                                    </p:set>
                                    <p:animEffect transition="in" filter="dissolve">
                                      <p:cBhvr>
                                        <p:cTn id="26" dur="500"/>
                                        <p:tgtEl>
                                          <p:spTgt spid="7171">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171">
                                            <p:txEl>
                                              <p:pRg st="6" end="6"/>
                                            </p:txEl>
                                          </p:spTgt>
                                        </p:tgtEl>
                                        <p:attrNameLst>
                                          <p:attrName>style.visibility</p:attrName>
                                        </p:attrNameLst>
                                      </p:cBhvr>
                                      <p:to>
                                        <p:strVal val="visible"/>
                                      </p:to>
                                    </p:set>
                                    <p:animEffect transition="in" filter="dissolve">
                                      <p:cBhvr>
                                        <p:cTn id="29" dur="500"/>
                                        <p:tgtEl>
                                          <p:spTgt spid="7171">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7172">
                                            <p:txEl>
                                              <p:pRg st="0" end="0"/>
                                            </p:txEl>
                                          </p:spTgt>
                                        </p:tgtEl>
                                        <p:attrNameLst>
                                          <p:attrName>style.visibility</p:attrName>
                                        </p:attrNameLst>
                                      </p:cBhvr>
                                      <p:to>
                                        <p:strVal val="visible"/>
                                      </p:to>
                                    </p:set>
                                    <p:animEffect transition="in" filter="dissolve">
                                      <p:cBhvr>
                                        <p:cTn id="34" dur="500"/>
                                        <p:tgtEl>
                                          <p:spTgt spid="7172">
                                            <p:txEl>
                                              <p:pRg st="0" end="0"/>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7172">
                                            <p:txEl>
                                              <p:pRg st="1" end="1"/>
                                            </p:txEl>
                                          </p:spTgt>
                                        </p:tgtEl>
                                        <p:attrNameLst>
                                          <p:attrName>style.visibility</p:attrName>
                                        </p:attrNameLst>
                                      </p:cBhvr>
                                      <p:to>
                                        <p:strVal val="visible"/>
                                      </p:to>
                                    </p:set>
                                    <p:animEffect transition="in" filter="dissolve">
                                      <p:cBhvr>
                                        <p:cTn id="37" dur="500"/>
                                        <p:tgtEl>
                                          <p:spTgt spid="7172">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172">
                                            <p:txEl>
                                              <p:pRg st="2" end="2"/>
                                            </p:txEl>
                                          </p:spTgt>
                                        </p:tgtEl>
                                        <p:attrNameLst>
                                          <p:attrName>style.visibility</p:attrName>
                                        </p:attrNameLst>
                                      </p:cBhvr>
                                      <p:to>
                                        <p:strVal val="visible"/>
                                      </p:to>
                                    </p:set>
                                    <p:animEffect transition="in" filter="dissolve">
                                      <p:cBhvr>
                                        <p:cTn id="40" dur="500"/>
                                        <p:tgtEl>
                                          <p:spTgt spid="7172">
                                            <p:txEl>
                                              <p:pRg st="2" end="2"/>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73"/>
                                        </p:tgtEl>
                                        <p:attrNameLst>
                                          <p:attrName>style.visibility</p:attrName>
                                        </p:attrNameLst>
                                      </p:cBhvr>
                                      <p:to>
                                        <p:strVal val="visible"/>
                                      </p:to>
                                    </p:set>
                                    <p:animEffect transition="in" filter="dissolve">
                                      <p:cBhvr>
                                        <p:cTn id="4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P spid="7172" grpId="0" build="p"/>
      <p:bldP spid="717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0BE54B0-618D-4878-BBFA-EF4281499FEC}" type="slidenum">
              <a:rPr lang="zh-CN" altLang="en-US" sz="1400">
                <a:latin typeface="Tahoma" panose="020B0604030504040204" pitchFamily="34" charset="0"/>
              </a:rPr>
              <a:pPr/>
              <a:t>25</a:t>
            </a:fld>
            <a:endParaRPr lang="en-US" altLang="zh-CN" sz="1400">
              <a:latin typeface="Tahoma" panose="020B0604030504040204" pitchFamily="34" charset="0"/>
            </a:endParaRPr>
          </a:p>
        </p:txBody>
      </p:sp>
      <p:sp>
        <p:nvSpPr>
          <p:cNvPr id="8194" name="Rectangle 2"/>
          <p:cNvSpPr>
            <a:spLocks noGrp="1" noChangeArrowheads="1"/>
          </p:cNvSpPr>
          <p:nvPr>
            <p:ph type="title"/>
          </p:nvPr>
        </p:nvSpPr>
        <p:spPr>
          <a:xfrm>
            <a:off x="885825" y="322263"/>
            <a:ext cx="7793038" cy="1157287"/>
          </a:xfrm>
        </p:spPr>
        <p:txBody>
          <a:bodyPr/>
          <a:lstStyle/>
          <a:p>
            <a:pPr algn="ctr" eaLnBrk="1" hangingPunct="1"/>
            <a:r>
              <a:rPr lang="en-US" altLang="zh-CN" smtClean="0">
                <a:latin typeface="Comic Sans MS" panose="030F0702030302020204" pitchFamily="66" charset="0"/>
              </a:rPr>
              <a:t>What’s a </a:t>
            </a:r>
            <a:r>
              <a:rPr lang="en-US" altLang="zh-CN" smtClean="0">
                <a:solidFill>
                  <a:srgbClr val="FF3300"/>
                </a:solidFill>
                <a:latin typeface="Comic Sans MS" panose="030F0702030302020204" pitchFamily="66" charset="0"/>
              </a:rPr>
              <a:t>protocol</a:t>
            </a:r>
            <a:r>
              <a:rPr lang="en-US" altLang="zh-CN" smtClean="0">
                <a:latin typeface="Comic Sans MS" panose="030F0702030302020204" pitchFamily="66" charset="0"/>
              </a:rPr>
              <a:t>?</a:t>
            </a:r>
          </a:p>
        </p:txBody>
      </p:sp>
      <p:sp>
        <p:nvSpPr>
          <p:cNvPr id="8195" name="Rectangle 3"/>
          <p:cNvSpPr>
            <a:spLocks noGrp="1" noChangeArrowheads="1"/>
          </p:cNvSpPr>
          <p:nvPr>
            <p:ph type="body" sz="half" idx="1"/>
          </p:nvPr>
        </p:nvSpPr>
        <p:spPr>
          <a:xfrm>
            <a:off x="533400" y="1371600"/>
            <a:ext cx="8153400" cy="685800"/>
          </a:xfrm>
        </p:spPr>
        <p:txBody>
          <a:bodyPr/>
          <a:lstStyle/>
          <a:p>
            <a:pPr eaLnBrk="1" hangingPunct="1">
              <a:buFont typeface="Wingdings" panose="05000000000000000000" pitchFamily="2" charset="2"/>
              <a:buNone/>
            </a:pPr>
            <a:r>
              <a:rPr lang="en-US" altLang="zh-CN" smtClean="0">
                <a:solidFill>
                  <a:srgbClr val="0000FF"/>
                </a:solidFill>
                <a:latin typeface="Comic Sans MS" panose="030F0702030302020204" pitchFamily="66" charset="0"/>
              </a:rPr>
              <a:t>a human protocol and a computer network protocol:</a:t>
            </a:r>
            <a:endParaRPr lang="zh-CN" altLang="en-US" smtClean="0">
              <a:solidFill>
                <a:srgbClr val="0000FF"/>
              </a:solidFill>
              <a:latin typeface="Comic Sans MS" panose="030F0702030302020204" pitchFamily="66" charset="0"/>
            </a:endParaRPr>
          </a:p>
        </p:txBody>
      </p:sp>
      <p:sp>
        <p:nvSpPr>
          <p:cNvPr id="8200" name="Rectangle 8"/>
          <p:cNvSpPr>
            <a:spLocks noChangeArrowheads="1"/>
          </p:cNvSpPr>
          <p:nvPr/>
        </p:nvSpPr>
        <p:spPr bwMode="auto">
          <a:xfrm>
            <a:off x="685800" y="5943600"/>
            <a:ext cx="441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u="sng">
                <a:solidFill>
                  <a:srgbClr val="0000FF"/>
                </a:solidFill>
                <a:latin typeface="Tahoma" panose="020B0604030504040204" pitchFamily="34" charset="0"/>
              </a:rPr>
              <a:t>Q:</a:t>
            </a:r>
            <a:r>
              <a:rPr lang="en-US" altLang="zh-CN" sz="2800">
                <a:solidFill>
                  <a:srgbClr val="0000FF"/>
                </a:solidFill>
                <a:latin typeface="Tahoma" panose="020B0604030504040204" pitchFamily="34" charset="0"/>
              </a:rPr>
              <a:t> Other human protocols? </a:t>
            </a:r>
          </a:p>
        </p:txBody>
      </p:sp>
      <p:grpSp>
        <p:nvGrpSpPr>
          <p:cNvPr id="6151" name="Group 107"/>
          <p:cNvGrpSpPr>
            <a:grpSpLocks/>
          </p:cNvGrpSpPr>
          <p:nvPr/>
        </p:nvGrpSpPr>
        <p:grpSpPr bwMode="auto">
          <a:xfrm>
            <a:off x="709613" y="1962150"/>
            <a:ext cx="8240712" cy="3857625"/>
            <a:chOff x="447" y="1236"/>
            <a:chExt cx="5191" cy="2430"/>
          </a:xfrm>
        </p:grpSpPr>
        <p:sp>
          <p:nvSpPr>
            <p:cNvPr id="6152" name="Line 10"/>
            <p:cNvSpPr>
              <a:spLocks noChangeShapeType="1"/>
            </p:cNvSpPr>
            <p:nvPr/>
          </p:nvSpPr>
          <p:spPr bwMode="auto">
            <a:xfrm>
              <a:off x="792" y="1746"/>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53" name="Group 16"/>
            <p:cNvGrpSpPr>
              <a:grpSpLocks/>
            </p:cNvGrpSpPr>
            <p:nvPr/>
          </p:nvGrpSpPr>
          <p:grpSpPr bwMode="auto">
            <a:xfrm>
              <a:off x="4519" y="1838"/>
              <a:ext cx="224" cy="588"/>
              <a:chOff x="4180" y="783"/>
              <a:chExt cx="150" cy="307"/>
            </a:xfrm>
          </p:grpSpPr>
          <p:sp>
            <p:nvSpPr>
              <p:cNvPr id="6185"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6"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7"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8"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9"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0"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1"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92"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aphicFrame>
          <p:nvGraphicFramePr>
            <p:cNvPr id="6146" name="Object 26"/>
            <p:cNvGraphicFramePr>
              <a:graphicFrameLocks noChangeAspect="1"/>
            </p:cNvGraphicFramePr>
            <p:nvPr/>
          </p:nvGraphicFramePr>
          <p:xfrm>
            <a:off x="2862" y="1658"/>
            <a:ext cx="392" cy="315"/>
          </p:xfrm>
          <a:graphic>
            <a:graphicData uri="http://schemas.openxmlformats.org/presentationml/2006/ole">
              <mc:AlternateContent xmlns:mc="http://schemas.openxmlformats.org/markup-compatibility/2006">
                <mc:Choice xmlns:v="urn:schemas-microsoft-com:vml" Requires="v">
                  <p:oleObj spid="_x0000_s6338" name="Clip" r:id="rId4" imgW="1307263" imgH="1084139" progId="MS_ClipArt_Gallery.2">
                    <p:embed/>
                  </p:oleObj>
                </mc:Choice>
                <mc:Fallback>
                  <p:oleObj name="Clip" r:id="rId4" imgW="1307263" imgH="1084139" progId="MS_ClipArt_Gallery.2">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2" y="1658"/>
                          <a:ext cx="39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54" name="Picture 62" descr="Al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 y="1497"/>
              <a:ext cx="354"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63" descr="Bo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1" y="1746"/>
              <a:ext cx="42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Text Box 64"/>
            <p:cNvSpPr txBox="1">
              <a:spLocks noChangeArrowheads="1"/>
            </p:cNvSpPr>
            <p:nvPr/>
          </p:nvSpPr>
          <p:spPr bwMode="auto">
            <a:xfrm>
              <a:off x="1070" y="1565"/>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Hi</a:t>
              </a:r>
              <a:endParaRPr lang="en-US" altLang="zh-CN"/>
            </a:p>
          </p:txBody>
        </p:sp>
        <p:sp>
          <p:nvSpPr>
            <p:cNvPr id="6157" name="Line 66"/>
            <p:cNvSpPr>
              <a:spLocks noChangeShapeType="1"/>
            </p:cNvSpPr>
            <p:nvPr/>
          </p:nvSpPr>
          <p:spPr bwMode="auto">
            <a:xfrm flipV="1">
              <a:off x="612" y="2112"/>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 name="Text Box 67"/>
            <p:cNvSpPr txBox="1">
              <a:spLocks noChangeArrowheads="1"/>
            </p:cNvSpPr>
            <p:nvPr/>
          </p:nvSpPr>
          <p:spPr bwMode="auto">
            <a:xfrm>
              <a:off x="1064" y="1979"/>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Hi</a:t>
              </a:r>
              <a:endParaRPr lang="en-US" altLang="zh-CN"/>
            </a:p>
          </p:txBody>
        </p:sp>
        <p:sp>
          <p:nvSpPr>
            <p:cNvPr id="6159" name="Line 70"/>
            <p:cNvSpPr>
              <a:spLocks noChangeShapeType="1"/>
            </p:cNvSpPr>
            <p:nvPr/>
          </p:nvSpPr>
          <p:spPr bwMode="auto">
            <a:xfrm>
              <a:off x="588" y="2370"/>
              <a:ext cx="1362" cy="27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0" name="Group 72"/>
            <p:cNvGrpSpPr>
              <a:grpSpLocks/>
            </p:cNvGrpSpPr>
            <p:nvPr/>
          </p:nvGrpSpPr>
          <p:grpSpPr bwMode="auto">
            <a:xfrm>
              <a:off x="833" y="2327"/>
              <a:ext cx="687" cy="442"/>
              <a:chOff x="737" y="2747"/>
              <a:chExt cx="687" cy="442"/>
            </a:xfrm>
          </p:grpSpPr>
          <p:sp>
            <p:nvSpPr>
              <p:cNvPr id="6183"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4" name="Text Box 69"/>
              <p:cNvSpPr txBox="1">
                <a:spLocks noChangeArrowheads="1"/>
              </p:cNvSpPr>
              <p:nvPr/>
            </p:nvSpPr>
            <p:spPr bwMode="auto">
              <a:xfrm>
                <a:off x="737" y="2747"/>
                <a:ext cx="687"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rgbClr val="FF0000"/>
                    </a:solidFill>
                    <a:latin typeface="Comic Sans MS" panose="030F0702030302020204" pitchFamily="66" charset="0"/>
                  </a:rPr>
                  <a:t>Got the</a:t>
                </a:r>
              </a:p>
              <a:p>
                <a:pPr algn="ctr"/>
                <a:r>
                  <a:rPr lang="en-US" altLang="zh-CN" sz="2000">
                    <a:solidFill>
                      <a:srgbClr val="FF0000"/>
                    </a:solidFill>
                    <a:latin typeface="Comic Sans MS" panose="030F0702030302020204" pitchFamily="66" charset="0"/>
                  </a:rPr>
                  <a:t>time?</a:t>
                </a:r>
                <a:endParaRPr lang="en-US" altLang="zh-CN" sz="2000"/>
              </a:p>
            </p:txBody>
          </p:sp>
        </p:grpSp>
        <p:sp>
          <p:nvSpPr>
            <p:cNvPr id="6161" name="Line 73"/>
            <p:cNvSpPr>
              <a:spLocks noChangeShapeType="1"/>
            </p:cNvSpPr>
            <p:nvPr/>
          </p:nvSpPr>
          <p:spPr bwMode="auto">
            <a:xfrm flipV="1">
              <a:off x="690" y="2730"/>
              <a:ext cx="1230" cy="21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2" name="Group 76"/>
            <p:cNvGrpSpPr>
              <a:grpSpLocks/>
            </p:cNvGrpSpPr>
            <p:nvPr/>
          </p:nvGrpSpPr>
          <p:grpSpPr bwMode="auto">
            <a:xfrm>
              <a:off x="902" y="2747"/>
              <a:ext cx="524" cy="288"/>
              <a:chOff x="1046" y="2771"/>
              <a:chExt cx="524" cy="288"/>
            </a:xfrm>
          </p:grpSpPr>
          <p:sp>
            <p:nvSpPr>
              <p:cNvPr id="6181"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2" name="Text Box 74"/>
              <p:cNvSpPr txBox="1">
                <a:spLocks noChangeArrowheads="1"/>
              </p:cNvSpPr>
              <p:nvPr/>
            </p:nvSpPr>
            <p:spPr bwMode="auto">
              <a:xfrm>
                <a:off x="1046" y="2771"/>
                <a:ext cx="5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2:00</a:t>
                </a:r>
                <a:endParaRPr lang="en-US" altLang="zh-CN"/>
              </a:p>
            </p:txBody>
          </p:sp>
        </p:grpSp>
        <p:sp>
          <p:nvSpPr>
            <p:cNvPr id="6163" name="Text Box 78"/>
            <p:cNvSpPr txBox="1">
              <a:spLocks noChangeArrowheads="1"/>
            </p:cNvSpPr>
            <p:nvPr/>
          </p:nvSpPr>
          <p:spPr bwMode="auto">
            <a:xfrm>
              <a:off x="3290" y="1709"/>
              <a:ext cx="124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TCP connection</a:t>
              </a:r>
            </a:p>
            <a:p>
              <a:r>
                <a:rPr lang="en-US" altLang="zh-CN" sz="2000">
                  <a:solidFill>
                    <a:srgbClr val="FF0000"/>
                  </a:solidFill>
                  <a:latin typeface="Comic Sans MS" panose="030F0702030302020204" pitchFamily="66" charset="0"/>
                </a:rPr>
                <a:t> request</a:t>
              </a:r>
              <a:endParaRPr lang="en-US" altLang="zh-CN"/>
            </a:p>
          </p:txBody>
        </p:sp>
        <p:sp>
          <p:nvSpPr>
            <p:cNvPr id="6164" name="Line 85"/>
            <p:cNvSpPr>
              <a:spLocks noChangeShapeType="1"/>
            </p:cNvSpPr>
            <p:nvPr/>
          </p:nvSpPr>
          <p:spPr bwMode="auto">
            <a:xfrm flipV="1">
              <a:off x="3114" y="2928"/>
              <a:ext cx="1476" cy="27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 name="Line 89"/>
            <p:cNvSpPr>
              <a:spLocks noChangeShapeType="1"/>
            </p:cNvSpPr>
            <p:nvPr/>
          </p:nvSpPr>
          <p:spPr bwMode="auto">
            <a:xfrm>
              <a:off x="3288" y="1878"/>
              <a:ext cx="1110" cy="1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 name="Line 90"/>
            <p:cNvSpPr>
              <a:spLocks noChangeShapeType="1"/>
            </p:cNvSpPr>
            <p:nvPr/>
          </p:nvSpPr>
          <p:spPr bwMode="auto">
            <a:xfrm flipV="1">
              <a:off x="3084" y="2190"/>
              <a:ext cx="1314" cy="228"/>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7" name="Group 93"/>
            <p:cNvGrpSpPr>
              <a:grpSpLocks/>
            </p:cNvGrpSpPr>
            <p:nvPr/>
          </p:nvGrpSpPr>
          <p:grpSpPr bwMode="auto">
            <a:xfrm>
              <a:off x="3248" y="2147"/>
              <a:ext cx="1244" cy="442"/>
              <a:chOff x="3248" y="2147"/>
              <a:chExt cx="1244" cy="442"/>
            </a:xfrm>
          </p:grpSpPr>
          <p:sp>
            <p:nvSpPr>
              <p:cNvPr id="6179" name="Rectangle 92"/>
              <p:cNvSpPr>
                <a:spLocks noChangeArrowheads="1"/>
              </p:cNvSpPr>
              <p:nvPr/>
            </p:nvSpPr>
            <p:spPr bwMode="auto">
              <a:xfrm>
                <a:off x="3306" y="2190"/>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80" name="Text Box 91"/>
              <p:cNvSpPr txBox="1">
                <a:spLocks noChangeArrowheads="1"/>
              </p:cNvSpPr>
              <p:nvPr/>
            </p:nvSpPr>
            <p:spPr bwMode="auto">
              <a:xfrm>
                <a:off x="3248" y="2147"/>
                <a:ext cx="124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latin typeface="Comic Sans MS" panose="030F0702030302020204" pitchFamily="66" charset="0"/>
                  </a:rPr>
                  <a:t>TCP connection</a:t>
                </a:r>
              </a:p>
              <a:p>
                <a:r>
                  <a:rPr lang="en-US" altLang="zh-CN" sz="2000">
                    <a:solidFill>
                      <a:srgbClr val="FF0000"/>
                    </a:solidFill>
                    <a:latin typeface="Comic Sans MS" panose="030F0702030302020204" pitchFamily="66" charset="0"/>
                  </a:rPr>
                  <a:t>response</a:t>
                </a:r>
                <a:endParaRPr lang="en-US" altLang="zh-CN"/>
              </a:p>
            </p:txBody>
          </p:sp>
        </p:grpSp>
        <p:sp>
          <p:nvSpPr>
            <p:cNvPr id="6168" name="Line 94"/>
            <p:cNvSpPr>
              <a:spLocks noChangeShapeType="1"/>
            </p:cNvSpPr>
            <p:nvPr/>
          </p:nvSpPr>
          <p:spPr bwMode="auto">
            <a:xfrm>
              <a:off x="3114" y="2574"/>
              <a:ext cx="1512" cy="2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69" name="Group 97"/>
            <p:cNvGrpSpPr>
              <a:grpSpLocks/>
            </p:cNvGrpSpPr>
            <p:nvPr/>
          </p:nvGrpSpPr>
          <p:grpSpPr bwMode="auto">
            <a:xfrm>
              <a:off x="3248" y="2615"/>
              <a:ext cx="2390" cy="192"/>
              <a:chOff x="3212" y="2597"/>
              <a:chExt cx="2390" cy="192"/>
            </a:xfrm>
          </p:grpSpPr>
          <p:sp>
            <p:nvSpPr>
              <p:cNvPr id="6177"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78" name="Text Box 95"/>
              <p:cNvSpPr txBox="1">
                <a:spLocks noChangeArrowheads="1"/>
              </p:cNvSpPr>
              <p:nvPr/>
            </p:nvSpPr>
            <p:spPr bwMode="auto">
              <a:xfrm>
                <a:off x="3212" y="2597"/>
                <a:ext cx="23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a:solidFill>
                      <a:srgbClr val="FF0000"/>
                    </a:solidFill>
                    <a:latin typeface="Comic Sans MS" panose="030F0702030302020204" pitchFamily="66" charset="0"/>
                  </a:rPr>
                  <a:t>Get http://www.awl.com/kurose-ross</a:t>
                </a:r>
                <a:endParaRPr lang="en-US" altLang="zh-CN"/>
              </a:p>
            </p:txBody>
          </p:sp>
        </p:grpSp>
        <p:grpSp>
          <p:nvGrpSpPr>
            <p:cNvPr id="6170" name="Group 98"/>
            <p:cNvGrpSpPr>
              <a:grpSpLocks/>
            </p:cNvGrpSpPr>
            <p:nvPr/>
          </p:nvGrpSpPr>
          <p:grpSpPr bwMode="auto">
            <a:xfrm>
              <a:off x="3644" y="2933"/>
              <a:ext cx="572" cy="288"/>
              <a:chOff x="1046" y="2771"/>
              <a:chExt cx="572" cy="288"/>
            </a:xfrm>
          </p:grpSpPr>
          <p:sp>
            <p:nvSpPr>
              <p:cNvPr id="6175" name="Rectangle 99"/>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76" name="Text Box 100"/>
              <p:cNvSpPr txBox="1">
                <a:spLocks noChangeArrowheads="1"/>
              </p:cNvSpPr>
              <p:nvPr/>
            </p:nvSpPr>
            <p:spPr bwMode="auto">
              <a:xfrm>
                <a:off x="1046" y="2771"/>
                <a:ext cx="5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FF0000"/>
                    </a:solidFill>
                    <a:latin typeface="Comic Sans MS" panose="030F0702030302020204" pitchFamily="66" charset="0"/>
                  </a:rPr>
                  <a:t>&lt;file&gt;</a:t>
                </a:r>
                <a:endParaRPr lang="en-US" altLang="zh-CN"/>
              </a:p>
            </p:txBody>
          </p:sp>
        </p:grpSp>
        <p:sp>
          <p:nvSpPr>
            <p:cNvPr id="6171" name="Line 101"/>
            <p:cNvSpPr>
              <a:spLocks noChangeShapeType="1"/>
            </p:cNvSpPr>
            <p:nvPr/>
          </p:nvSpPr>
          <p:spPr bwMode="auto">
            <a:xfrm>
              <a:off x="2556" y="1236"/>
              <a:ext cx="0" cy="243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72" name="Group 105"/>
            <p:cNvGrpSpPr>
              <a:grpSpLocks/>
            </p:cNvGrpSpPr>
            <p:nvPr/>
          </p:nvGrpSpPr>
          <p:grpSpPr bwMode="auto">
            <a:xfrm>
              <a:off x="2318" y="3209"/>
              <a:ext cx="514" cy="288"/>
              <a:chOff x="2198" y="3221"/>
              <a:chExt cx="514" cy="288"/>
            </a:xfrm>
          </p:grpSpPr>
          <p:sp>
            <p:nvSpPr>
              <p:cNvPr id="6173"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74" name="Text Box 102"/>
              <p:cNvSpPr txBox="1">
                <a:spLocks noChangeArrowheads="1"/>
              </p:cNvSpPr>
              <p:nvPr/>
            </p:nvSpPr>
            <p:spPr bwMode="auto">
              <a:xfrm>
                <a:off x="2198" y="3221"/>
                <a:ext cx="5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time</a:t>
                </a:r>
                <a:endParaRPr lang="en-US" altLang="zh-CN"/>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194"/>
                                        </p:tgtEl>
                                        <p:attrNameLst>
                                          <p:attrName>style.visibility</p:attrName>
                                        </p:attrNameLst>
                                      </p:cBhvr>
                                      <p:to>
                                        <p:strVal val="visible"/>
                                      </p:to>
                                    </p:set>
                                    <p:anim calcmode="discrete" valueType="clr">
                                      <p:cBhvr override="childStyle">
                                        <p:cTn id="7" dur="80"/>
                                        <p:tgtEl>
                                          <p:spTgt spid="819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194"/>
                                        </p:tgtEl>
                                        <p:attrNameLst>
                                          <p:attrName>fillcolor</p:attrName>
                                        </p:attrNameLst>
                                      </p:cBhvr>
                                      <p:tavLst>
                                        <p:tav tm="0">
                                          <p:val>
                                            <p:clrVal>
                                              <a:schemeClr val="accent2"/>
                                            </p:clrVal>
                                          </p:val>
                                        </p:tav>
                                        <p:tav tm="50000">
                                          <p:val>
                                            <p:clrVal>
                                              <a:schemeClr val="hlink"/>
                                            </p:clrVal>
                                          </p:val>
                                        </p:tav>
                                      </p:tavLst>
                                    </p:anim>
                                    <p:set>
                                      <p:cBhvr>
                                        <p:cTn id="9" dur="80"/>
                                        <p:tgtEl>
                                          <p:spTgt spid="8194"/>
                                        </p:tgtEl>
                                        <p:attrNameLst>
                                          <p:attrName>fill.type</p:attrName>
                                        </p:attrNameLst>
                                      </p:cBhvr>
                                      <p:to>
                                        <p:strVal val="solid"/>
                                      </p:to>
                                    </p:set>
                                  </p:childTnLst>
                                </p:cTn>
                              </p:par>
                            </p:childTnLst>
                          </p:cTn>
                        </p:par>
                        <p:par>
                          <p:cTn id="10" fill="hold" nodeType="afterGroup">
                            <p:stCondLst>
                              <p:cond delay="68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8195">
                                            <p:txEl>
                                              <p:pRg st="0" end="0"/>
                                            </p:txEl>
                                          </p:spTgt>
                                        </p:tgtEl>
                                        <p:attrNameLst>
                                          <p:attrName>style.visibility</p:attrName>
                                        </p:attrNameLst>
                                      </p:cBhvr>
                                      <p:to>
                                        <p:strVal val="visible"/>
                                      </p:to>
                                    </p:set>
                                    <p:anim calcmode="discrete" valueType="clr">
                                      <p:cBhvr override="childStyle">
                                        <p:cTn id="13" dur="80"/>
                                        <p:tgtEl>
                                          <p:spTgt spid="819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819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8195">
                                            <p:txEl>
                                              <p:pRg st="0" end="0"/>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200"/>
                                        </p:tgtEl>
                                        <p:attrNameLst>
                                          <p:attrName>style.visibility</p:attrName>
                                        </p:attrNameLst>
                                      </p:cBhvr>
                                      <p:to>
                                        <p:strVal val="visible"/>
                                      </p:to>
                                    </p:set>
                                    <p:animEffect transition="in" filter="dissolve">
                                      <p:cBhvr>
                                        <p:cTn id="20"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20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A01652C-78A7-4A09-9386-35A021B9B5FE}" type="slidenum">
              <a:rPr lang="zh-CN" altLang="en-US" sz="1400">
                <a:latin typeface="Tahoma" panose="020B0604030504040204" pitchFamily="34" charset="0"/>
              </a:rPr>
              <a:pPr/>
              <a:t>26</a:t>
            </a:fld>
            <a:endParaRPr lang="en-US" altLang="zh-CN" sz="1400">
              <a:latin typeface="Tahoma" panose="020B0604030504040204" pitchFamily="34" charset="0"/>
            </a:endParaRPr>
          </a:p>
        </p:txBody>
      </p:sp>
      <p:sp>
        <p:nvSpPr>
          <p:cNvPr id="64515" name="Rectangle 2"/>
          <p:cNvSpPr>
            <a:spLocks noGrp="1" noChangeArrowheads="1"/>
          </p:cNvSpPr>
          <p:nvPr>
            <p:ph type="title"/>
          </p:nvPr>
        </p:nvSpPr>
        <p:spPr>
          <a:xfrm>
            <a:off x="365125" y="915988"/>
            <a:ext cx="7772400" cy="647700"/>
          </a:xfrm>
        </p:spPr>
        <p:txBody>
          <a:bodyPr/>
          <a:lstStyle/>
          <a:p>
            <a:pPr eaLnBrk="1" hangingPunct="1"/>
            <a:r>
              <a:rPr lang="en-US" altLang="zh-CN" sz="4000" b="1" smtClean="0">
                <a:solidFill>
                  <a:srgbClr val="0000FF"/>
                </a:solidFill>
                <a:latin typeface="Comic Sans MS" panose="030F0702030302020204" pitchFamily="66" charset="0"/>
              </a:rPr>
              <a:t>1.2 Internet History</a:t>
            </a:r>
            <a:endParaRPr lang="en-US" altLang="zh-CN" b="1" smtClean="0">
              <a:solidFill>
                <a:srgbClr val="0000FF"/>
              </a:solidFill>
              <a:latin typeface="Comic Sans MS" panose="030F0702030302020204" pitchFamily="66" charset="0"/>
            </a:endParaRPr>
          </a:p>
        </p:txBody>
      </p:sp>
      <p:sp>
        <p:nvSpPr>
          <p:cNvPr id="64516" name="Rectangle 3"/>
          <p:cNvSpPr>
            <a:spLocks noGrp="1" noChangeArrowheads="1"/>
          </p:cNvSpPr>
          <p:nvPr>
            <p:ph type="body" sz="half" idx="1"/>
          </p:nvPr>
        </p:nvSpPr>
        <p:spPr>
          <a:xfrm>
            <a:off x="628650" y="2338388"/>
            <a:ext cx="3695700" cy="3946525"/>
          </a:xfrm>
        </p:spPr>
        <p:txBody>
          <a:bodyPr/>
          <a:lstStyle/>
          <a:p>
            <a:pPr eaLnBrk="1" hangingPunct="1">
              <a:lnSpc>
                <a:spcPct val="90000"/>
              </a:lnSpc>
              <a:spcBef>
                <a:spcPct val="0"/>
              </a:spcBef>
            </a:pPr>
            <a:r>
              <a:rPr lang="en-US" altLang="zh-CN" sz="2000" dirty="0" smtClean="0">
                <a:solidFill>
                  <a:srgbClr val="FF0000"/>
                </a:solidFill>
                <a:latin typeface="Comic Sans MS" panose="030F0702030302020204" pitchFamily="66" charset="0"/>
              </a:rPr>
              <a:t>1961:</a:t>
            </a:r>
            <a:r>
              <a:rPr lang="en-US" altLang="zh-CN" sz="2000" dirty="0" smtClean="0">
                <a:solidFill>
                  <a:schemeClr val="folHlink"/>
                </a:solidFill>
                <a:latin typeface="Comic Sans MS" panose="030F0702030302020204" pitchFamily="66" charset="0"/>
              </a:rPr>
              <a:t> </a:t>
            </a:r>
            <a:r>
              <a:rPr lang="en-US" altLang="zh-CN" sz="2000" dirty="0" err="1" smtClean="0">
                <a:solidFill>
                  <a:schemeClr val="folHlink"/>
                </a:solidFill>
                <a:latin typeface="Comic Sans MS" panose="030F0702030302020204" pitchFamily="66" charset="0"/>
              </a:rPr>
              <a:t>Kleinrock</a:t>
            </a:r>
            <a:r>
              <a:rPr lang="en-US" altLang="zh-CN" sz="2000" dirty="0" smtClean="0">
                <a:solidFill>
                  <a:schemeClr val="folHlink"/>
                </a:solidFill>
                <a:latin typeface="Comic Sans MS" panose="030F0702030302020204" pitchFamily="66" charset="0"/>
              </a:rPr>
              <a:t> - queueing theory shows effectiveness of packet-switching</a:t>
            </a:r>
          </a:p>
          <a:p>
            <a:pPr eaLnBrk="1" hangingPunct="1">
              <a:lnSpc>
                <a:spcPct val="90000"/>
              </a:lnSpc>
              <a:spcBef>
                <a:spcPct val="0"/>
              </a:spcBef>
            </a:pPr>
            <a:r>
              <a:rPr lang="en-US" altLang="zh-CN" sz="2000" dirty="0" smtClean="0">
                <a:solidFill>
                  <a:srgbClr val="FF0000"/>
                </a:solidFill>
                <a:latin typeface="Comic Sans MS" panose="030F0702030302020204" pitchFamily="66" charset="0"/>
              </a:rPr>
              <a:t>1964:</a:t>
            </a:r>
            <a:r>
              <a:rPr lang="en-US" altLang="zh-CN" sz="2000" dirty="0" smtClean="0">
                <a:solidFill>
                  <a:schemeClr val="folHlink"/>
                </a:solidFill>
                <a:latin typeface="Comic Sans MS" panose="030F0702030302020204" pitchFamily="66" charset="0"/>
              </a:rPr>
              <a:t> </a:t>
            </a:r>
            <a:r>
              <a:rPr lang="en-US" altLang="zh-CN" sz="2000" dirty="0" err="1" smtClean="0">
                <a:solidFill>
                  <a:schemeClr val="folHlink"/>
                </a:solidFill>
                <a:latin typeface="Comic Sans MS" panose="030F0702030302020204" pitchFamily="66" charset="0"/>
              </a:rPr>
              <a:t>Baran</a:t>
            </a:r>
            <a:r>
              <a:rPr lang="en-US" altLang="zh-CN" sz="2000" dirty="0" smtClean="0">
                <a:solidFill>
                  <a:schemeClr val="folHlink"/>
                </a:solidFill>
                <a:latin typeface="Comic Sans MS" panose="030F0702030302020204" pitchFamily="66" charset="0"/>
              </a:rPr>
              <a:t> - packet-switching in military nets</a:t>
            </a:r>
          </a:p>
          <a:p>
            <a:pPr eaLnBrk="1" hangingPunct="1">
              <a:lnSpc>
                <a:spcPct val="90000"/>
              </a:lnSpc>
              <a:spcBef>
                <a:spcPct val="0"/>
              </a:spcBef>
            </a:pPr>
            <a:r>
              <a:rPr lang="en-US" altLang="zh-CN" sz="2000" dirty="0" smtClean="0">
                <a:solidFill>
                  <a:srgbClr val="FF0000"/>
                </a:solidFill>
                <a:latin typeface="Comic Sans MS" panose="030F0702030302020204" pitchFamily="66" charset="0"/>
              </a:rPr>
              <a:t>1967:</a:t>
            </a:r>
            <a:r>
              <a:rPr lang="en-US" altLang="zh-CN" sz="2000" dirty="0" smtClean="0">
                <a:solidFill>
                  <a:schemeClr val="folHlink"/>
                </a:solidFill>
                <a:latin typeface="Comic Sans MS" panose="030F0702030302020204" pitchFamily="66" charset="0"/>
              </a:rPr>
              <a:t> </a:t>
            </a:r>
            <a:r>
              <a:rPr lang="en-US" altLang="zh-CN" sz="2000" dirty="0" err="1" smtClean="0">
                <a:solidFill>
                  <a:schemeClr val="folHlink"/>
                </a:solidFill>
                <a:latin typeface="Comic Sans MS" panose="030F0702030302020204" pitchFamily="66" charset="0"/>
              </a:rPr>
              <a:t>ARPAnet</a:t>
            </a:r>
            <a:r>
              <a:rPr lang="en-US" altLang="zh-CN" sz="2000" dirty="0" smtClean="0">
                <a:solidFill>
                  <a:schemeClr val="folHlink"/>
                </a:solidFill>
                <a:latin typeface="Comic Sans MS" panose="030F0702030302020204" pitchFamily="66" charset="0"/>
              </a:rPr>
              <a:t> conceived by Advanced Research Projects Agency</a:t>
            </a:r>
          </a:p>
          <a:p>
            <a:pPr eaLnBrk="1" hangingPunct="1">
              <a:lnSpc>
                <a:spcPct val="90000"/>
              </a:lnSpc>
              <a:spcBef>
                <a:spcPct val="0"/>
              </a:spcBef>
            </a:pPr>
            <a:r>
              <a:rPr lang="en-US" altLang="zh-CN" sz="2400" dirty="0">
                <a:solidFill>
                  <a:srgbClr val="FF0000"/>
                </a:solidFill>
                <a:latin typeface="Comic Sans MS" panose="030F0702030302020204" pitchFamily="66" charset="0"/>
              </a:rPr>
              <a:t>1969:</a:t>
            </a:r>
            <a:r>
              <a:rPr lang="en-US" altLang="zh-CN" sz="2400" dirty="0">
                <a:solidFill>
                  <a:schemeClr val="folHlink"/>
                </a:solidFill>
                <a:latin typeface="Comic Sans MS" panose="030F0702030302020204" pitchFamily="66" charset="0"/>
              </a:rPr>
              <a:t> first </a:t>
            </a:r>
            <a:r>
              <a:rPr lang="en-US" altLang="zh-CN" sz="2400" dirty="0" err="1">
                <a:solidFill>
                  <a:schemeClr val="folHlink"/>
                </a:solidFill>
                <a:latin typeface="Comic Sans MS" panose="030F0702030302020204" pitchFamily="66" charset="0"/>
              </a:rPr>
              <a:t>ARPAnet</a:t>
            </a:r>
            <a:r>
              <a:rPr lang="en-US" altLang="zh-CN" sz="2400" dirty="0">
                <a:solidFill>
                  <a:schemeClr val="folHlink"/>
                </a:solidFill>
                <a:latin typeface="Comic Sans MS" panose="030F0702030302020204" pitchFamily="66" charset="0"/>
              </a:rPr>
              <a:t> node operational</a:t>
            </a:r>
            <a:endParaRPr lang="en-US" altLang="zh-CN" sz="2400" dirty="0">
              <a:solidFill>
                <a:srgbClr val="FF0000"/>
              </a:solidFill>
              <a:latin typeface="Comic Sans MS" panose="030F0702030302020204" pitchFamily="66" charset="0"/>
            </a:endParaRPr>
          </a:p>
          <a:p>
            <a:pPr marL="0" indent="0" eaLnBrk="1" hangingPunct="1">
              <a:lnSpc>
                <a:spcPct val="90000"/>
              </a:lnSpc>
              <a:spcBef>
                <a:spcPct val="0"/>
              </a:spcBef>
              <a:buNone/>
            </a:pPr>
            <a:endParaRPr lang="zh-CN" altLang="en-US" sz="2400" dirty="0" smtClean="0">
              <a:solidFill>
                <a:schemeClr val="folHlink"/>
              </a:solidFill>
              <a:latin typeface="Comic Sans MS" panose="030F0702030302020204" pitchFamily="66" charset="0"/>
            </a:endParaRPr>
          </a:p>
        </p:txBody>
      </p:sp>
      <p:sp>
        <p:nvSpPr>
          <p:cNvPr id="64517" name="Rectangle 4"/>
          <p:cNvSpPr>
            <a:spLocks noGrp="1" noChangeArrowheads="1"/>
          </p:cNvSpPr>
          <p:nvPr>
            <p:ph type="body" sz="half" idx="2"/>
          </p:nvPr>
        </p:nvSpPr>
        <p:spPr>
          <a:xfrm>
            <a:off x="4357688" y="2409825"/>
            <a:ext cx="4786312" cy="4448175"/>
          </a:xfrm>
        </p:spPr>
        <p:txBody>
          <a:bodyPr/>
          <a:lstStyle/>
          <a:p>
            <a:pPr eaLnBrk="1" hangingPunct="1">
              <a:lnSpc>
                <a:spcPct val="90000"/>
              </a:lnSpc>
              <a:spcBef>
                <a:spcPct val="0"/>
              </a:spcBef>
            </a:pPr>
            <a:r>
              <a:rPr lang="en-US" altLang="zh-CN" sz="2000" dirty="0" smtClean="0">
                <a:solidFill>
                  <a:srgbClr val="FF0000"/>
                </a:solidFill>
                <a:latin typeface="Comic Sans MS" panose="030F0702030302020204" pitchFamily="66" charset="0"/>
              </a:rPr>
              <a:t>1972:</a:t>
            </a:r>
            <a:r>
              <a:rPr lang="en-US" altLang="zh-CN" sz="2000" dirty="0" smtClean="0">
                <a:latin typeface="Comic Sans MS" panose="030F0702030302020204" pitchFamily="66" charset="0"/>
              </a:rPr>
              <a:t> </a:t>
            </a:r>
          </a:p>
          <a:p>
            <a:pPr lvl="1" eaLnBrk="1" hangingPunct="1">
              <a:lnSpc>
                <a:spcPct val="90000"/>
              </a:lnSpc>
              <a:spcBef>
                <a:spcPct val="0"/>
              </a:spcBef>
            </a:pPr>
            <a:r>
              <a:rPr lang="en-US" altLang="zh-CN" sz="2000" dirty="0" err="1" smtClean="0">
                <a:solidFill>
                  <a:schemeClr val="folHlink"/>
                </a:solidFill>
                <a:latin typeface="Comic Sans MS" panose="030F0702030302020204" pitchFamily="66" charset="0"/>
              </a:rPr>
              <a:t>ARPAnet</a:t>
            </a:r>
            <a:r>
              <a:rPr lang="en-US" altLang="zh-CN" sz="2000" dirty="0" smtClean="0">
                <a:solidFill>
                  <a:schemeClr val="folHlink"/>
                </a:solidFill>
                <a:latin typeface="Comic Sans MS" panose="030F0702030302020204" pitchFamily="66" charset="0"/>
              </a:rPr>
              <a:t> public demonstration</a:t>
            </a:r>
          </a:p>
          <a:p>
            <a:pPr lvl="1" eaLnBrk="1" hangingPunct="1">
              <a:lnSpc>
                <a:spcPct val="90000"/>
              </a:lnSpc>
              <a:spcBef>
                <a:spcPct val="0"/>
              </a:spcBef>
            </a:pPr>
            <a:r>
              <a:rPr lang="en-US" altLang="zh-CN" sz="2000" dirty="0" smtClean="0">
                <a:solidFill>
                  <a:schemeClr val="folHlink"/>
                </a:solidFill>
                <a:latin typeface="Comic Sans MS" panose="030F0702030302020204" pitchFamily="66" charset="0"/>
              </a:rPr>
              <a:t>NCP (Network Control Protocol) first host-host protocol </a:t>
            </a:r>
          </a:p>
          <a:p>
            <a:pPr lvl="1" eaLnBrk="1" hangingPunct="1">
              <a:lnSpc>
                <a:spcPct val="90000"/>
              </a:lnSpc>
              <a:spcBef>
                <a:spcPct val="0"/>
              </a:spcBef>
            </a:pPr>
            <a:r>
              <a:rPr lang="en-US" altLang="zh-CN" sz="2000" dirty="0" smtClean="0">
                <a:solidFill>
                  <a:schemeClr val="folHlink"/>
                </a:solidFill>
                <a:latin typeface="Comic Sans MS" panose="030F0702030302020204" pitchFamily="66" charset="0"/>
              </a:rPr>
              <a:t>first e-mail program</a:t>
            </a:r>
          </a:p>
          <a:p>
            <a:pPr lvl="1" eaLnBrk="1" hangingPunct="1">
              <a:lnSpc>
                <a:spcPct val="90000"/>
              </a:lnSpc>
              <a:spcBef>
                <a:spcPct val="0"/>
              </a:spcBef>
            </a:pPr>
            <a:r>
              <a:rPr lang="en-US" altLang="zh-CN" sz="2000" dirty="0" err="1" smtClean="0">
                <a:solidFill>
                  <a:schemeClr val="folHlink"/>
                </a:solidFill>
                <a:latin typeface="Comic Sans MS" panose="030F0702030302020204" pitchFamily="66" charset="0"/>
              </a:rPr>
              <a:t>ARPAnet</a:t>
            </a:r>
            <a:r>
              <a:rPr lang="en-US" altLang="zh-CN" sz="2000" dirty="0" smtClean="0">
                <a:solidFill>
                  <a:schemeClr val="folHlink"/>
                </a:solidFill>
                <a:latin typeface="Comic Sans MS" panose="030F0702030302020204" pitchFamily="66" charset="0"/>
              </a:rPr>
              <a:t> has 15 nodes</a:t>
            </a:r>
          </a:p>
        </p:txBody>
      </p:sp>
      <p:sp>
        <p:nvSpPr>
          <p:cNvPr id="64518" name="Rectangle 5"/>
          <p:cNvSpPr>
            <a:spLocks noChangeArrowheads="1"/>
          </p:cNvSpPr>
          <p:nvPr/>
        </p:nvSpPr>
        <p:spPr bwMode="auto">
          <a:xfrm>
            <a:off x="579438" y="16652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0000"/>
                </a:solidFill>
                <a:latin typeface="Tahoma" panose="020B0604030504040204" pitchFamily="34" charset="0"/>
              </a:rPr>
              <a:t>1961-1972: Early packet-switching principles</a:t>
            </a:r>
            <a:endParaRPr lang="en-US" altLang="zh-CN" sz="4400">
              <a:solidFill>
                <a:schemeClr val="tx2"/>
              </a:solidFill>
              <a:latin typeface="Tahoma" panose="020B0604030504040204" pitchFamily="34" charset="0"/>
            </a:endParaRPr>
          </a:p>
        </p:txBody>
      </p:sp>
      <p:pic>
        <p:nvPicPr>
          <p:cNvPr id="7"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5063354" y="4222750"/>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89259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90F8578-CA3C-4F8C-99FA-9774D078C751}" type="slidenum">
              <a:rPr lang="zh-CN" altLang="en-US" sz="1400">
                <a:latin typeface="Tahoma" panose="020B0604030504040204" pitchFamily="34" charset="0"/>
              </a:rPr>
              <a:pPr/>
              <a:t>27</a:t>
            </a:fld>
            <a:endParaRPr lang="en-US" altLang="zh-CN" sz="1400">
              <a:latin typeface="Tahoma" panose="020B0604030504040204" pitchFamily="34" charset="0"/>
            </a:endParaRPr>
          </a:p>
        </p:txBody>
      </p:sp>
      <p:sp>
        <p:nvSpPr>
          <p:cNvPr id="65539" name="Rectangle 2"/>
          <p:cNvSpPr>
            <a:spLocks noGrp="1" noChangeArrowheads="1"/>
          </p:cNvSpPr>
          <p:nvPr>
            <p:ph type="body" sz="half" idx="1"/>
          </p:nvPr>
        </p:nvSpPr>
        <p:spPr>
          <a:xfrm>
            <a:off x="360363" y="1500188"/>
            <a:ext cx="4152900" cy="4457700"/>
          </a:xfrm>
        </p:spPr>
        <p:txBody>
          <a:bodyPr/>
          <a:lstStyle/>
          <a:p>
            <a:pPr eaLnBrk="1" hangingPunct="1">
              <a:lnSpc>
                <a:spcPct val="90000"/>
              </a:lnSpc>
              <a:spcBef>
                <a:spcPct val="0"/>
              </a:spcBef>
            </a:pPr>
            <a:r>
              <a:rPr lang="en-US" altLang="zh-CN" sz="2000" dirty="0" smtClean="0">
                <a:solidFill>
                  <a:srgbClr val="FF0000"/>
                </a:solidFill>
                <a:latin typeface="Comic Sans MS" panose="030F0702030302020204" pitchFamily="66" charset="0"/>
              </a:rPr>
              <a:t>1970:</a:t>
            </a:r>
            <a:r>
              <a:rPr lang="en-US" altLang="zh-CN" sz="2000" dirty="0" smtClean="0">
                <a:solidFill>
                  <a:schemeClr val="folHlink"/>
                </a:solidFill>
                <a:latin typeface="Comic Sans MS" panose="030F0702030302020204" pitchFamily="66" charset="0"/>
              </a:rPr>
              <a:t> </a:t>
            </a:r>
            <a:r>
              <a:rPr lang="en-US" altLang="zh-CN" sz="2000" dirty="0" err="1" smtClean="0">
                <a:solidFill>
                  <a:schemeClr val="folHlink"/>
                </a:solidFill>
                <a:latin typeface="Comic Sans MS" panose="030F0702030302020204" pitchFamily="66" charset="0"/>
              </a:rPr>
              <a:t>ALOHAnet</a:t>
            </a:r>
            <a:r>
              <a:rPr lang="en-US" altLang="zh-CN" sz="2000" dirty="0" smtClean="0">
                <a:solidFill>
                  <a:schemeClr val="folHlink"/>
                </a:solidFill>
                <a:latin typeface="Comic Sans MS" panose="030F0702030302020204" pitchFamily="66" charset="0"/>
              </a:rPr>
              <a:t> satellite network in Hawaii</a:t>
            </a:r>
          </a:p>
          <a:p>
            <a:pPr eaLnBrk="1" hangingPunct="1">
              <a:lnSpc>
                <a:spcPct val="90000"/>
              </a:lnSpc>
              <a:spcBef>
                <a:spcPct val="0"/>
              </a:spcBef>
            </a:pPr>
            <a:r>
              <a:rPr lang="en-US" altLang="zh-CN" sz="2000" dirty="0" smtClean="0">
                <a:solidFill>
                  <a:srgbClr val="FF0000"/>
                </a:solidFill>
                <a:latin typeface="Comic Sans MS" panose="030F0702030302020204" pitchFamily="66" charset="0"/>
              </a:rPr>
              <a:t>1974:</a:t>
            </a:r>
            <a:r>
              <a:rPr lang="en-US" altLang="zh-CN" sz="2000" dirty="0" smtClean="0">
                <a:solidFill>
                  <a:schemeClr val="folHlink"/>
                </a:solidFill>
                <a:latin typeface="Comic Sans MS" panose="030F0702030302020204" pitchFamily="66" charset="0"/>
              </a:rPr>
              <a:t> Cerf and Kahn - architecture for interconnecting networks</a:t>
            </a:r>
          </a:p>
          <a:p>
            <a:pPr eaLnBrk="1" hangingPunct="1">
              <a:lnSpc>
                <a:spcPct val="90000"/>
              </a:lnSpc>
              <a:spcBef>
                <a:spcPct val="0"/>
              </a:spcBef>
            </a:pPr>
            <a:r>
              <a:rPr lang="en-US" altLang="zh-CN" sz="2000" dirty="0" smtClean="0">
                <a:solidFill>
                  <a:srgbClr val="FF0000"/>
                </a:solidFill>
                <a:latin typeface="Comic Sans MS" panose="030F0702030302020204" pitchFamily="66" charset="0"/>
              </a:rPr>
              <a:t>1976:</a:t>
            </a:r>
            <a:r>
              <a:rPr lang="en-US" altLang="zh-CN" sz="2000" dirty="0" smtClean="0">
                <a:solidFill>
                  <a:schemeClr val="folHlink"/>
                </a:solidFill>
                <a:latin typeface="Comic Sans MS" panose="030F0702030302020204" pitchFamily="66" charset="0"/>
              </a:rPr>
              <a:t> Ethernet at Xerox PARC</a:t>
            </a:r>
          </a:p>
          <a:p>
            <a:pPr eaLnBrk="1" hangingPunct="1">
              <a:lnSpc>
                <a:spcPct val="90000"/>
              </a:lnSpc>
              <a:spcBef>
                <a:spcPct val="0"/>
              </a:spcBef>
            </a:pPr>
            <a:r>
              <a:rPr lang="en-US" altLang="zh-CN" sz="2000" dirty="0" smtClean="0">
                <a:solidFill>
                  <a:srgbClr val="FF0000"/>
                </a:solidFill>
                <a:latin typeface="Comic Sans MS" panose="030F0702030302020204" pitchFamily="66" charset="0"/>
              </a:rPr>
              <a:t>ate70’s:</a:t>
            </a:r>
            <a:r>
              <a:rPr lang="en-US" altLang="zh-CN" sz="2000" dirty="0" smtClean="0">
                <a:solidFill>
                  <a:schemeClr val="folHlink"/>
                </a:solidFill>
                <a:latin typeface="Comic Sans MS" panose="030F0702030302020204" pitchFamily="66" charset="0"/>
              </a:rPr>
              <a:t> proprietary architectures: </a:t>
            </a:r>
            <a:r>
              <a:rPr lang="en-US" altLang="zh-CN" sz="2000" dirty="0" err="1" smtClean="0">
                <a:solidFill>
                  <a:schemeClr val="folHlink"/>
                </a:solidFill>
                <a:latin typeface="Comic Sans MS" panose="030F0702030302020204" pitchFamily="66" charset="0"/>
              </a:rPr>
              <a:t>DECnet</a:t>
            </a:r>
            <a:r>
              <a:rPr lang="en-US" altLang="zh-CN" sz="2000" dirty="0" smtClean="0">
                <a:solidFill>
                  <a:schemeClr val="folHlink"/>
                </a:solidFill>
                <a:latin typeface="Comic Sans MS" panose="030F0702030302020204" pitchFamily="66" charset="0"/>
              </a:rPr>
              <a:t>, SNA, XNA</a:t>
            </a:r>
          </a:p>
          <a:p>
            <a:pPr eaLnBrk="1" hangingPunct="1">
              <a:lnSpc>
                <a:spcPct val="90000"/>
              </a:lnSpc>
              <a:spcBef>
                <a:spcPct val="0"/>
              </a:spcBef>
            </a:pPr>
            <a:r>
              <a:rPr lang="en-US" altLang="zh-CN" sz="2000" dirty="0" smtClean="0">
                <a:solidFill>
                  <a:srgbClr val="FF0000"/>
                </a:solidFill>
                <a:latin typeface="Comic Sans MS" panose="030F0702030302020204" pitchFamily="66" charset="0"/>
              </a:rPr>
              <a:t>late 70’s</a:t>
            </a:r>
            <a:r>
              <a:rPr lang="en-US" altLang="zh-CN" sz="2000" dirty="0" smtClean="0">
                <a:solidFill>
                  <a:schemeClr val="folHlink"/>
                </a:solidFill>
                <a:latin typeface="Comic Sans MS" panose="030F0702030302020204" pitchFamily="66" charset="0"/>
              </a:rPr>
              <a:t>: switching fixed length packets (ATM precursor)</a:t>
            </a:r>
          </a:p>
          <a:p>
            <a:pPr eaLnBrk="1" hangingPunct="1">
              <a:lnSpc>
                <a:spcPct val="90000"/>
              </a:lnSpc>
              <a:spcBef>
                <a:spcPct val="0"/>
              </a:spcBef>
            </a:pPr>
            <a:r>
              <a:rPr lang="en-US" altLang="zh-CN" sz="2000" dirty="0" smtClean="0">
                <a:solidFill>
                  <a:srgbClr val="FF0000"/>
                </a:solidFill>
                <a:latin typeface="Comic Sans MS" panose="030F0702030302020204" pitchFamily="66" charset="0"/>
              </a:rPr>
              <a:t>1979:</a:t>
            </a:r>
            <a:r>
              <a:rPr lang="en-US" altLang="zh-CN" sz="2000" dirty="0" smtClean="0">
                <a:solidFill>
                  <a:schemeClr val="folHlink"/>
                </a:solidFill>
                <a:latin typeface="Comic Sans MS" panose="030F0702030302020204" pitchFamily="66" charset="0"/>
              </a:rPr>
              <a:t> </a:t>
            </a:r>
            <a:r>
              <a:rPr lang="en-US" altLang="zh-CN" sz="2000" dirty="0" err="1" smtClean="0">
                <a:solidFill>
                  <a:schemeClr val="folHlink"/>
                </a:solidFill>
                <a:latin typeface="Comic Sans MS" panose="030F0702030302020204" pitchFamily="66" charset="0"/>
              </a:rPr>
              <a:t>ARPAnet</a:t>
            </a:r>
            <a:r>
              <a:rPr lang="en-US" altLang="zh-CN" sz="2000" dirty="0" smtClean="0">
                <a:solidFill>
                  <a:schemeClr val="folHlink"/>
                </a:solidFill>
                <a:latin typeface="Comic Sans MS" panose="030F0702030302020204" pitchFamily="66" charset="0"/>
              </a:rPr>
              <a:t> has 200 nodes</a:t>
            </a:r>
          </a:p>
        </p:txBody>
      </p:sp>
      <p:sp>
        <p:nvSpPr>
          <p:cNvPr id="65540" name="Rectangle 3"/>
          <p:cNvSpPr>
            <a:spLocks noGrp="1" noChangeArrowheads="1"/>
          </p:cNvSpPr>
          <p:nvPr>
            <p:ph type="body" sz="half" idx="2"/>
          </p:nvPr>
        </p:nvSpPr>
        <p:spPr>
          <a:xfrm>
            <a:off x="4960938" y="1819275"/>
            <a:ext cx="3810000" cy="3937000"/>
          </a:xfrm>
          <a:noFill/>
          <a:ln>
            <a:solidFill>
              <a:schemeClr val="accent2"/>
            </a:solidFill>
            <a:miter lim="800000"/>
            <a:headEnd/>
            <a:tailEnd/>
          </a:ln>
        </p:spPr>
        <p:txBody>
          <a:bodyPr/>
          <a:lstStyle/>
          <a:p>
            <a:pPr eaLnBrk="1" hangingPunct="1">
              <a:buFont typeface="Wingdings" panose="05000000000000000000" pitchFamily="2" charset="2"/>
              <a:buNone/>
            </a:pPr>
            <a:r>
              <a:rPr lang="en-US" altLang="zh-CN" sz="2000" smtClean="0">
                <a:solidFill>
                  <a:srgbClr val="FF0000"/>
                </a:solidFill>
                <a:latin typeface="Comic Sans MS" panose="030F0702030302020204" pitchFamily="66" charset="0"/>
              </a:rPr>
              <a:t>Cerf and Kahn’s internetworking principles:</a:t>
            </a:r>
          </a:p>
          <a:p>
            <a:pPr lvl="1" eaLnBrk="1" hangingPunct="1"/>
            <a:r>
              <a:rPr lang="en-US" altLang="zh-CN" sz="2000" smtClean="0">
                <a:solidFill>
                  <a:schemeClr val="folHlink"/>
                </a:solidFill>
                <a:latin typeface="Comic Sans MS" panose="030F0702030302020204" pitchFamily="66" charset="0"/>
              </a:rPr>
              <a:t>minimalism, autonomy - no internal changes required to interconnect networks</a:t>
            </a:r>
          </a:p>
          <a:p>
            <a:pPr lvl="1" eaLnBrk="1" hangingPunct="1"/>
            <a:r>
              <a:rPr lang="en-US" altLang="zh-CN" sz="2000" smtClean="0">
                <a:solidFill>
                  <a:schemeClr val="folHlink"/>
                </a:solidFill>
                <a:latin typeface="Comic Sans MS" panose="030F0702030302020204" pitchFamily="66" charset="0"/>
              </a:rPr>
              <a:t>best effort service model</a:t>
            </a:r>
          </a:p>
          <a:p>
            <a:pPr lvl="1" eaLnBrk="1" hangingPunct="1"/>
            <a:r>
              <a:rPr lang="en-US" altLang="zh-CN" sz="2000" smtClean="0">
                <a:solidFill>
                  <a:schemeClr val="folHlink"/>
                </a:solidFill>
                <a:latin typeface="Comic Sans MS" panose="030F0702030302020204" pitchFamily="66" charset="0"/>
              </a:rPr>
              <a:t>stateless routers</a:t>
            </a:r>
          </a:p>
          <a:p>
            <a:pPr lvl="1" eaLnBrk="1" hangingPunct="1"/>
            <a:r>
              <a:rPr lang="en-US" altLang="zh-CN" sz="2000" smtClean="0">
                <a:solidFill>
                  <a:schemeClr val="folHlink"/>
                </a:solidFill>
                <a:latin typeface="Comic Sans MS" panose="030F0702030302020204" pitchFamily="66" charset="0"/>
              </a:rPr>
              <a:t>decentralized control</a:t>
            </a:r>
          </a:p>
          <a:p>
            <a:pPr eaLnBrk="1" hangingPunct="1">
              <a:buFont typeface="Wingdings" panose="05000000000000000000" pitchFamily="2" charset="2"/>
              <a:buNone/>
            </a:pPr>
            <a:r>
              <a:rPr lang="en-US" altLang="zh-CN" sz="2000" smtClean="0">
                <a:solidFill>
                  <a:srgbClr val="FF0000"/>
                </a:solidFill>
                <a:latin typeface="Comic Sans MS" panose="030F0702030302020204" pitchFamily="66" charset="0"/>
              </a:rPr>
              <a:t>define today’s Internet architecture</a:t>
            </a:r>
            <a:endParaRPr lang="en-US" altLang="zh-CN" sz="2400" smtClean="0">
              <a:latin typeface="Comic Sans MS" panose="030F0702030302020204" pitchFamily="66" charset="0"/>
            </a:endParaRPr>
          </a:p>
        </p:txBody>
      </p:sp>
      <p:sp>
        <p:nvSpPr>
          <p:cNvPr id="65541" name="Rectangle 4"/>
          <p:cNvSpPr>
            <a:spLocks noChangeArrowheads="1"/>
          </p:cNvSpPr>
          <p:nvPr/>
        </p:nvSpPr>
        <p:spPr bwMode="auto">
          <a:xfrm>
            <a:off x="0" y="752475"/>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dirty="0">
                <a:solidFill>
                  <a:srgbClr val="FF0000"/>
                </a:solidFill>
                <a:latin typeface="Tahoma" panose="020B0604030504040204" pitchFamily="34" charset="0"/>
              </a:rPr>
              <a:t>1972-1980: Internetworking, new and proprietary nets</a:t>
            </a:r>
            <a:endParaRPr lang="en-US" altLang="zh-CN" sz="4400" dirty="0">
              <a:solidFill>
                <a:schemeClr val="tx2"/>
              </a:solidFill>
              <a:latin typeface="Tahoma" panose="020B0604030504040204" pitchFamily="34" charset="0"/>
            </a:endParaRPr>
          </a:p>
        </p:txBody>
      </p:sp>
    </p:spTree>
    <p:extLst>
      <p:ext uri="{BB962C8B-B14F-4D97-AF65-F5344CB8AC3E}">
        <p14:creationId xmlns:p14="http://schemas.microsoft.com/office/powerpoint/2010/main" val="22666788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BC237FF-9D83-4DD1-B14C-D4930E774723}" type="slidenum">
              <a:rPr lang="zh-CN" altLang="en-US" sz="1400">
                <a:latin typeface="Tahoma" panose="020B0604030504040204" pitchFamily="34" charset="0"/>
              </a:rPr>
              <a:pPr/>
              <a:t>28</a:t>
            </a:fld>
            <a:endParaRPr lang="en-US" altLang="zh-CN" sz="1400">
              <a:latin typeface="Tahoma" panose="020B0604030504040204" pitchFamily="34" charset="0"/>
            </a:endParaRPr>
          </a:p>
        </p:txBody>
      </p:sp>
      <p:sp>
        <p:nvSpPr>
          <p:cNvPr id="66563" name="Rectangle 2"/>
          <p:cNvSpPr>
            <a:spLocks noGrp="1" noChangeArrowheads="1"/>
          </p:cNvSpPr>
          <p:nvPr>
            <p:ph type="body" sz="half" idx="1"/>
          </p:nvPr>
        </p:nvSpPr>
        <p:spPr>
          <a:xfrm>
            <a:off x="684213" y="1908175"/>
            <a:ext cx="3810000" cy="3946525"/>
          </a:xfrm>
        </p:spPr>
        <p:txBody>
          <a:bodyPr/>
          <a:lstStyle/>
          <a:p>
            <a:pPr eaLnBrk="1" hangingPunct="1">
              <a:spcBef>
                <a:spcPct val="0"/>
              </a:spcBef>
            </a:pPr>
            <a:r>
              <a:rPr lang="en-US" altLang="zh-CN" sz="2400" smtClean="0">
                <a:solidFill>
                  <a:srgbClr val="FF0000"/>
                </a:solidFill>
                <a:latin typeface="Comic Sans MS" panose="030F0702030302020204" pitchFamily="66" charset="0"/>
              </a:rPr>
              <a:t>1983:</a:t>
            </a:r>
            <a:r>
              <a:rPr lang="en-US" altLang="zh-CN" sz="2400" smtClean="0">
                <a:solidFill>
                  <a:schemeClr val="folHlink"/>
                </a:solidFill>
                <a:latin typeface="Comic Sans MS" panose="030F0702030302020204" pitchFamily="66" charset="0"/>
              </a:rPr>
              <a:t> deployment of TCP/IP</a:t>
            </a:r>
          </a:p>
          <a:p>
            <a:pPr eaLnBrk="1" hangingPunct="1">
              <a:spcBef>
                <a:spcPct val="0"/>
              </a:spcBef>
            </a:pPr>
            <a:r>
              <a:rPr lang="en-US" altLang="zh-CN" sz="2400" smtClean="0">
                <a:solidFill>
                  <a:srgbClr val="FF0000"/>
                </a:solidFill>
                <a:latin typeface="Comic Sans MS" panose="030F0702030302020204" pitchFamily="66" charset="0"/>
              </a:rPr>
              <a:t>1982:</a:t>
            </a:r>
            <a:r>
              <a:rPr lang="en-US" altLang="zh-CN" sz="2400" smtClean="0">
                <a:solidFill>
                  <a:schemeClr val="folHlink"/>
                </a:solidFill>
                <a:latin typeface="Comic Sans MS" panose="030F0702030302020204" pitchFamily="66" charset="0"/>
              </a:rPr>
              <a:t> smtp e-mail protocol defined </a:t>
            </a:r>
          </a:p>
          <a:p>
            <a:pPr eaLnBrk="1" hangingPunct="1">
              <a:spcBef>
                <a:spcPct val="0"/>
              </a:spcBef>
            </a:pPr>
            <a:r>
              <a:rPr lang="en-US" altLang="zh-CN" sz="2400" smtClean="0">
                <a:solidFill>
                  <a:srgbClr val="FF0000"/>
                </a:solidFill>
                <a:latin typeface="Comic Sans MS" panose="030F0702030302020204" pitchFamily="66" charset="0"/>
              </a:rPr>
              <a:t>1983:</a:t>
            </a:r>
            <a:r>
              <a:rPr lang="en-US" altLang="zh-CN" sz="2400" smtClean="0">
                <a:solidFill>
                  <a:schemeClr val="folHlink"/>
                </a:solidFill>
                <a:latin typeface="Comic Sans MS" panose="030F0702030302020204" pitchFamily="66" charset="0"/>
              </a:rPr>
              <a:t> DNS defined for name-to-IP-address translation</a:t>
            </a:r>
          </a:p>
          <a:p>
            <a:pPr eaLnBrk="1" hangingPunct="1">
              <a:spcBef>
                <a:spcPct val="0"/>
              </a:spcBef>
            </a:pPr>
            <a:r>
              <a:rPr lang="en-US" altLang="zh-CN" sz="2400" smtClean="0">
                <a:solidFill>
                  <a:srgbClr val="FF0000"/>
                </a:solidFill>
                <a:latin typeface="Comic Sans MS" panose="030F0702030302020204" pitchFamily="66" charset="0"/>
              </a:rPr>
              <a:t>1985:</a:t>
            </a:r>
            <a:r>
              <a:rPr lang="en-US" altLang="zh-CN" sz="2400" smtClean="0">
                <a:solidFill>
                  <a:schemeClr val="folHlink"/>
                </a:solidFill>
                <a:latin typeface="Comic Sans MS" panose="030F0702030302020204" pitchFamily="66" charset="0"/>
              </a:rPr>
              <a:t> ftp protocol defined</a:t>
            </a:r>
          </a:p>
          <a:p>
            <a:pPr eaLnBrk="1" hangingPunct="1">
              <a:spcBef>
                <a:spcPct val="0"/>
              </a:spcBef>
            </a:pPr>
            <a:r>
              <a:rPr lang="en-US" altLang="zh-CN" sz="2400" smtClean="0">
                <a:solidFill>
                  <a:srgbClr val="FF0000"/>
                </a:solidFill>
                <a:latin typeface="Comic Sans MS" panose="030F0702030302020204" pitchFamily="66" charset="0"/>
              </a:rPr>
              <a:t>1988:</a:t>
            </a:r>
            <a:r>
              <a:rPr lang="en-US" altLang="zh-CN" sz="2400" smtClean="0">
                <a:solidFill>
                  <a:schemeClr val="folHlink"/>
                </a:solidFill>
                <a:latin typeface="Comic Sans MS" panose="030F0702030302020204" pitchFamily="66" charset="0"/>
              </a:rPr>
              <a:t> TCP congestion control</a:t>
            </a:r>
          </a:p>
        </p:txBody>
      </p:sp>
      <p:sp>
        <p:nvSpPr>
          <p:cNvPr id="66564" name="Rectangle 3"/>
          <p:cNvSpPr>
            <a:spLocks noGrp="1" noChangeArrowheads="1"/>
          </p:cNvSpPr>
          <p:nvPr>
            <p:ph type="body" sz="half" idx="2"/>
          </p:nvPr>
        </p:nvSpPr>
        <p:spPr>
          <a:xfrm>
            <a:off x="4759325" y="1978025"/>
            <a:ext cx="3810000" cy="3937000"/>
          </a:xfrm>
        </p:spPr>
        <p:txBody>
          <a:bodyPr/>
          <a:lstStyle/>
          <a:p>
            <a:pPr eaLnBrk="1" hangingPunct="1">
              <a:spcBef>
                <a:spcPct val="0"/>
              </a:spcBef>
            </a:pPr>
            <a:r>
              <a:rPr lang="en-US" altLang="zh-CN" sz="2400" dirty="0" smtClean="0">
                <a:solidFill>
                  <a:schemeClr val="folHlink"/>
                </a:solidFill>
                <a:latin typeface="Comic Sans MS" panose="030F0702030302020204" pitchFamily="66" charset="0"/>
              </a:rPr>
              <a:t>new national networks: </a:t>
            </a:r>
            <a:r>
              <a:rPr lang="en-US" altLang="zh-CN" sz="2400" dirty="0" err="1" smtClean="0">
                <a:solidFill>
                  <a:schemeClr val="folHlink"/>
                </a:solidFill>
                <a:latin typeface="Comic Sans MS" panose="030F0702030302020204" pitchFamily="66" charset="0"/>
              </a:rPr>
              <a:t>Csnet</a:t>
            </a:r>
            <a:r>
              <a:rPr lang="en-US" altLang="zh-CN" sz="2400" dirty="0" smtClean="0">
                <a:solidFill>
                  <a:schemeClr val="folHlink"/>
                </a:solidFill>
                <a:latin typeface="Comic Sans MS" panose="030F0702030302020204" pitchFamily="66" charset="0"/>
              </a:rPr>
              <a:t>, </a:t>
            </a:r>
            <a:r>
              <a:rPr lang="en-US" altLang="zh-CN" sz="2400" dirty="0" err="1" smtClean="0">
                <a:solidFill>
                  <a:schemeClr val="folHlink"/>
                </a:solidFill>
                <a:latin typeface="Comic Sans MS" panose="030F0702030302020204" pitchFamily="66" charset="0"/>
              </a:rPr>
              <a:t>BITnet</a:t>
            </a:r>
            <a:r>
              <a:rPr lang="en-US" altLang="zh-CN" sz="2400" dirty="0" smtClean="0">
                <a:solidFill>
                  <a:schemeClr val="folHlink"/>
                </a:solidFill>
                <a:latin typeface="Comic Sans MS" panose="030F0702030302020204" pitchFamily="66" charset="0"/>
              </a:rPr>
              <a:t>, </a:t>
            </a:r>
            <a:r>
              <a:rPr lang="en-US" altLang="zh-CN" sz="2400" dirty="0" err="1" smtClean="0">
                <a:solidFill>
                  <a:schemeClr val="folHlink"/>
                </a:solidFill>
                <a:latin typeface="Comic Sans MS" panose="030F0702030302020204" pitchFamily="66" charset="0"/>
              </a:rPr>
              <a:t>NSFnet</a:t>
            </a:r>
            <a:r>
              <a:rPr lang="en-US" altLang="zh-CN" sz="2400" dirty="0" smtClean="0">
                <a:solidFill>
                  <a:schemeClr val="folHlink"/>
                </a:solidFill>
                <a:latin typeface="Comic Sans MS" panose="030F0702030302020204" pitchFamily="66" charset="0"/>
              </a:rPr>
              <a:t>, Minitel</a:t>
            </a:r>
          </a:p>
          <a:p>
            <a:pPr eaLnBrk="1" hangingPunct="1">
              <a:spcBef>
                <a:spcPct val="0"/>
              </a:spcBef>
            </a:pPr>
            <a:r>
              <a:rPr lang="en-US" altLang="zh-CN" sz="2400" dirty="0" smtClean="0">
                <a:solidFill>
                  <a:schemeClr val="folHlink"/>
                </a:solidFill>
                <a:latin typeface="Comic Sans MS" panose="030F0702030302020204" pitchFamily="66" charset="0"/>
              </a:rPr>
              <a:t>100,000 hosts connected to confederation of networks</a:t>
            </a:r>
          </a:p>
          <a:p>
            <a:pPr eaLnBrk="1" hangingPunct="1">
              <a:spcBef>
                <a:spcPct val="0"/>
              </a:spcBef>
            </a:pPr>
            <a:endParaRPr lang="zh-CN" altLang="en-US" sz="2400" dirty="0" smtClean="0">
              <a:solidFill>
                <a:schemeClr val="folHlink"/>
              </a:solidFill>
              <a:latin typeface="Comic Sans MS" panose="030F0702030302020204" pitchFamily="66" charset="0"/>
            </a:endParaRPr>
          </a:p>
        </p:txBody>
      </p:sp>
      <p:sp>
        <p:nvSpPr>
          <p:cNvPr id="66565" name="Rectangle 4"/>
          <p:cNvSpPr>
            <a:spLocks noChangeArrowheads="1"/>
          </p:cNvSpPr>
          <p:nvPr/>
        </p:nvSpPr>
        <p:spPr bwMode="auto">
          <a:xfrm>
            <a:off x="523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dirty="0">
                <a:solidFill>
                  <a:srgbClr val="FF0000"/>
                </a:solidFill>
                <a:latin typeface="Tahoma" panose="020B0604030504040204" pitchFamily="34" charset="0"/>
              </a:rPr>
              <a:t>1980-1990: new protocols, a proliferation </a:t>
            </a:r>
            <a:r>
              <a:rPr lang="en-US" altLang="zh-CN" sz="2800" i="1" dirty="0" smtClean="0">
                <a:solidFill>
                  <a:srgbClr val="FF0000"/>
                </a:solidFill>
                <a:latin typeface="Tahoma" panose="020B0604030504040204" pitchFamily="34" charset="0"/>
              </a:rPr>
              <a:t>of </a:t>
            </a:r>
            <a:r>
              <a:rPr lang="en-US" altLang="zh-CN" sz="2800" i="1" dirty="0">
                <a:solidFill>
                  <a:srgbClr val="FF0000"/>
                </a:solidFill>
                <a:latin typeface="Tahoma" panose="020B0604030504040204" pitchFamily="34" charset="0"/>
              </a:rPr>
              <a:t>networks</a:t>
            </a:r>
            <a:endParaRPr lang="en-US" altLang="zh-CN" sz="4400" dirty="0">
              <a:solidFill>
                <a:schemeClr val="tx2"/>
              </a:solidFill>
              <a:latin typeface="Tahoma" panose="020B0604030504040204" pitchFamily="34" charset="0"/>
            </a:endParaRPr>
          </a:p>
        </p:txBody>
      </p:sp>
    </p:spTree>
    <p:extLst>
      <p:ext uri="{BB962C8B-B14F-4D97-AF65-F5344CB8AC3E}">
        <p14:creationId xmlns:p14="http://schemas.microsoft.com/office/powerpoint/2010/main" val="359854855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2FE54A9-FA19-4F9E-981C-4A9DDC68CFD1}" type="slidenum">
              <a:rPr lang="zh-CN" altLang="en-US" sz="1400">
                <a:latin typeface="Tahoma" panose="020B0604030504040204" pitchFamily="34" charset="0"/>
              </a:rPr>
              <a:pPr/>
              <a:t>29</a:t>
            </a:fld>
            <a:endParaRPr lang="en-US" altLang="zh-CN" sz="1400">
              <a:latin typeface="Tahoma" panose="020B0604030504040204" pitchFamily="34" charset="0"/>
            </a:endParaRPr>
          </a:p>
        </p:txBody>
      </p:sp>
      <p:sp>
        <p:nvSpPr>
          <p:cNvPr id="67587" name="Rectangle 2"/>
          <p:cNvSpPr>
            <a:spLocks noGrp="1" noChangeArrowheads="1"/>
          </p:cNvSpPr>
          <p:nvPr>
            <p:ph type="body" sz="half" idx="1"/>
          </p:nvPr>
        </p:nvSpPr>
        <p:spPr>
          <a:xfrm>
            <a:off x="177800" y="1562100"/>
            <a:ext cx="4767263" cy="4457700"/>
          </a:xfrm>
        </p:spPr>
        <p:txBody>
          <a:bodyPr/>
          <a:lstStyle/>
          <a:p>
            <a:pPr eaLnBrk="1" hangingPunct="1">
              <a:spcBef>
                <a:spcPct val="0"/>
              </a:spcBef>
            </a:pPr>
            <a:r>
              <a:rPr lang="en-US" altLang="zh-CN" sz="2200" dirty="0" smtClean="0">
                <a:solidFill>
                  <a:schemeClr val="hlink"/>
                </a:solidFill>
                <a:latin typeface="Comic Sans MS" panose="030F0702030302020204" pitchFamily="66" charset="0"/>
              </a:rPr>
              <a:t>Early 1990’s</a:t>
            </a:r>
            <a:r>
              <a:rPr lang="en-US" altLang="zh-CN" sz="2200" dirty="0" smtClean="0">
                <a:solidFill>
                  <a:schemeClr val="folHlink"/>
                </a:solidFill>
                <a:latin typeface="Comic Sans MS" panose="030F0702030302020204" pitchFamily="66" charset="0"/>
              </a:rPr>
              <a:t>: </a:t>
            </a:r>
            <a:r>
              <a:rPr lang="en-US" altLang="zh-CN" sz="2200" dirty="0" err="1" smtClean="0">
                <a:solidFill>
                  <a:schemeClr val="folHlink"/>
                </a:solidFill>
                <a:latin typeface="Comic Sans MS" panose="030F0702030302020204" pitchFamily="66" charset="0"/>
              </a:rPr>
              <a:t>ARPAnet</a:t>
            </a:r>
            <a:r>
              <a:rPr lang="en-US" altLang="zh-CN" sz="2200" dirty="0" smtClean="0">
                <a:solidFill>
                  <a:schemeClr val="folHlink"/>
                </a:solidFill>
                <a:latin typeface="Comic Sans MS" panose="030F0702030302020204" pitchFamily="66" charset="0"/>
              </a:rPr>
              <a:t> decommissioned</a:t>
            </a:r>
          </a:p>
          <a:p>
            <a:pPr eaLnBrk="1" hangingPunct="1">
              <a:spcBef>
                <a:spcPct val="0"/>
              </a:spcBef>
            </a:pPr>
            <a:r>
              <a:rPr lang="en-US" altLang="zh-CN" sz="2200" dirty="0" smtClean="0">
                <a:solidFill>
                  <a:schemeClr val="hlink"/>
                </a:solidFill>
                <a:latin typeface="Comic Sans MS" panose="030F0702030302020204" pitchFamily="66" charset="0"/>
              </a:rPr>
              <a:t>1991:</a:t>
            </a:r>
            <a:r>
              <a:rPr lang="en-US" altLang="zh-CN" sz="2200" dirty="0" smtClean="0">
                <a:solidFill>
                  <a:schemeClr val="folHlink"/>
                </a:solidFill>
                <a:latin typeface="Comic Sans MS" panose="030F0702030302020204" pitchFamily="66" charset="0"/>
              </a:rPr>
              <a:t> NSF lifts restrictions on commercial use of </a:t>
            </a:r>
            <a:r>
              <a:rPr lang="en-US" altLang="zh-CN" sz="2200" dirty="0" err="1" smtClean="0">
                <a:solidFill>
                  <a:schemeClr val="folHlink"/>
                </a:solidFill>
                <a:latin typeface="Comic Sans MS" panose="030F0702030302020204" pitchFamily="66" charset="0"/>
              </a:rPr>
              <a:t>NSFnet</a:t>
            </a:r>
            <a:r>
              <a:rPr lang="en-US" altLang="zh-CN" sz="2200" dirty="0" smtClean="0">
                <a:solidFill>
                  <a:schemeClr val="folHlink"/>
                </a:solidFill>
                <a:latin typeface="Comic Sans MS" panose="030F0702030302020204" pitchFamily="66" charset="0"/>
              </a:rPr>
              <a:t> (decommissioned, 1995)</a:t>
            </a:r>
          </a:p>
          <a:p>
            <a:pPr eaLnBrk="1" hangingPunct="1">
              <a:spcBef>
                <a:spcPct val="0"/>
              </a:spcBef>
            </a:pPr>
            <a:r>
              <a:rPr lang="en-US" altLang="zh-CN" sz="2200" dirty="0" smtClean="0">
                <a:solidFill>
                  <a:schemeClr val="hlink"/>
                </a:solidFill>
                <a:latin typeface="Comic Sans MS" panose="030F0702030302020204" pitchFamily="66" charset="0"/>
              </a:rPr>
              <a:t>early 1990s</a:t>
            </a:r>
            <a:r>
              <a:rPr lang="en-US" altLang="zh-CN" sz="2200" dirty="0" smtClean="0">
                <a:solidFill>
                  <a:schemeClr val="folHlink"/>
                </a:solidFill>
                <a:latin typeface="Comic Sans MS" panose="030F0702030302020204" pitchFamily="66" charset="0"/>
              </a:rPr>
              <a:t>: Web</a:t>
            </a:r>
          </a:p>
          <a:p>
            <a:pPr lvl="1" eaLnBrk="1" hangingPunct="1">
              <a:spcBef>
                <a:spcPct val="0"/>
              </a:spcBef>
            </a:pPr>
            <a:r>
              <a:rPr lang="en-US" altLang="zh-CN" sz="2200" dirty="0" smtClean="0">
                <a:solidFill>
                  <a:schemeClr val="folHlink"/>
                </a:solidFill>
                <a:latin typeface="Comic Sans MS" panose="030F0702030302020204" pitchFamily="66" charset="0"/>
              </a:rPr>
              <a:t>hypertext [Bush 1945, Nelson 1960’s]</a:t>
            </a:r>
          </a:p>
          <a:p>
            <a:pPr lvl="1" eaLnBrk="1" hangingPunct="1">
              <a:spcBef>
                <a:spcPct val="0"/>
              </a:spcBef>
            </a:pPr>
            <a:r>
              <a:rPr lang="en-US" altLang="zh-CN" sz="2200" dirty="0" smtClean="0">
                <a:solidFill>
                  <a:schemeClr val="folHlink"/>
                </a:solidFill>
                <a:latin typeface="Comic Sans MS" panose="030F0702030302020204" pitchFamily="66" charset="0"/>
              </a:rPr>
              <a:t>HTML, HTTP: Berners-Lee</a:t>
            </a:r>
          </a:p>
          <a:p>
            <a:pPr lvl="1" eaLnBrk="1" hangingPunct="1">
              <a:spcBef>
                <a:spcPct val="0"/>
              </a:spcBef>
            </a:pPr>
            <a:r>
              <a:rPr lang="en-US" altLang="zh-CN" sz="2200" dirty="0" smtClean="0">
                <a:solidFill>
                  <a:schemeClr val="folHlink"/>
                </a:solidFill>
                <a:latin typeface="Comic Sans MS" panose="030F0702030302020204" pitchFamily="66" charset="0"/>
              </a:rPr>
              <a:t>1994: Mosaic, later Netscape</a:t>
            </a:r>
          </a:p>
          <a:p>
            <a:pPr lvl="1" eaLnBrk="1" hangingPunct="1">
              <a:spcBef>
                <a:spcPct val="0"/>
              </a:spcBef>
            </a:pPr>
            <a:r>
              <a:rPr lang="en-US" altLang="zh-CN" sz="2200" dirty="0" smtClean="0">
                <a:solidFill>
                  <a:schemeClr val="folHlink"/>
                </a:solidFill>
                <a:latin typeface="Comic Sans MS" panose="030F0702030302020204" pitchFamily="66" charset="0"/>
              </a:rPr>
              <a:t>late 1990’s: commercialization of the Web</a:t>
            </a:r>
          </a:p>
        </p:txBody>
      </p:sp>
      <p:sp>
        <p:nvSpPr>
          <p:cNvPr id="67588" name="Rectangle 3"/>
          <p:cNvSpPr>
            <a:spLocks noGrp="1" noChangeArrowheads="1"/>
          </p:cNvSpPr>
          <p:nvPr>
            <p:ph type="body" sz="half" idx="2"/>
          </p:nvPr>
        </p:nvSpPr>
        <p:spPr>
          <a:xfrm>
            <a:off x="4779963" y="1571625"/>
            <a:ext cx="3965575" cy="4448175"/>
          </a:xfrm>
        </p:spPr>
        <p:txBody>
          <a:bodyPr/>
          <a:lstStyle/>
          <a:p>
            <a:pPr eaLnBrk="1" hangingPunct="1">
              <a:spcBef>
                <a:spcPct val="0"/>
              </a:spcBef>
              <a:buFont typeface="Wingdings" panose="05000000000000000000" pitchFamily="2" charset="2"/>
              <a:buNone/>
            </a:pPr>
            <a:r>
              <a:rPr lang="en-US" altLang="zh-CN" sz="2400" dirty="0" smtClean="0">
                <a:solidFill>
                  <a:schemeClr val="hlink"/>
                </a:solidFill>
                <a:latin typeface="Comic Sans MS" panose="030F0702030302020204" pitchFamily="66" charset="0"/>
              </a:rPr>
              <a:t>Late 1990’s – 2000’s:</a:t>
            </a:r>
          </a:p>
          <a:p>
            <a:pPr eaLnBrk="1" hangingPunct="1">
              <a:spcBef>
                <a:spcPct val="0"/>
              </a:spcBef>
            </a:pPr>
            <a:r>
              <a:rPr lang="en-US" altLang="zh-CN" sz="2400" dirty="0" smtClean="0">
                <a:solidFill>
                  <a:schemeClr val="folHlink"/>
                </a:solidFill>
                <a:latin typeface="Comic Sans MS" panose="030F0702030302020204" pitchFamily="66" charset="0"/>
              </a:rPr>
              <a:t>more killer apps: instant messaging, P2P file sharing</a:t>
            </a:r>
          </a:p>
          <a:p>
            <a:pPr eaLnBrk="1" hangingPunct="1">
              <a:spcBef>
                <a:spcPct val="0"/>
              </a:spcBef>
            </a:pPr>
            <a:r>
              <a:rPr lang="en-US" altLang="zh-CN" sz="2400" dirty="0" smtClean="0">
                <a:solidFill>
                  <a:schemeClr val="folHlink"/>
                </a:solidFill>
                <a:latin typeface="Comic Sans MS" panose="030F0702030302020204" pitchFamily="66" charset="0"/>
              </a:rPr>
              <a:t>network security to forefront</a:t>
            </a:r>
          </a:p>
          <a:p>
            <a:pPr eaLnBrk="1" hangingPunct="1">
              <a:spcBef>
                <a:spcPct val="0"/>
              </a:spcBef>
            </a:pPr>
            <a:r>
              <a:rPr lang="en-US" altLang="zh-CN" sz="2400" dirty="0" smtClean="0">
                <a:solidFill>
                  <a:schemeClr val="folHlink"/>
                </a:solidFill>
                <a:latin typeface="Comic Sans MS" panose="030F0702030302020204" pitchFamily="66" charset="0"/>
              </a:rPr>
              <a:t>est. 50 million host, 100 million+ users</a:t>
            </a:r>
          </a:p>
          <a:p>
            <a:pPr eaLnBrk="1" hangingPunct="1">
              <a:spcBef>
                <a:spcPct val="0"/>
              </a:spcBef>
            </a:pPr>
            <a:r>
              <a:rPr lang="en-US" altLang="zh-CN" sz="2400" dirty="0" smtClean="0">
                <a:solidFill>
                  <a:schemeClr val="folHlink"/>
                </a:solidFill>
                <a:latin typeface="Comic Sans MS" panose="030F0702030302020204" pitchFamily="66" charset="0"/>
              </a:rPr>
              <a:t>backbone links running at </a:t>
            </a:r>
            <a:r>
              <a:rPr lang="en-US" altLang="zh-CN" sz="2400" dirty="0" err="1" smtClean="0">
                <a:solidFill>
                  <a:schemeClr val="folHlink"/>
                </a:solidFill>
                <a:latin typeface="Comic Sans MS" panose="030F0702030302020204" pitchFamily="66" charset="0"/>
              </a:rPr>
              <a:t>Gbps</a:t>
            </a:r>
            <a:endParaRPr lang="en-US" altLang="zh-CN" sz="2400" dirty="0" smtClean="0">
              <a:solidFill>
                <a:schemeClr val="folHlink"/>
              </a:solidFill>
              <a:latin typeface="Comic Sans MS" panose="030F0702030302020204" pitchFamily="66" charset="0"/>
            </a:endParaRPr>
          </a:p>
          <a:p>
            <a:pPr eaLnBrk="1" hangingPunct="1">
              <a:spcBef>
                <a:spcPct val="0"/>
              </a:spcBef>
            </a:pPr>
            <a:endParaRPr lang="zh-CN" altLang="en-US" sz="2400" dirty="0" smtClean="0">
              <a:solidFill>
                <a:schemeClr val="folHlink"/>
              </a:solidFill>
              <a:latin typeface="Comic Sans MS" panose="030F0702030302020204" pitchFamily="66" charset="0"/>
            </a:endParaRPr>
          </a:p>
        </p:txBody>
      </p:sp>
      <p:sp>
        <p:nvSpPr>
          <p:cNvPr id="67589" name="Rectangle 4"/>
          <p:cNvSpPr>
            <a:spLocks noChangeArrowheads="1"/>
          </p:cNvSpPr>
          <p:nvPr/>
        </p:nvSpPr>
        <p:spPr bwMode="auto">
          <a:xfrm>
            <a:off x="177800" y="876300"/>
            <a:ext cx="8737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dirty="0">
                <a:solidFill>
                  <a:srgbClr val="FF0000"/>
                </a:solidFill>
                <a:latin typeface="Tahoma" panose="020B0604030504040204" pitchFamily="34" charset="0"/>
              </a:rPr>
              <a:t>1990, 2000</a:t>
            </a:r>
            <a:r>
              <a:rPr lang="en-US" altLang="zh-CN" sz="2800" i="1" dirty="0">
                <a:solidFill>
                  <a:srgbClr val="FF0000"/>
                </a:solidFill>
                <a:latin typeface="Comic Sans MS" panose="030F0702030302020204" pitchFamily="66" charset="0"/>
              </a:rPr>
              <a:t>’</a:t>
            </a:r>
            <a:r>
              <a:rPr lang="en-US" altLang="zh-CN" sz="2800" i="1" dirty="0">
                <a:solidFill>
                  <a:srgbClr val="FF0000"/>
                </a:solidFill>
                <a:latin typeface="Tahoma" panose="020B0604030504040204" pitchFamily="34" charset="0"/>
              </a:rPr>
              <a:t>s: commercialization, the Web, new apps</a:t>
            </a:r>
            <a:endParaRPr lang="en-US" altLang="zh-CN" sz="4400" dirty="0">
              <a:solidFill>
                <a:schemeClr val="tx2"/>
              </a:solidFill>
              <a:latin typeface="Tahoma" panose="020B0604030504040204" pitchFamily="34" charset="0"/>
            </a:endParaRPr>
          </a:p>
        </p:txBody>
      </p:sp>
    </p:spTree>
    <p:extLst>
      <p:ext uri="{BB962C8B-B14F-4D97-AF65-F5344CB8AC3E}">
        <p14:creationId xmlns:p14="http://schemas.microsoft.com/office/powerpoint/2010/main" val="365576875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EBE45F3-7094-4E9B-BF50-DBF07667FB71}" type="slidenum">
              <a:rPr lang="zh-CN" altLang="en-US" sz="1400">
                <a:latin typeface="Tahoma" panose="020B0604030504040204" pitchFamily="34" charset="0"/>
              </a:rPr>
              <a:pPr/>
              <a:t>3</a:t>
            </a:fld>
            <a:endParaRPr lang="en-US" altLang="zh-CN" sz="1400">
              <a:latin typeface="Tahoma" panose="020B0604030504040204" pitchFamily="34" charset="0"/>
            </a:endParaRPr>
          </a:p>
        </p:txBody>
      </p:sp>
      <p:sp>
        <p:nvSpPr>
          <p:cNvPr id="47107" name="Rectangle 3"/>
          <p:cNvSpPr>
            <a:spLocks noGrp="1" noChangeArrowheads="1"/>
          </p:cNvSpPr>
          <p:nvPr>
            <p:ph type="body" idx="1"/>
          </p:nvPr>
        </p:nvSpPr>
        <p:spPr>
          <a:xfrm>
            <a:off x="166688" y="957263"/>
            <a:ext cx="8977312" cy="4930775"/>
          </a:xfrm>
        </p:spPr>
        <p:txBody>
          <a:bodyPr/>
          <a:lstStyle/>
          <a:p>
            <a:pPr eaLnBrk="1" hangingPunct="1">
              <a:buFont typeface="Wingdings" panose="05000000000000000000" pitchFamily="2" charset="2"/>
              <a:buNone/>
            </a:pPr>
            <a:r>
              <a:rPr lang="zh-CN" altLang="en-US" sz="4000" b="1" dirty="0" smtClean="0">
                <a:solidFill>
                  <a:srgbClr val="0000FF"/>
                </a:solidFill>
                <a:latin typeface="Comic Sans MS" panose="030F0702030302020204" pitchFamily="66" charset="0"/>
                <a:ea typeface="隶书" panose="02010509060101010101" pitchFamily="49" charset="-122"/>
              </a:rPr>
              <a:t>三、学习方法</a:t>
            </a:r>
          </a:p>
          <a:p>
            <a:pPr eaLnBrk="1" hangingPunct="1">
              <a:spcBef>
                <a:spcPct val="0"/>
              </a:spcBef>
              <a:buFont typeface="Wingdings" panose="05000000000000000000" pitchFamily="2" charset="2"/>
              <a:buNone/>
            </a:pPr>
            <a:r>
              <a:rPr lang="zh-CN" altLang="en-US" sz="4000" b="1" dirty="0" smtClean="0">
                <a:solidFill>
                  <a:srgbClr val="0000FF"/>
                </a:solidFill>
                <a:latin typeface="Comic Sans MS" panose="030F0702030302020204" pitchFamily="66" charset="0"/>
                <a:ea typeface="隶书" panose="02010509060101010101" pitchFamily="49" charset="-122"/>
              </a:rPr>
              <a:t>   </a:t>
            </a:r>
            <a:r>
              <a:rPr lang="en-US" altLang="zh-CN" sz="2400" b="1" dirty="0" smtClean="0">
                <a:solidFill>
                  <a:srgbClr val="0000FF"/>
                </a:solidFill>
                <a:latin typeface="Comic Sans MS" panose="030F0702030302020204" pitchFamily="66" charset="0"/>
                <a:ea typeface="隶书" panose="02010509060101010101" pitchFamily="49" charset="-122"/>
              </a:rPr>
              <a:t>1</a:t>
            </a:r>
            <a:r>
              <a:rPr lang="zh-CN" altLang="en-US" sz="2400" b="1" dirty="0" smtClean="0">
                <a:solidFill>
                  <a:srgbClr val="0000FF"/>
                </a:solidFill>
                <a:latin typeface="Comic Sans MS" panose="030F0702030302020204" pitchFamily="66" charset="0"/>
                <a:ea typeface="隶书" panose="02010509060101010101" pitchFamily="49" charset="-122"/>
              </a:rPr>
              <a:t>、广泛阅读资料</a:t>
            </a:r>
          </a:p>
          <a:p>
            <a:pPr eaLnBrk="1" hangingPunct="1">
              <a:buFont typeface="Wingdings" panose="05000000000000000000" pitchFamily="2" charset="2"/>
              <a:buNone/>
            </a:pPr>
            <a:r>
              <a:rPr lang="en-US" altLang="zh-CN" sz="2400" b="1" dirty="0" smtClean="0">
                <a:solidFill>
                  <a:srgbClr val="0000FF"/>
                </a:solidFill>
                <a:latin typeface="Comic Sans MS" panose="030F0702030302020204" pitchFamily="66" charset="0"/>
                <a:ea typeface="隶书" panose="02010509060101010101" pitchFamily="49" charset="-122"/>
              </a:rPr>
              <a:t>     2</a:t>
            </a:r>
            <a:r>
              <a:rPr lang="zh-CN" altLang="en-US" sz="2400" b="1" dirty="0" smtClean="0">
                <a:solidFill>
                  <a:srgbClr val="0000FF"/>
                </a:solidFill>
                <a:latin typeface="Comic Sans MS" panose="030F0702030302020204" pitchFamily="66" charset="0"/>
                <a:ea typeface="隶书" panose="02010509060101010101" pitchFamily="49" charset="-122"/>
              </a:rPr>
              <a:t>、大量参考案例</a:t>
            </a:r>
          </a:p>
          <a:p>
            <a:pPr eaLnBrk="1" hangingPunct="1">
              <a:buFont typeface="Wingdings" panose="05000000000000000000" pitchFamily="2" charset="2"/>
              <a:buNone/>
            </a:pPr>
            <a:r>
              <a:rPr lang="en-US" altLang="zh-CN" sz="2400" b="1" dirty="0" smtClean="0">
                <a:solidFill>
                  <a:srgbClr val="0000FF"/>
                </a:solidFill>
                <a:latin typeface="Comic Sans MS" panose="030F0702030302020204" pitchFamily="66" charset="0"/>
                <a:ea typeface="隶书" panose="02010509060101010101" pitchFamily="49" charset="-122"/>
              </a:rPr>
              <a:t>     3</a:t>
            </a:r>
            <a:r>
              <a:rPr lang="zh-CN" altLang="en-US" sz="2400" b="1" dirty="0" smtClean="0">
                <a:solidFill>
                  <a:srgbClr val="0000FF"/>
                </a:solidFill>
                <a:latin typeface="Comic Sans MS" panose="030F0702030302020204" pitchFamily="66" charset="0"/>
                <a:ea typeface="隶书" panose="02010509060101010101" pitchFamily="49" charset="-122"/>
              </a:rPr>
              <a:t>、可自学</a:t>
            </a:r>
          </a:p>
          <a:p>
            <a:pPr eaLnBrk="1" hangingPunct="1">
              <a:buFont typeface="Wingdings" panose="05000000000000000000" pitchFamily="2" charset="2"/>
              <a:buNone/>
            </a:pPr>
            <a:r>
              <a:rPr lang="zh-CN" altLang="en-US" sz="4000" b="1" dirty="0" smtClean="0">
                <a:solidFill>
                  <a:srgbClr val="0000FF"/>
                </a:solidFill>
                <a:latin typeface="Comic Sans MS" panose="030F0702030302020204" pitchFamily="66" charset="0"/>
                <a:ea typeface="隶书" panose="02010509060101010101" pitchFamily="49" charset="-122"/>
              </a:rPr>
              <a:t>四、参考资料</a:t>
            </a:r>
          </a:p>
          <a:p>
            <a:pPr eaLnBrk="1" hangingPunct="1">
              <a:buNone/>
            </a:pPr>
            <a:r>
              <a:rPr lang="en-US" altLang="zh-CN" sz="2300" b="1" dirty="0" smtClean="0">
                <a:solidFill>
                  <a:srgbClr val="0000FF"/>
                </a:solidFill>
                <a:latin typeface="Comic Sans MS" panose="030F0702030302020204" pitchFamily="66" charset="0"/>
                <a:ea typeface="隶书" panose="02010509060101010101" pitchFamily="49" charset="-122"/>
              </a:rPr>
              <a:t>      1</a:t>
            </a:r>
            <a:r>
              <a:rPr lang="zh-CN" altLang="en-US" sz="2300" b="1" dirty="0" smtClean="0">
                <a:solidFill>
                  <a:srgbClr val="0000FF"/>
                </a:solidFill>
                <a:latin typeface="Comic Sans MS" panose="030F0702030302020204" pitchFamily="66" charset="0"/>
                <a:ea typeface="隶书" panose="02010509060101010101" pitchFamily="49" charset="-122"/>
              </a:rPr>
              <a:t>．</a:t>
            </a:r>
            <a:r>
              <a:rPr lang="en-US" altLang="zh-CN" sz="2300" b="1" dirty="0" smtClean="0">
                <a:solidFill>
                  <a:srgbClr val="0000FF"/>
                </a:solidFill>
                <a:latin typeface="Comic Sans MS" panose="030F0702030302020204" pitchFamily="66" charset="0"/>
                <a:ea typeface="隶书" panose="02010509060101010101" pitchFamily="49" charset="-122"/>
              </a:rPr>
              <a:t> James F. Kurose, Keith W. Ross, </a:t>
            </a:r>
            <a:r>
              <a:rPr lang="zh-CN" altLang="en-US" sz="2300" b="1" dirty="0" smtClean="0">
                <a:solidFill>
                  <a:srgbClr val="0000FF"/>
                </a:solidFill>
                <a:latin typeface="Comic Sans MS" panose="030F0702030302020204" pitchFamily="66" charset="0"/>
                <a:ea typeface="隶书" panose="02010509060101010101" pitchFamily="49" charset="-122"/>
              </a:rPr>
              <a:t>计算机网络：自顶向下方法（原书</a:t>
            </a:r>
            <a:r>
              <a:rPr lang="zh-CN" altLang="en-US" sz="2300" b="1" dirty="0" smtClean="0">
                <a:solidFill>
                  <a:srgbClr val="0000FF"/>
                </a:solidFill>
                <a:latin typeface="Comic Sans MS" panose="030F0702030302020204" pitchFamily="66" charset="0"/>
                <a:ea typeface="隶书" panose="02010509060101010101" pitchFamily="49" charset="-122"/>
              </a:rPr>
              <a:t>第</a:t>
            </a:r>
            <a:r>
              <a:rPr lang="en-US" altLang="zh-CN" sz="2300" b="1" dirty="0" smtClean="0">
                <a:solidFill>
                  <a:srgbClr val="0000FF"/>
                </a:solidFill>
                <a:latin typeface="Comic Sans MS" panose="030F0702030302020204" pitchFamily="66" charset="0"/>
                <a:ea typeface="隶书" panose="02010509060101010101" pitchFamily="49" charset="-122"/>
              </a:rPr>
              <a:t>7</a:t>
            </a:r>
            <a:r>
              <a:rPr lang="zh-CN" altLang="en-US" sz="2300" b="1" dirty="0" smtClean="0">
                <a:solidFill>
                  <a:srgbClr val="0000FF"/>
                </a:solidFill>
                <a:latin typeface="Comic Sans MS" panose="030F0702030302020204" pitchFamily="66" charset="0"/>
                <a:ea typeface="隶书" panose="02010509060101010101" pitchFamily="49" charset="-122"/>
              </a:rPr>
              <a:t>版</a:t>
            </a:r>
            <a:r>
              <a:rPr lang="zh-CN" altLang="en-US" sz="2300" b="1" dirty="0" smtClean="0">
                <a:solidFill>
                  <a:srgbClr val="0000FF"/>
                </a:solidFill>
                <a:latin typeface="Comic Sans MS" panose="030F0702030302020204" pitchFamily="66" charset="0"/>
                <a:ea typeface="隶书" panose="02010509060101010101" pitchFamily="49" charset="-122"/>
              </a:rPr>
              <a:t>），机械工业出版社，</a:t>
            </a:r>
            <a:r>
              <a:rPr lang="en-US" altLang="zh-CN" sz="2300" b="1" dirty="0" smtClean="0">
                <a:solidFill>
                  <a:srgbClr val="0000FF"/>
                </a:solidFill>
                <a:latin typeface="Comic Sans MS" panose="030F0702030302020204" pitchFamily="66" charset="0"/>
                <a:ea typeface="隶书" panose="02010509060101010101" pitchFamily="49" charset="-122"/>
              </a:rPr>
              <a:t>2017.</a:t>
            </a:r>
            <a:endParaRPr lang="en-US" altLang="zh-CN" sz="2300" b="1" dirty="0" smtClean="0">
              <a:solidFill>
                <a:srgbClr val="0000FF"/>
              </a:solidFill>
              <a:latin typeface="Comic Sans MS" panose="030F0702030302020204" pitchFamily="66" charset="0"/>
              <a:ea typeface="隶书" panose="02010509060101010101" pitchFamily="49" charset="-122"/>
            </a:endParaRPr>
          </a:p>
          <a:p>
            <a:pPr eaLnBrk="1" hangingPunct="1">
              <a:buNone/>
            </a:pPr>
            <a:r>
              <a:rPr lang="en-US" altLang="zh-CN" sz="2300" b="1" dirty="0">
                <a:solidFill>
                  <a:srgbClr val="0000FF"/>
                </a:solidFill>
                <a:latin typeface="Comic Sans MS" panose="030F0702030302020204" pitchFamily="66" charset="0"/>
                <a:ea typeface="隶书" panose="02010509060101010101" pitchFamily="49" charset="-122"/>
              </a:rPr>
              <a:t> </a:t>
            </a:r>
            <a:r>
              <a:rPr lang="en-US" altLang="zh-CN" sz="2300" b="1" dirty="0" smtClean="0">
                <a:solidFill>
                  <a:srgbClr val="0000FF"/>
                </a:solidFill>
                <a:latin typeface="Comic Sans MS" panose="030F0702030302020204" pitchFamily="66" charset="0"/>
                <a:ea typeface="隶书" panose="02010509060101010101" pitchFamily="49" charset="-122"/>
              </a:rPr>
              <a:t>     2. Andrew S. Tanenbaum, David J. </a:t>
            </a:r>
            <a:r>
              <a:rPr lang="en-US" altLang="zh-CN" sz="2300" b="1" dirty="0" err="1" smtClean="0">
                <a:solidFill>
                  <a:srgbClr val="0000FF"/>
                </a:solidFill>
                <a:latin typeface="Comic Sans MS" panose="030F0702030302020204" pitchFamily="66" charset="0"/>
                <a:ea typeface="隶书" panose="02010509060101010101" pitchFamily="49" charset="-122"/>
              </a:rPr>
              <a:t>Wetherall</a:t>
            </a:r>
            <a:r>
              <a:rPr lang="en-US" altLang="zh-CN" sz="2300" b="1" dirty="0" smtClean="0">
                <a:solidFill>
                  <a:srgbClr val="0000FF"/>
                </a:solidFill>
                <a:latin typeface="Comic Sans MS" panose="030F0702030302020204" pitchFamily="66" charset="0"/>
                <a:ea typeface="隶书" panose="02010509060101010101" pitchFamily="49" charset="-122"/>
              </a:rPr>
              <a:t>, Computer Networks (5</a:t>
            </a:r>
            <a:r>
              <a:rPr lang="en-US" altLang="zh-CN" sz="2300" b="1" baseline="30000" dirty="0" smtClean="0">
                <a:solidFill>
                  <a:srgbClr val="0000FF"/>
                </a:solidFill>
                <a:latin typeface="Comic Sans MS" panose="030F0702030302020204" pitchFamily="66" charset="0"/>
                <a:ea typeface="隶书" panose="02010509060101010101" pitchFamily="49" charset="-122"/>
              </a:rPr>
              <a:t>th</a:t>
            </a:r>
            <a:r>
              <a:rPr lang="en-US" altLang="zh-CN" sz="2300" b="1" dirty="0" smtClean="0">
                <a:solidFill>
                  <a:srgbClr val="0000FF"/>
                </a:solidFill>
                <a:latin typeface="Comic Sans MS" panose="030F0702030302020204" pitchFamily="66" charset="0"/>
                <a:ea typeface="隶书" panose="02010509060101010101" pitchFamily="49" charset="-122"/>
              </a:rPr>
              <a:t> edition), </a:t>
            </a:r>
            <a:r>
              <a:rPr lang="zh-CN" altLang="en-US" sz="2300" b="1" dirty="0" smtClean="0">
                <a:solidFill>
                  <a:srgbClr val="0000FF"/>
                </a:solidFill>
                <a:latin typeface="Comic Sans MS" panose="030F0702030302020204" pitchFamily="66" charset="0"/>
                <a:ea typeface="隶书" panose="02010509060101010101" pitchFamily="49" charset="-122"/>
              </a:rPr>
              <a:t>机械工业出版社。</a:t>
            </a:r>
          </a:p>
          <a:p>
            <a:pPr eaLnBrk="1" hangingPunct="1">
              <a:buNone/>
            </a:pPr>
            <a:r>
              <a:rPr lang="en-US" altLang="zh-CN" sz="2300" b="1" dirty="0" smtClean="0">
                <a:solidFill>
                  <a:srgbClr val="0000FF"/>
                </a:solidFill>
                <a:latin typeface="Comic Sans MS" panose="030F0702030302020204" pitchFamily="66" charset="0"/>
                <a:ea typeface="隶书" panose="02010509060101010101" pitchFamily="49" charset="-122"/>
              </a:rPr>
              <a:t>	  </a:t>
            </a:r>
            <a:r>
              <a:rPr lang="en-US" altLang="zh-CN" sz="2300" dirty="0" smtClean="0">
                <a:solidFill>
                  <a:srgbClr val="0000FF"/>
                </a:solidFill>
                <a:latin typeface="Comic Sans MS" panose="030F0702030302020204" pitchFamily="66" charset="0"/>
                <a:ea typeface="隶书" panose="02010509060101010101" pitchFamily="49" charset="-122"/>
              </a:rPr>
              <a:t>  </a:t>
            </a:r>
            <a:r>
              <a:rPr lang="en-US" altLang="zh-CN" sz="2300" b="1" dirty="0" smtClean="0">
                <a:solidFill>
                  <a:srgbClr val="0000FF"/>
                </a:solidFill>
                <a:latin typeface="Comic Sans MS" panose="030F0702030302020204" pitchFamily="66" charset="0"/>
                <a:ea typeface="隶书" panose="02010509060101010101" pitchFamily="49" charset="-122"/>
              </a:rPr>
              <a:t>3</a:t>
            </a:r>
            <a:r>
              <a:rPr lang="zh-CN" altLang="en-US" sz="2300" b="1" dirty="0" smtClean="0">
                <a:solidFill>
                  <a:srgbClr val="0000FF"/>
                </a:solidFill>
                <a:latin typeface="Comic Sans MS" panose="030F0702030302020204" pitchFamily="66" charset="0"/>
                <a:ea typeface="隶书" panose="02010509060101010101" pitchFamily="49" charset="-122"/>
              </a:rPr>
              <a:t>．谢希仁著：</a:t>
            </a:r>
            <a:r>
              <a:rPr lang="en-US" altLang="zh-CN" sz="2300" b="1" dirty="0" smtClean="0">
                <a:solidFill>
                  <a:srgbClr val="0000FF"/>
                </a:solidFill>
                <a:latin typeface="Comic Sans MS" panose="030F0702030302020204" pitchFamily="66" charset="0"/>
                <a:ea typeface="隶书" panose="02010509060101010101" pitchFamily="49" charset="-122"/>
              </a:rPr>
              <a:t>《</a:t>
            </a:r>
            <a:r>
              <a:rPr lang="zh-CN" altLang="en-US" sz="2300" b="1" dirty="0" smtClean="0">
                <a:solidFill>
                  <a:srgbClr val="0000FF"/>
                </a:solidFill>
                <a:latin typeface="Comic Sans MS" panose="030F0702030302020204" pitchFamily="66" charset="0"/>
                <a:ea typeface="隶书" panose="02010509060101010101" pitchFamily="49" charset="-122"/>
              </a:rPr>
              <a:t>计算机网络（</a:t>
            </a:r>
            <a:r>
              <a:rPr lang="zh-CN" altLang="en-US" sz="2300" b="1" dirty="0" smtClean="0">
                <a:solidFill>
                  <a:srgbClr val="0000FF"/>
                </a:solidFill>
                <a:latin typeface="Comic Sans MS" panose="030F0702030302020204" pitchFamily="66" charset="0"/>
                <a:ea typeface="隶书" panose="02010509060101010101" pitchFamily="49" charset="-122"/>
              </a:rPr>
              <a:t>第</a:t>
            </a:r>
            <a:r>
              <a:rPr lang="en-US" altLang="zh-CN" sz="2300" b="1" dirty="0" smtClean="0">
                <a:solidFill>
                  <a:srgbClr val="0000FF"/>
                </a:solidFill>
                <a:latin typeface="Comic Sans MS" panose="030F0702030302020204" pitchFamily="66" charset="0"/>
                <a:ea typeface="隶书" panose="02010509060101010101" pitchFamily="49" charset="-122"/>
              </a:rPr>
              <a:t>7</a:t>
            </a:r>
            <a:r>
              <a:rPr lang="zh-CN" altLang="en-US" sz="2300" b="1" dirty="0" smtClean="0">
                <a:solidFill>
                  <a:srgbClr val="0000FF"/>
                </a:solidFill>
                <a:latin typeface="Comic Sans MS" panose="030F0702030302020204" pitchFamily="66" charset="0"/>
                <a:ea typeface="隶书" panose="02010509060101010101" pitchFamily="49" charset="-122"/>
              </a:rPr>
              <a:t>版</a:t>
            </a:r>
            <a:r>
              <a:rPr lang="zh-CN" altLang="en-US" sz="2300" b="1" dirty="0" smtClean="0">
                <a:solidFill>
                  <a:srgbClr val="0000FF"/>
                </a:solidFill>
                <a:latin typeface="Comic Sans MS" panose="030F0702030302020204" pitchFamily="66" charset="0"/>
                <a:ea typeface="隶书" panose="02010509060101010101" pitchFamily="49" charset="-122"/>
              </a:rPr>
              <a:t>）</a:t>
            </a:r>
            <a:r>
              <a:rPr lang="en-US" altLang="zh-CN" sz="2300" b="1" dirty="0" smtClean="0">
                <a:solidFill>
                  <a:srgbClr val="0000FF"/>
                </a:solidFill>
                <a:latin typeface="Comic Sans MS" panose="030F0702030302020204" pitchFamily="66" charset="0"/>
                <a:ea typeface="隶书" panose="02010509060101010101" pitchFamily="49" charset="-122"/>
              </a:rPr>
              <a:t>》</a:t>
            </a:r>
            <a:r>
              <a:rPr lang="zh-CN" altLang="en-US" sz="2300" b="1" dirty="0" smtClean="0">
                <a:solidFill>
                  <a:srgbClr val="0000FF"/>
                </a:solidFill>
                <a:latin typeface="Comic Sans MS" panose="030F0702030302020204" pitchFamily="66" charset="0"/>
                <a:ea typeface="隶书" panose="02010509060101010101" pitchFamily="49" charset="-122"/>
              </a:rPr>
              <a:t>，电子工业出版社，</a:t>
            </a:r>
            <a:r>
              <a:rPr lang="en-US" altLang="zh-CN" sz="2300" b="1" dirty="0" smtClean="0">
                <a:solidFill>
                  <a:srgbClr val="0000FF"/>
                </a:solidFill>
                <a:latin typeface="Comic Sans MS" panose="030F0702030302020204" pitchFamily="66" charset="0"/>
                <a:ea typeface="隶书" panose="02010509060101010101" pitchFamily="49" charset="-122"/>
              </a:rPr>
              <a:t>2018</a:t>
            </a:r>
            <a:r>
              <a:rPr lang="zh-CN" altLang="en-US" sz="2300" b="1" dirty="0" smtClean="0">
                <a:solidFill>
                  <a:srgbClr val="0000FF"/>
                </a:solidFill>
                <a:latin typeface="Comic Sans MS" panose="030F0702030302020204" pitchFamily="66" charset="0"/>
                <a:ea typeface="隶书" panose="02010509060101010101" pitchFamily="49" charset="-122"/>
              </a:rPr>
              <a:t>。</a:t>
            </a:r>
            <a:endParaRPr lang="en-US" altLang="zh-CN" sz="2300" b="1" dirty="0" smtClean="0">
              <a:solidFill>
                <a:srgbClr val="0000FF"/>
              </a:solidFill>
              <a:latin typeface="Comic Sans MS" panose="030F0702030302020204" pitchFamily="66" charset="0"/>
              <a:ea typeface="隶书" panose="02010509060101010101" pitchFamily="49" charset="-122"/>
            </a:endParaRPr>
          </a:p>
          <a:p>
            <a:pPr eaLnBrk="1" hangingPunct="1">
              <a:buFont typeface="Wingdings" panose="05000000000000000000" pitchFamily="2" charset="2"/>
              <a:buNone/>
            </a:pPr>
            <a:r>
              <a:rPr lang="en-US" altLang="zh-CN" sz="2300" b="1" dirty="0" smtClean="0">
                <a:solidFill>
                  <a:srgbClr val="0000FF"/>
                </a:solidFill>
                <a:latin typeface="Comic Sans MS" panose="030F0702030302020204" pitchFamily="66" charset="0"/>
                <a:ea typeface="隶书" panose="02010509060101010101" pitchFamily="49" charset="-122"/>
              </a:rPr>
              <a:t>      4.</a:t>
            </a:r>
            <a:r>
              <a:rPr lang="zh-CN" altLang="en-US" sz="2300" b="1" dirty="0" smtClean="0">
                <a:solidFill>
                  <a:srgbClr val="0000FF"/>
                </a:solidFill>
                <a:latin typeface="Comic Sans MS" panose="030F0702030302020204" pitchFamily="66" charset="0"/>
                <a:ea typeface="隶书" panose="02010509060101010101" pitchFamily="49" charset="-122"/>
              </a:rPr>
              <a:t> 唐纳德</a:t>
            </a:r>
            <a:r>
              <a:rPr lang="en-US" altLang="zh-CN" sz="2300" b="1" dirty="0" smtClean="0">
                <a:solidFill>
                  <a:srgbClr val="0000FF"/>
                </a:solidFill>
                <a:latin typeface="Comic Sans MS" panose="030F0702030302020204" pitchFamily="66" charset="0"/>
                <a:ea typeface="隶书" panose="02010509060101010101" pitchFamily="49" charset="-122"/>
              </a:rPr>
              <a:t>.</a:t>
            </a:r>
            <a:r>
              <a:rPr lang="zh-CN" altLang="en-US" sz="2300" b="1" dirty="0" smtClean="0">
                <a:solidFill>
                  <a:srgbClr val="0000FF"/>
                </a:solidFill>
                <a:latin typeface="Comic Sans MS" panose="030F0702030302020204" pitchFamily="66" charset="0"/>
                <a:ea typeface="隶书" panose="02010509060101010101" pitchFamily="49" charset="-122"/>
              </a:rPr>
              <a:t>斯蒂文</a:t>
            </a:r>
            <a:r>
              <a:rPr lang="en-US" altLang="zh-CN" sz="2300" b="1" dirty="0" smtClean="0">
                <a:solidFill>
                  <a:srgbClr val="0000FF"/>
                </a:solidFill>
                <a:latin typeface="Comic Sans MS" panose="030F0702030302020204" pitchFamily="66" charset="0"/>
                <a:ea typeface="隶书" panose="02010509060101010101" pitchFamily="49" charset="-122"/>
              </a:rPr>
              <a:t>,TCP/IP</a:t>
            </a:r>
            <a:r>
              <a:rPr lang="zh-CN" altLang="en-US" sz="2300" b="1" dirty="0" smtClean="0">
                <a:solidFill>
                  <a:srgbClr val="0000FF"/>
                </a:solidFill>
                <a:latin typeface="Comic Sans MS" panose="030F0702030302020204" pitchFamily="66" charset="0"/>
                <a:ea typeface="隶书" panose="02010509060101010101" pitchFamily="49" charset="-122"/>
              </a:rPr>
              <a:t>协议祥解</a:t>
            </a:r>
            <a:r>
              <a:rPr lang="en-US" altLang="zh-CN" sz="2300" b="1" dirty="0" smtClean="0">
                <a:solidFill>
                  <a:srgbClr val="0000FF"/>
                </a:solidFill>
                <a:latin typeface="Comic Sans MS" panose="030F0702030302020204" pitchFamily="66" charset="0"/>
                <a:ea typeface="隶书" panose="02010509060101010101" pitchFamily="49" charset="-122"/>
              </a:rPr>
              <a:t>,</a:t>
            </a:r>
            <a:r>
              <a:rPr lang="zh-CN" altLang="en-US" sz="2300" b="1" dirty="0" smtClean="0">
                <a:solidFill>
                  <a:srgbClr val="0000FF"/>
                </a:solidFill>
                <a:latin typeface="Comic Sans MS" panose="030F0702030302020204" pitchFamily="66" charset="0"/>
                <a:ea typeface="隶书" panose="02010509060101010101" pitchFamily="49" charset="-122"/>
              </a:rPr>
              <a:t>电子工业出版社 </a:t>
            </a:r>
          </a:p>
          <a:p>
            <a:pPr eaLnBrk="1" hangingPunct="1">
              <a:buFont typeface="Wingdings" panose="05000000000000000000" pitchFamily="2" charset="2"/>
              <a:buNone/>
            </a:pPr>
            <a:endParaRPr lang="en-US" altLang="zh-CN" sz="2400" b="1" dirty="0" smtClean="0">
              <a:solidFill>
                <a:srgbClr val="0000FF"/>
              </a:solidFill>
              <a:latin typeface="Comic Sans MS" panose="030F0702030302020204" pitchFamily="66" charset="0"/>
              <a:ea typeface="隶书" panose="02010509060101010101" pitchFamily="49" charset="-122"/>
            </a:endParaRPr>
          </a:p>
          <a:p>
            <a:pPr eaLnBrk="1" hangingPunct="1">
              <a:buFont typeface="Wingdings" panose="05000000000000000000" pitchFamily="2" charset="2"/>
              <a:buNone/>
            </a:pPr>
            <a:endParaRPr lang="zh-CN" altLang="en-US" sz="2400" b="1" dirty="0" smtClean="0">
              <a:solidFill>
                <a:srgbClr val="0000FF"/>
              </a:solidFill>
              <a:latin typeface="Comic Sans MS" panose="030F0702030302020204" pitchFamily="66" charset="0"/>
              <a:ea typeface="隶书" panose="02010509060101010101" pitchFamily="49" charset="-122"/>
            </a:endParaRPr>
          </a:p>
        </p:txBody>
      </p:sp>
      <p:pic>
        <p:nvPicPr>
          <p:cNvPr id="4" name="Picture 1" descr="C:\Users\zhaoy\AppData\Roaming\Tencent\Users\2633420271\QQ\WinTemp\RichOle\56IUN09WD@~~L7`E]RFIO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060" y="957263"/>
            <a:ext cx="1323823" cy="186855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1441" t="3509" r="15857" b="3848"/>
          <a:stretch/>
        </p:blipFill>
        <p:spPr>
          <a:xfrm>
            <a:off x="4827189" y="957263"/>
            <a:ext cx="1409835" cy="1796533"/>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11335" t="6284" r="9942" b="4892"/>
          <a:stretch/>
        </p:blipFill>
        <p:spPr>
          <a:xfrm>
            <a:off x="7548177" y="969794"/>
            <a:ext cx="1570007" cy="1771469"/>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4330" y="859289"/>
            <a:ext cx="1428141" cy="1966528"/>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sz="half" idx="4294967295"/>
          </p:nvPr>
        </p:nvSpPr>
        <p:spPr>
          <a:xfrm>
            <a:off x="492125" y="904875"/>
            <a:ext cx="8408035" cy="4457700"/>
          </a:xfrm>
        </p:spPr>
        <p:txBody>
          <a:bodyPr/>
          <a:lstStyle/>
          <a:p>
            <a:pPr eaLnBrk="1" hangingPunct="1">
              <a:spcBef>
                <a:spcPct val="0"/>
              </a:spcBef>
              <a:buFont typeface="Wingdings" pitchFamily="2" charset="2"/>
              <a:buNone/>
            </a:pPr>
            <a:r>
              <a:rPr lang="en-US" altLang="zh-CN" sz="2800" i="1" kern="1200" dirty="0">
                <a:solidFill>
                  <a:srgbClr val="FF0000"/>
                </a:solidFill>
                <a:latin typeface="Tahoma" panose="020B0604030504040204" pitchFamily="34" charset="0"/>
                <a:ea typeface="宋体" panose="02010600030101010101" pitchFamily="2" charset="-122"/>
              </a:rPr>
              <a:t>2005-present</a:t>
            </a:r>
          </a:p>
          <a:p>
            <a:pPr eaLnBrk="1" hangingPunct="1"/>
            <a:r>
              <a:rPr lang="en-US" altLang="zh-CN" sz="2400" dirty="0" smtClean="0">
                <a:solidFill>
                  <a:srgbClr val="0000FF"/>
                </a:solidFill>
                <a:ea typeface="ＭＳ Ｐゴシック" pitchFamily="34" charset="-128"/>
              </a:rPr>
              <a:t>About </a:t>
            </a:r>
            <a:r>
              <a:rPr lang="en-US" altLang="zh-CN" sz="2400" smtClean="0">
                <a:solidFill>
                  <a:srgbClr val="0000FF"/>
                </a:solidFill>
                <a:ea typeface="ＭＳ Ｐゴシック" pitchFamily="34" charset="-128"/>
              </a:rPr>
              <a:t>5 billion devices </a:t>
            </a:r>
            <a:r>
              <a:rPr lang="en-US" altLang="zh-CN" sz="2400" dirty="0" smtClean="0">
                <a:solidFill>
                  <a:srgbClr val="0000FF"/>
                </a:solidFill>
                <a:ea typeface="ＭＳ Ｐゴシック" pitchFamily="34" charset="-128"/>
              </a:rPr>
              <a:t>attached to Internet </a:t>
            </a:r>
            <a:r>
              <a:rPr lang="en-US" altLang="zh-CN" sz="1800" dirty="0" smtClean="0">
                <a:solidFill>
                  <a:srgbClr val="0000FF"/>
                </a:solidFill>
                <a:ea typeface="ＭＳ Ｐゴシック" pitchFamily="34" charset="-128"/>
              </a:rPr>
              <a:t>(2016)</a:t>
            </a:r>
          </a:p>
          <a:p>
            <a:pPr marL="682625" lvl="1" indent="-225425" eaLnBrk="1" hangingPunct="1"/>
            <a:r>
              <a:rPr lang="en-US" altLang="zh-CN" sz="2000" dirty="0" smtClean="0">
                <a:solidFill>
                  <a:srgbClr val="0000FF"/>
                </a:solidFill>
                <a:ea typeface="ＭＳ Ｐゴシック" pitchFamily="34" charset="-128"/>
              </a:rPr>
              <a:t>smartphones and tablets</a:t>
            </a:r>
          </a:p>
          <a:p>
            <a:pPr eaLnBrk="1" hangingPunct="1"/>
            <a:r>
              <a:rPr lang="en-US" altLang="zh-CN" sz="2400" dirty="0" smtClean="0">
                <a:solidFill>
                  <a:srgbClr val="0000FF"/>
                </a:solidFill>
                <a:ea typeface="ＭＳ Ｐゴシック" pitchFamily="34" charset="-128"/>
              </a:rPr>
              <a:t>aggressive deployment of broadband access</a:t>
            </a:r>
          </a:p>
          <a:p>
            <a:pPr eaLnBrk="1" hangingPunct="1"/>
            <a:r>
              <a:rPr lang="en-US" altLang="zh-CN" sz="2400" dirty="0" smtClean="0">
                <a:solidFill>
                  <a:srgbClr val="0000FF"/>
                </a:solidFill>
                <a:ea typeface="ＭＳ Ｐゴシック" pitchFamily="34" charset="-128"/>
              </a:rPr>
              <a:t>increasing ubiquity of high-speed wireless access</a:t>
            </a:r>
          </a:p>
          <a:p>
            <a:pPr eaLnBrk="1" hangingPunct="1"/>
            <a:r>
              <a:rPr lang="en-US" altLang="zh-CN" sz="2400" dirty="0" smtClean="0">
                <a:solidFill>
                  <a:srgbClr val="0000FF"/>
                </a:solidFill>
                <a:ea typeface="ＭＳ Ｐゴシック" pitchFamily="34" charset="-128"/>
              </a:rPr>
              <a:t>emergence of online social networks: </a:t>
            </a:r>
          </a:p>
          <a:p>
            <a:pPr marL="682625" lvl="1" indent="-225425" eaLnBrk="1" hangingPunct="1"/>
            <a:r>
              <a:rPr lang="en-US" altLang="zh-CN" sz="2000" dirty="0" smtClean="0">
                <a:solidFill>
                  <a:srgbClr val="0000FF"/>
                </a:solidFill>
                <a:ea typeface="ＭＳ Ｐゴシック" pitchFamily="34" charset="-128"/>
              </a:rPr>
              <a:t>Facebook: ~ one billion users</a:t>
            </a:r>
            <a:endParaRPr lang="en-US" altLang="zh-CN" dirty="0" smtClean="0">
              <a:solidFill>
                <a:srgbClr val="0000FF"/>
              </a:solidFill>
              <a:ea typeface="ＭＳ Ｐゴシック" pitchFamily="34" charset="-128"/>
            </a:endParaRPr>
          </a:p>
          <a:p>
            <a:pPr eaLnBrk="1" hangingPunct="1"/>
            <a:r>
              <a:rPr lang="en-US" altLang="zh-CN" sz="2400" dirty="0" smtClean="0">
                <a:solidFill>
                  <a:srgbClr val="0000FF"/>
                </a:solidFill>
                <a:ea typeface="ＭＳ Ｐゴシック" pitchFamily="34" charset="-128"/>
              </a:rPr>
              <a:t>service providers (Google, Microsoft) create their own networks</a:t>
            </a:r>
          </a:p>
          <a:p>
            <a:pPr marL="682625" lvl="1" indent="-225425" eaLnBrk="1" hangingPunct="1"/>
            <a:r>
              <a:rPr lang="en-US" altLang="zh-CN" dirty="0" smtClean="0">
                <a:solidFill>
                  <a:srgbClr val="0000FF"/>
                </a:solidFill>
                <a:ea typeface="ＭＳ Ｐゴシック" pitchFamily="34" charset="-128"/>
              </a:rPr>
              <a:t>bypass  Internet, providing </a:t>
            </a:r>
            <a:r>
              <a:rPr lang="ja-JP" altLang="en-US" dirty="0" smtClean="0">
                <a:solidFill>
                  <a:srgbClr val="0000FF"/>
                </a:solidFill>
                <a:ea typeface="ＭＳ Ｐゴシック" pitchFamily="34" charset="-128"/>
              </a:rPr>
              <a:t>“</a:t>
            </a:r>
            <a:r>
              <a:rPr lang="en-US" altLang="ja-JP" dirty="0" smtClean="0">
                <a:solidFill>
                  <a:srgbClr val="0000FF"/>
                </a:solidFill>
                <a:ea typeface="ＭＳ Ｐゴシック" pitchFamily="34" charset="-128"/>
              </a:rPr>
              <a:t>instantaneous</a:t>
            </a:r>
            <a:r>
              <a:rPr lang="ja-JP" altLang="en-US" dirty="0" smtClean="0">
                <a:solidFill>
                  <a:srgbClr val="0000FF"/>
                </a:solidFill>
                <a:ea typeface="ＭＳ Ｐゴシック" pitchFamily="34" charset="-128"/>
              </a:rPr>
              <a:t>”</a:t>
            </a:r>
            <a:r>
              <a:rPr lang="en-US" altLang="ja-JP" dirty="0" smtClean="0">
                <a:solidFill>
                  <a:srgbClr val="0000FF"/>
                </a:solidFill>
                <a:ea typeface="ＭＳ Ｐゴシック" pitchFamily="34" charset="-128"/>
              </a:rPr>
              <a:t> access to search, video content, email, etc.</a:t>
            </a:r>
          </a:p>
          <a:p>
            <a:pPr eaLnBrk="1" hangingPunct="1"/>
            <a:r>
              <a:rPr lang="en-US" altLang="zh-CN" sz="2400" dirty="0" smtClean="0">
                <a:solidFill>
                  <a:srgbClr val="0000FF"/>
                </a:solidFill>
                <a:ea typeface="ＭＳ Ｐゴシック" pitchFamily="34" charset="-128"/>
              </a:rPr>
              <a:t>e-commerce, universities, enterprises running their services in </a:t>
            </a:r>
            <a:r>
              <a:rPr lang="ja-JP" altLang="en-US" sz="2400" dirty="0" smtClean="0">
                <a:solidFill>
                  <a:srgbClr val="0000FF"/>
                </a:solidFill>
                <a:ea typeface="ＭＳ Ｐゴシック" pitchFamily="34" charset="-128"/>
              </a:rPr>
              <a:t>“</a:t>
            </a:r>
            <a:r>
              <a:rPr lang="en-US" altLang="ja-JP" sz="2400" dirty="0" smtClean="0">
                <a:solidFill>
                  <a:srgbClr val="0000FF"/>
                </a:solidFill>
                <a:ea typeface="ＭＳ Ｐゴシック" pitchFamily="34" charset="-128"/>
              </a:rPr>
              <a:t>cloud</a:t>
            </a:r>
            <a:r>
              <a:rPr lang="ja-JP" altLang="en-US" sz="2400" dirty="0" smtClean="0">
                <a:solidFill>
                  <a:srgbClr val="0000FF"/>
                </a:solidFill>
                <a:ea typeface="ＭＳ Ｐゴシック" pitchFamily="34" charset="-128"/>
              </a:rPr>
              <a:t>”</a:t>
            </a:r>
            <a:r>
              <a:rPr lang="en-US" altLang="ja-JP" sz="2400" dirty="0" smtClean="0">
                <a:solidFill>
                  <a:srgbClr val="0000FF"/>
                </a:solidFill>
                <a:ea typeface="ＭＳ Ｐゴシック" pitchFamily="34" charset="-128"/>
              </a:rPr>
              <a:t> (e.g., Amazon EC2)</a:t>
            </a:r>
            <a:endParaRPr lang="en-US" altLang="zh-CN" sz="2400" dirty="0" smtClean="0">
              <a:solidFill>
                <a:srgbClr val="0000FF"/>
              </a:solidFill>
              <a:ea typeface="ＭＳ Ｐゴシック" pitchFamily="34" charset="-128"/>
            </a:endParaRPr>
          </a:p>
        </p:txBody>
      </p:sp>
      <p:sp>
        <p:nvSpPr>
          <p:cNvPr id="82950"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871E1A6E-ADD9-4BE9-A7B5-6F472EA1011B}" type="slidenum">
              <a:rPr lang="en-US" altLang="zh-CN" sz="1200" smtClean="0">
                <a:latin typeface="Tahoma" pitchFamily="34" charset="0"/>
              </a:rPr>
              <a:pPr/>
              <a:t>30</a:t>
            </a:fld>
            <a:endParaRPr lang="en-US" altLang="zh-CN" sz="1200" dirty="0">
              <a:latin typeface="Tahoma" pitchFamily="34" charset="0"/>
            </a:endParaRPr>
          </a:p>
        </p:txBody>
      </p:sp>
    </p:spTree>
    <p:extLst>
      <p:ext uri="{BB962C8B-B14F-4D97-AF65-F5344CB8AC3E}">
        <p14:creationId xmlns:p14="http://schemas.microsoft.com/office/powerpoint/2010/main" val="28097199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5467" y="6231656"/>
            <a:ext cx="7793037" cy="346126"/>
          </a:xfrm>
        </p:spPr>
        <p:txBody>
          <a:bodyPr/>
          <a:lstStyle/>
          <a:p>
            <a:pPr algn="just"/>
            <a:r>
              <a:rPr lang="en-US" altLang="zh-CN" sz="2000" dirty="0"/>
              <a:t>Timothy B. Lee </a:t>
            </a:r>
            <a:r>
              <a:rPr lang="en-US" altLang="zh-CN" sz="2000" dirty="0" smtClean="0"/>
              <a:t>, 40 maps that explain the internet, https</a:t>
            </a:r>
            <a:r>
              <a:rPr lang="en-US" altLang="zh-CN" sz="2000" dirty="0"/>
              <a:t>://</a:t>
            </a:r>
            <a:r>
              <a:rPr lang="en-US" altLang="zh-CN" sz="2000" dirty="0" smtClean="0"/>
              <a:t>www.vox.com/a/internet-maps, 2014.</a:t>
            </a:r>
            <a:endParaRPr lang="zh-CN" altLang="en-US" sz="2000"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70154" y="786821"/>
            <a:ext cx="7197214" cy="5138206"/>
          </a:xfrm>
        </p:spPr>
      </p:pic>
      <p:sp>
        <p:nvSpPr>
          <p:cNvPr id="4" name="灯片编号占位符 3"/>
          <p:cNvSpPr>
            <a:spLocks noGrp="1"/>
          </p:cNvSpPr>
          <p:nvPr>
            <p:ph type="sldNum" sz="quarter" idx="11"/>
          </p:nvPr>
        </p:nvSpPr>
        <p:spPr/>
        <p:txBody>
          <a:bodyPr/>
          <a:lstStyle/>
          <a:p>
            <a:fld id="{5F1CAB9D-2163-45B0-8D3A-3698428F5D93}" type="slidenum">
              <a:rPr lang="zh-CN" altLang="en-US" smtClean="0"/>
              <a:pPr/>
              <a:t>31</a:t>
            </a:fld>
            <a:endParaRPr lang="en-US" altLang="zh-CN"/>
          </a:p>
        </p:txBody>
      </p:sp>
    </p:spTree>
    <p:extLst>
      <p:ext uri="{BB962C8B-B14F-4D97-AF65-F5344CB8AC3E}">
        <p14:creationId xmlns:p14="http://schemas.microsoft.com/office/powerpoint/2010/main" val="4172860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0281" y="6120580"/>
            <a:ext cx="7793037" cy="589935"/>
          </a:xfrm>
        </p:spPr>
        <p:txBody>
          <a:bodyPr/>
          <a:lstStyle/>
          <a:p>
            <a:r>
              <a:rPr lang="en-US" altLang="zh-CN" sz="1800" dirty="0"/>
              <a:t>www.internetworldstats.com</a:t>
            </a:r>
            <a:endParaRPr lang="zh-CN" altLang="en-US" sz="1800" dirty="0"/>
          </a:p>
        </p:txBody>
      </p:sp>
      <p:sp>
        <p:nvSpPr>
          <p:cNvPr id="4" name="灯片编号占位符 3"/>
          <p:cNvSpPr>
            <a:spLocks noGrp="1"/>
          </p:cNvSpPr>
          <p:nvPr>
            <p:ph type="sldNum" sz="quarter" idx="11"/>
          </p:nvPr>
        </p:nvSpPr>
        <p:spPr/>
        <p:txBody>
          <a:bodyPr/>
          <a:lstStyle/>
          <a:p>
            <a:fld id="{5F1CAB9D-2163-45B0-8D3A-3698428F5D93}" type="slidenum">
              <a:rPr lang="zh-CN" altLang="en-US" smtClean="0"/>
              <a:pPr/>
              <a:t>32</a:t>
            </a:fld>
            <a:endParaRPr lang="en-US" altLang="zh-CN"/>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23" y="667215"/>
            <a:ext cx="6424919" cy="565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8060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A8600A2-EFBE-40A4-883C-19D5FD516661}" type="slidenum">
              <a:rPr lang="zh-CN" altLang="en-US" sz="1400">
                <a:latin typeface="Tahoma" panose="020B0604030504040204" pitchFamily="34" charset="0"/>
              </a:rPr>
              <a:pPr/>
              <a:t>33</a:t>
            </a:fld>
            <a:endParaRPr lang="en-US" altLang="zh-CN" sz="1400">
              <a:latin typeface="Tahoma" panose="020B0604030504040204" pitchFamily="34" charset="0"/>
            </a:endParaRPr>
          </a:p>
        </p:txBody>
      </p:sp>
      <p:sp>
        <p:nvSpPr>
          <p:cNvPr id="252932" name="Rectangle 4"/>
          <p:cNvSpPr>
            <a:spLocks noChangeArrowheads="1"/>
          </p:cNvSpPr>
          <p:nvPr/>
        </p:nvSpPr>
        <p:spPr bwMode="auto">
          <a:xfrm>
            <a:off x="652463" y="1077913"/>
            <a:ext cx="8001000" cy="5334000"/>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5000"/>
              <a:buFont typeface="Wingdings" pitchFamily="2" charset="2"/>
              <a:buChar char="n"/>
              <a:defRPr/>
            </a:pPr>
            <a:r>
              <a:rPr kumimoji="1" lang="en-US" altLang="zh-CN" dirty="0">
                <a:solidFill>
                  <a:schemeClr val="hlink"/>
                </a:solidFill>
                <a:effectLst>
                  <a:outerShdw blurRad="38100" dist="38100" dir="2700000" algn="tl">
                    <a:srgbClr val="C0C0C0"/>
                  </a:outerShdw>
                </a:effectLst>
              </a:rPr>
              <a:t>IETF</a:t>
            </a:r>
            <a:r>
              <a:rPr kumimoji="1" lang="en-US" altLang="zh-CN" dirty="0">
                <a:solidFill>
                  <a:srgbClr val="FF0000"/>
                </a:solidFill>
                <a:effectLst>
                  <a:outerShdw blurRad="38100" dist="38100" dir="2700000" algn="tl">
                    <a:srgbClr val="C0C0C0"/>
                  </a:outerShdw>
                </a:effectLst>
              </a:rPr>
              <a:t> </a:t>
            </a:r>
            <a:r>
              <a:rPr kumimoji="1" lang="en-US" altLang="zh-CN" sz="2000" dirty="0">
                <a:solidFill>
                  <a:srgbClr val="FF0000"/>
                </a:solidFill>
                <a:effectLst>
                  <a:outerShdw blurRad="38100" dist="38100" dir="2700000" algn="tl">
                    <a:srgbClr val="C0C0C0"/>
                  </a:outerShdw>
                </a:effectLst>
              </a:rPr>
              <a:t>(Internet Engineering Task Force)</a:t>
            </a:r>
            <a:r>
              <a:rPr kumimoji="1" lang="en-US" altLang="zh-CN" dirty="0">
                <a:solidFill>
                  <a:srgbClr val="FF0000"/>
                </a:solidFill>
                <a:effectLst>
                  <a:outerShdw blurRad="38100" dist="38100" dir="2700000" algn="tl">
                    <a:srgbClr val="C0C0C0"/>
                  </a:outerShdw>
                </a:effectLst>
              </a:rPr>
              <a:t>, </a:t>
            </a:r>
            <a:r>
              <a:rPr kumimoji="1" lang="en-US" altLang="zh-CN" dirty="0">
                <a:solidFill>
                  <a:srgbClr val="FF0000"/>
                </a:solidFill>
                <a:effectLst>
                  <a:outerShdw blurRad="38100" dist="38100" dir="2700000" algn="tl">
                    <a:srgbClr val="C0C0C0"/>
                  </a:outerShdw>
                </a:effectLst>
                <a:hlinkClick r:id="rId2"/>
              </a:rPr>
              <a:t>http://www.ietf.org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Internet Society, </a:t>
            </a:r>
            <a:r>
              <a:rPr kumimoji="1" lang="en-US" altLang="zh-CN" dirty="0">
                <a:solidFill>
                  <a:srgbClr val="FF0000"/>
                </a:solidFill>
                <a:effectLst>
                  <a:outerShdw blurRad="38100" dist="38100" dir="2700000" algn="tl">
                    <a:srgbClr val="C0C0C0"/>
                  </a:outerShdw>
                </a:effectLst>
                <a:hlinkClick r:id="rId3"/>
              </a:rPr>
              <a:t>http://www.isoc.org</a:t>
            </a:r>
            <a:endParaRPr kumimoji="1" lang="en-US" altLang="zh-CN" dirty="0">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IAB(Internet Architecture Board), </a:t>
            </a:r>
            <a:r>
              <a:rPr kumimoji="1" lang="en-US" altLang="zh-CN" dirty="0">
                <a:solidFill>
                  <a:srgbClr val="FF0000"/>
                </a:solidFill>
                <a:effectLst>
                  <a:outerShdw blurRad="38100" dist="38100" dir="2700000" algn="tl">
                    <a:srgbClr val="C0C0C0"/>
                  </a:outerShdw>
                </a:effectLst>
                <a:hlinkClick r:id="rId4"/>
              </a:rPr>
              <a:t>http://www.isi.edu/iab</a:t>
            </a:r>
            <a:endParaRPr kumimoji="1" lang="en-US" altLang="zh-CN" dirty="0">
              <a:solidFill>
                <a:srgbClr val="FF0000"/>
              </a:solidFill>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endParaRPr kumimoji="1" lang="en-US" altLang="zh-CN" sz="1000" dirty="0">
              <a:solidFill>
                <a:srgbClr val="FF0000"/>
              </a:solidFill>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solidFill>
                  <a:schemeClr val="hlink"/>
                </a:solidFill>
                <a:effectLst>
                  <a:outerShdw blurRad="38100" dist="38100" dir="2700000" algn="tl">
                    <a:srgbClr val="C0C0C0"/>
                  </a:outerShdw>
                </a:effectLst>
              </a:rPr>
              <a:t>W3C</a:t>
            </a:r>
            <a:r>
              <a:rPr kumimoji="1" lang="en-US" altLang="zh-CN" sz="1800" dirty="0">
                <a:solidFill>
                  <a:srgbClr val="FF0000"/>
                </a:solidFill>
                <a:effectLst>
                  <a:outerShdw blurRad="38100" dist="38100" dir="2700000" algn="tl">
                    <a:srgbClr val="C0C0C0"/>
                  </a:outerShdw>
                </a:effectLst>
              </a:rPr>
              <a:t> (The world Wide Web Consortium)</a:t>
            </a:r>
            <a:r>
              <a:rPr kumimoji="1" lang="en-US" altLang="zh-CN" dirty="0">
                <a:solidFill>
                  <a:srgbClr val="FF0000"/>
                </a:solidFill>
                <a:effectLst>
                  <a:outerShdw blurRad="38100" dist="38100" dir="2700000" algn="tl">
                    <a:srgbClr val="C0C0C0"/>
                  </a:outerShdw>
                </a:effectLst>
              </a:rPr>
              <a:t>, </a:t>
            </a:r>
            <a:r>
              <a:rPr kumimoji="1" lang="en-US" altLang="zh-CN" dirty="0">
                <a:solidFill>
                  <a:srgbClr val="FF0000"/>
                </a:solidFill>
                <a:effectLst>
                  <a:outerShdw blurRad="38100" dist="38100" dir="2700000" algn="tl">
                    <a:srgbClr val="C0C0C0"/>
                  </a:outerShdw>
                </a:effectLst>
                <a:hlinkClick r:id="rId5"/>
              </a:rPr>
              <a:t>www.w3.org/consortium</a:t>
            </a:r>
            <a:endParaRPr kumimoji="1"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solidFill>
                  <a:schemeClr val="hlink"/>
                </a:solidFill>
                <a:effectLst>
                  <a:outerShdw blurRad="38100" dist="38100" dir="2700000" algn="tl">
                    <a:srgbClr val="C0C0C0"/>
                  </a:outerShdw>
                </a:effectLst>
              </a:rPr>
              <a:t>ACM</a:t>
            </a:r>
            <a:r>
              <a:rPr kumimoji="1" lang="en-US" altLang="zh-CN" dirty="0">
                <a:effectLst>
                  <a:outerShdw blurRad="38100" dist="38100" dir="2700000" algn="tl">
                    <a:srgbClr val="C0C0C0"/>
                  </a:outerShdw>
                </a:effectLst>
              </a:rPr>
              <a:t> </a:t>
            </a:r>
            <a:r>
              <a:rPr kumimoji="1" lang="en-US" altLang="zh-CN" sz="1800" dirty="0">
                <a:solidFill>
                  <a:srgbClr val="FF0000"/>
                </a:solidFill>
                <a:effectLst>
                  <a:outerShdw blurRad="38100" dist="38100" dir="2700000" algn="tl">
                    <a:srgbClr val="C0C0C0"/>
                  </a:outerShdw>
                </a:effectLst>
              </a:rPr>
              <a:t>(Association for Computing Machine)</a:t>
            </a:r>
            <a:r>
              <a:rPr kumimoji="1" lang="en-US" altLang="zh-CN" dirty="0">
                <a:effectLst>
                  <a:outerShdw blurRad="38100" dist="38100" dir="2700000" algn="tl">
                    <a:srgbClr val="C0C0C0"/>
                  </a:outerShdw>
                </a:effectLst>
              </a:rPr>
              <a:t>, </a:t>
            </a:r>
            <a:r>
              <a:rPr kumimoji="1" lang="en-US" altLang="zh-CN" dirty="0">
                <a:solidFill>
                  <a:srgbClr val="FF0000"/>
                </a:solidFill>
                <a:effectLst>
                  <a:outerShdw blurRad="38100" dist="38100" dir="2700000" algn="tl">
                    <a:srgbClr val="C0C0C0"/>
                  </a:outerShdw>
                </a:effectLst>
                <a:hlinkClick r:id="rId6"/>
              </a:rPr>
              <a:t>http://www.acm.org/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IEEE, </a:t>
            </a:r>
            <a:r>
              <a:rPr kumimoji="1" lang="en-US" altLang="zh-CN" dirty="0">
                <a:solidFill>
                  <a:srgbClr val="FF0000"/>
                </a:solidFill>
                <a:effectLst>
                  <a:outerShdw blurRad="38100" dist="38100" dir="2700000" algn="tl">
                    <a:srgbClr val="C0C0C0"/>
                  </a:outerShdw>
                </a:effectLst>
                <a:hlinkClick r:id="rId7"/>
              </a:rPr>
              <a:t>http://www.ieee.org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SIGCOMM, </a:t>
            </a:r>
            <a:r>
              <a:rPr kumimoji="1" lang="en-US" altLang="zh-CN" dirty="0">
                <a:solidFill>
                  <a:srgbClr val="FF0000"/>
                </a:solidFill>
                <a:effectLst>
                  <a:outerShdw blurRad="38100" dist="38100" dir="2700000" algn="tl">
                    <a:srgbClr val="C0C0C0"/>
                  </a:outerShdw>
                </a:effectLst>
                <a:hlinkClick r:id="rId8"/>
              </a:rPr>
              <a:t>http://www.acm.org/sigcomm</a:t>
            </a:r>
            <a:endParaRPr kumimoji="1" lang="en-US" altLang="zh-CN" dirty="0">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IEEE Communications Society, </a:t>
            </a:r>
            <a:r>
              <a:rPr kumimoji="1" lang="en-US" altLang="zh-CN" dirty="0">
                <a:solidFill>
                  <a:srgbClr val="FF0000"/>
                </a:solidFill>
                <a:effectLst>
                  <a:outerShdw blurRad="38100" dist="38100" dir="2700000" algn="tl">
                    <a:srgbClr val="C0C0C0"/>
                  </a:outerShdw>
                </a:effectLst>
                <a:hlinkClick r:id="rId9"/>
              </a:rPr>
              <a:t>http://www.comsoc.org</a:t>
            </a:r>
            <a:endParaRPr kumimoji="1" lang="en-US" altLang="zh-CN" dirty="0">
              <a:solidFill>
                <a:srgbClr val="FF0000"/>
              </a:solidFill>
              <a:effectLst>
                <a:outerShdw blurRad="38100" dist="38100" dir="2700000" algn="tl">
                  <a:srgbClr val="C0C0C0"/>
                </a:outerShdw>
              </a:effectLst>
            </a:endParaRPr>
          </a:p>
          <a:p>
            <a:pPr marL="742950" lvl="1" indent="-285750" eaLnBrk="1" hangingPunct="1">
              <a:spcBef>
                <a:spcPct val="20000"/>
              </a:spcBef>
              <a:buClr>
                <a:schemeClr val="folHlink"/>
              </a:buClr>
              <a:buSzPct val="60000"/>
              <a:buFont typeface="Wingdings" pitchFamily="2" charset="2"/>
              <a:buChar char="u"/>
              <a:defRPr/>
            </a:pPr>
            <a:r>
              <a:rPr kumimoji="1" lang="en-US" altLang="zh-CN" dirty="0">
                <a:effectLst>
                  <a:outerShdw blurRad="38100" dist="38100" dir="2700000" algn="tl">
                    <a:srgbClr val="C0C0C0"/>
                  </a:outerShdw>
                </a:effectLst>
              </a:rPr>
              <a:t>IEEE Computer Society, </a:t>
            </a:r>
            <a:r>
              <a:rPr kumimoji="1" lang="en-US" altLang="zh-CN" dirty="0">
                <a:solidFill>
                  <a:srgbClr val="FF0000"/>
                </a:solidFill>
                <a:effectLst>
                  <a:outerShdw blurRad="38100" dist="38100" dir="2700000" algn="tl">
                    <a:srgbClr val="C0C0C0"/>
                  </a:outerShdw>
                </a:effectLst>
                <a:hlinkClick r:id="rId10"/>
              </a:rPr>
              <a:t>http://www.computer.org</a:t>
            </a:r>
            <a:endParaRPr kumimoji="1" lang="en-US" altLang="zh-CN" dirty="0">
              <a:solidFill>
                <a:srgbClr val="FF0000"/>
              </a:solidFill>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effectLst>
                  <a:outerShdw blurRad="38100" dist="38100" dir="2700000" algn="tl">
                    <a:srgbClr val="C0C0C0"/>
                  </a:outerShdw>
                </a:effectLst>
              </a:rPr>
              <a:t>Data Communications tutorials, </a:t>
            </a:r>
            <a:r>
              <a:rPr kumimoji="1" lang="en-US" altLang="zh-CN" dirty="0">
                <a:solidFill>
                  <a:srgbClr val="FF0000"/>
                </a:solidFill>
                <a:effectLst>
                  <a:outerShdw blurRad="38100" dist="38100" dir="2700000" algn="tl">
                    <a:srgbClr val="C0C0C0"/>
                  </a:outerShdw>
                </a:effectLst>
                <a:hlinkClick r:id="rId11"/>
              </a:rPr>
              <a:t>http://www.data.com</a:t>
            </a:r>
            <a:endParaRPr kumimoji="1"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75000"/>
              <a:buFont typeface="Wingdings" pitchFamily="2" charset="2"/>
              <a:buChar char="n"/>
              <a:defRPr/>
            </a:pPr>
            <a:r>
              <a:rPr kumimoji="1" lang="en-US" altLang="zh-CN" dirty="0">
                <a:effectLst>
                  <a:outerShdw blurRad="38100" dist="38100" dir="2700000" algn="tl">
                    <a:srgbClr val="C0C0C0"/>
                  </a:outerShdw>
                </a:effectLst>
              </a:rPr>
              <a:t>Media History Project, </a:t>
            </a:r>
            <a:r>
              <a:rPr kumimoji="1" lang="en-US" altLang="zh-CN" dirty="0">
                <a:solidFill>
                  <a:srgbClr val="FF0000"/>
                </a:solidFill>
                <a:effectLst>
                  <a:outerShdw blurRad="38100" dist="38100" dir="2700000" algn="tl">
                    <a:srgbClr val="C0C0C0"/>
                  </a:outerShdw>
                </a:effectLst>
                <a:hlinkClick r:id="rId12"/>
              </a:rPr>
              <a:t>http://www.mediahistory.com</a:t>
            </a:r>
            <a:endParaRPr kumimoji="1" lang="en-US" altLang="zh-CN" dirty="0">
              <a:solidFill>
                <a:srgbClr val="FF0000"/>
              </a:solidFill>
              <a:effectLst>
                <a:outerShdw blurRad="38100" dist="38100" dir="2700000" algn="tl">
                  <a:srgbClr val="C0C0C0"/>
                </a:outerShdw>
              </a:effectLst>
            </a:endParaRPr>
          </a:p>
        </p:txBody>
      </p:sp>
    </p:spTree>
    <p:extLst>
      <p:ext uri="{BB962C8B-B14F-4D97-AF65-F5344CB8AC3E}">
        <p14:creationId xmlns:p14="http://schemas.microsoft.com/office/powerpoint/2010/main" val="76045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356E3CE-0622-481D-8526-F176586A6409}" type="slidenum">
              <a:rPr lang="zh-CN" altLang="en-US" sz="1400">
                <a:latin typeface="Tahoma" panose="020B0604030504040204" pitchFamily="34" charset="0"/>
              </a:rPr>
              <a:pPr/>
              <a:t>34</a:t>
            </a:fld>
            <a:endParaRPr lang="en-US" altLang="zh-CN" sz="1400">
              <a:latin typeface="Tahoma" panose="020B0604030504040204" pitchFamily="34" charset="0"/>
            </a:endParaRPr>
          </a:p>
        </p:txBody>
      </p:sp>
      <p:sp>
        <p:nvSpPr>
          <p:cNvPr id="7186" name="Rectangle 2"/>
          <p:cNvSpPr>
            <a:spLocks noGrp="1" noChangeArrowheads="1"/>
          </p:cNvSpPr>
          <p:nvPr>
            <p:ph type="title"/>
          </p:nvPr>
        </p:nvSpPr>
        <p:spPr>
          <a:xfrm>
            <a:off x="984250" y="601663"/>
            <a:ext cx="7793038" cy="1462087"/>
          </a:xfrm>
        </p:spPr>
        <p:txBody>
          <a:bodyPr/>
          <a:lstStyle/>
          <a:p>
            <a:pPr eaLnBrk="1" hangingPunct="1"/>
            <a:r>
              <a:rPr lang="en-US" altLang="zh-CN" sz="2800" smtClean="0">
                <a:solidFill>
                  <a:srgbClr val="FF0000"/>
                </a:solidFill>
                <a:latin typeface="Comic Sans MS" panose="030F0702030302020204" pitchFamily="66" charset="0"/>
              </a:rPr>
              <a:t>A closer look at network structure:</a:t>
            </a:r>
          </a:p>
        </p:txBody>
      </p:sp>
      <p:sp>
        <p:nvSpPr>
          <p:cNvPr id="9219" name="Rectangle 3"/>
          <p:cNvSpPr>
            <a:spLocks noGrp="1" noChangeArrowheads="1"/>
          </p:cNvSpPr>
          <p:nvPr>
            <p:ph type="body" sz="half" idx="1"/>
          </p:nvPr>
        </p:nvSpPr>
        <p:spPr>
          <a:xfrm>
            <a:off x="547688" y="2168525"/>
            <a:ext cx="4494212" cy="3967163"/>
          </a:xfrm>
          <a:noFill/>
        </p:spPr>
        <p:txBody>
          <a:bodyPr/>
          <a:lstStyle/>
          <a:p>
            <a:pPr eaLnBrk="1" hangingPunct="1">
              <a:spcBef>
                <a:spcPct val="0"/>
              </a:spcBef>
            </a:pPr>
            <a:r>
              <a:rPr lang="en-US" altLang="zh-CN" smtClean="0">
                <a:solidFill>
                  <a:srgbClr val="0000FF"/>
                </a:solidFill>
                <a:latin typeface="Comic Sans MS" panose="030F0702030302020204" pitchFamily="66" charset="0"/>
              </a:rPr>
              <a:t>network edge:</a:t>
            </a:r>
            <a:r>
              <a:rPr lang="en-US" altLang="zh-CN" smtClean="0">
                <a:latin typeface="Comic Sans MS" panose="030F0702030302020204" pitchFamily="66" charset="0"/>
              </a:rPr>
              <a:t> </a:t>
            </a:r>
            <a:r>
              <a:rPr lang="en-US" altLang="zh-CN" smtClean="0">
                <a:solidFill>
                  <a:srgbClr val="0000FF"/>
                </a:solidFill>
                <a:latin typeface="Comic Sans MS" panose="030F0702030302020204" pitchFamily="66" charset="0"/>
              </a:rPr>
              <a:t>applications and hosts</a:t>
            </a:r>
          </a:p>
          <a:p>
            <a:pPr eaLnBrk="1" hangingPunct="1">
              <a:spcBef>
                <a:spcPct val="0"/>
              </a:spcBef>
            </a:pPr>
            <a:r>
              <a:rPr lang="en-US" altLang="zh-CN" smtClean="0">
                <a:solidFill>
                  <a:srgbClr val="FF3300"/>
                </a:solidFill>
                <a:latin typeface="Comic Sans MS" panose="030F0702030302020204" pitchFamily="66" charset="0"/>
              </a:rPr>
              <a:t>network core: </a:t>
            </a:r>
          </a:p>
          <a:p>
            <a:pPr lvl="1" eaLnBrk="1" hangingPunct="1">
              <a:spcBef>
                <a:spcPct val="0"/>
              </a:spcBef>
            </a:pPr>
            <a:r>
              <a:rPr lang="en-US" altLang="zh-CN" sz="2800" smtClean="0">
                <a:solidFill>
                  <a:srgbClr val="0000FF"/>
                </a:solidFill>
                <a:latin typeface="Comic Sans MS" panose="030F0702030302020204" pitchFamily="66" charset="0"/>
              </a:rPr>
              <a:t>routers</a:t>
            </a:r>
          </a:p>
          <a:p>
            <a:pPr lvl="1" eaLnBrk="1" hangingPunct="1">
              <a:spcBef>
                <a:spcPct val="0"/>
              </a:spcBef>
            </a:pPr>
            <a:r>
              <a:rPr lang="en-US" altLang="zh-CN" sz="2800" smtClean="0">
                <a:solidFill>
                  <a:srgbClr val="0000FF"/>
                </a:solidFill>
                <a:latin typeface="Comic Sans MS" panose="030F0702030302020204" pitchFamily="66" charset="0"/>
              </a:rPr>
              <a:t>network of networks</a:t>
            </a:r>
          </a:p>
          <a:p>
            <a:pPr eaLnBrk="1" hangingPunct="1">
              <a:spcBef>
                <a:spcPct val="0"/>
              </a:spcBef>
            </a:pPr>
            <a:r>
              <a:rPr lang="en-US" altLang="zh-CN" smtClean="0">
                <a:solidFill>
                  <a:srgbClr val="0000FF"/>
                </a:solidFill>
                <a:latin typeface="Comic Sans MS" panose="030F0702030302020204" pitchFamily="66" charset="0"/>
              </a:rPr>
              <a:t>access networks, physical media:</a:t>
            </a:r>
            <a:r>
              <a:rPr lang="en-US" altLang="zh-CN" smtClean="0">
                <a:latin typeface="Comic Sans MS" panose="030F0702030302020204" pitchFamily="66" charset="0"/>
              </a:rPr>
              <a:t> </a:t>
            </a:r>
            <a:r>
              <a:rPr lang="en-US" altLang="zh-CN" smtClean="0">
                <a:solidFill>
                  <a:srgbClr val="0000FF"/>
                </a:solidFill>
                <a:latin typeface="Comic Sans MS" panose="030F0702030302020204" pitchFamily="66" charset="0"/>
              </a:rPr>
              <a:t>communication links</a:t>
            </a:r>
          </a:p>
        </p:txBody>
      </p:sp>
      <p:grpSp>
        <p:nvGrpSpPr>
          <p:cNvPr id="7188" name="Group 250"/>
          <p:cNvGrpSpPr>
            <a:grpSpLocks/>
          </p:cNvGrpSpPr>
          <p:nvPr/>
        </p:nvGrpSpPr>
        <p:grpSpPr bwMode="auto">
          <a:xfrm>
            <a:off x="4949825" y="2312988"/>
            <a:ext cx="3700463" cy="3660775"/>
            <a:chOff x="3300" y="1654"/>
            <a:chExt cx="2331" cy="2306"/>
          </a:xfrm>
        </p:grpSpPr>
        <p:sp>
          <p:nvSpPr>
            <p:cNvPr id="7190" name="Freeform 10"/>
            <p:cNvSpPr>
              <a:spLocks/>
            </p:cNvSpPr>
            <p:nvPr/>
          </p:nvSpPr>
          <p:spPr bwMode="auto">
            <a:xfrm>
              <a:off x="3534" y="2562"/>
              <a:ext cx="1874" cy="1398"/>
            </a:xfrm>
            <a:custGeom>
              <a:avLst/>
              <a:gdLst>
                <a:gd name="T0" fmla="*/ 4 w 2135"/>
                <a:gd name="T1" fmla="*/ 40 h 1662"/>
                <a:gd name="T2" fmla="*/ 13 w 2135"/>
                <a:gd name="T3" fmla="*/ 5 h 1662"/>
                <a:gd name="T4" fmla="*/ 81 w 2135"/>
                <a:gd name="T5" fmla="*/ 12 h 1662"/>
                <a:gd name="T6" fmla="*/ 150 w 2135"/>
                <a:gd name="T7" fmla="*/ 6 h 1662"/>
                <a:gd name="T8" fmla="*/ 249 w 2135"/>
                <a:gd name="T9" fmla="*/ 25 h 1662"/>
                <a:gd name="T10" fmla="*/ 249 w 2135"/>
                <a:gd name="T11" fmla="*/ 72 h 1662"/>
                <a:gd name="T12" fmla="*/ 197 w 2135"/>
                <a:gd name="T13" fmla="*/ 100 h 1662"/>
                <a:gd name="T14" fmla="*/ 101 w 2135"/>
                <a:gd name="T15" fmla="*/ 96 h 1662"/>
                <a:gd name="T16" fmla="*/ 61 w 2135"/>
                <a:gd name="T17" fmla="*/ 80 h 1662"/>
                <a:gd name="T18" fmla="*/ 23 w 2135"/>
                <a:gd name="T19" fmla="*/ 67 h 1662"/>
                <a:gd name="T20" fmla="*/ 4 w 2135"/>
                <a:gd name="T21" fmla="*/ 4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noFill/>
            <a:ln w="9525">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91" name="Freeform 9"/>
            <p:cNvSpPr>
              <a:spLocks/>
            </p:cNvSpPr>
            <p:nvPr/>
          </p:nvSpPr>
          <p:spPr bwMode="auto">
            <a:xfrm>
              <a:off x="3314" y="1654"/>
              <a:ext cx="1176" cy="1001"/>
            </a:xfrm>
            <a:custGeom>
              <a:avLst/>
              <a:gdLst>
                <a:gd name="T0" fmla="*/ 68 w 1340"/>
                <a:gd name="T1" fmla="*/ 3 h 1191"/>
                <a:gd name="T2" fmla="*/ 10 w 1340"/>
                <a:gd name="T3" fmla="*/ 3 h 1191"/>
                <a:gd name="T4" fmla="*/ 8 w 1340"/>
                <a:gd name="T5" fmla="*/ 24 h 1191"/>
                <a:gd name="T6" fmla="*/ 4 w 1340"/>
                <a:gd name="T7" fmla="*/ 45 h 1191"/>
                <a:gd name="T8" fmla="*/ 14 w 1340"/>
                <a:gd name="T9" fmla="*/ 54 h 1191"/>
                <a:gd name="T10" fmla="*/ 67 w 1340"/>
                <a:gd name="T11" fmla="*/ 54 h 1191"/>
                <a:gd name="T12" fmla="*/ 79 w 1340"/>
                <a:gd name="T13" fmla="*/ 70 h 1191"/>
                <a:gd name="T14" fmla="*/ 153 w 1340"/>
                <a:gd name="T15" fmla="*/ 67 h 1191"/>
                <a:gd name="T16" fmla="*/ 158 w 1340"/>
                <a:gd name="T17" fmla="*/ 35 h 1191"/>
                <a:gd name="T18" fmla="*/ 148 w 1340"/>
                <a:gd name="T19" fmla="*/ 21 h 1191"/>
                <a:gd name="T20" fmla="*/ 95 w 1340"/>
                <a:gd name="T21" fmla="*/ 18 h 1191"/>
                <a:gd name="T22" fmla="*/ 68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noFill/>
            <a:ln w="9525">
              <a:solidFill>
                <a:srgbClr val="C0C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92" name="Oval 238"/>
            <p:cNvSpPr>
              <a:spLocks noChangeArrowheads="1"/>
            </p:cNvSpPr>
            <p:nvPr/>
          </p:nvSpPr>
          <p:spPr bwMode="auto">
            <a:xfrm>
              <a:off x="4110" y="325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193" name="Freeform 8"/>
            <p:cNvSpPr>
              <a:spLocks/>
            </p:cNvSpPr>
            <p:nvPr/>
          </p:nvSpPr>
          <p:spPr bwMode="auto">
            <a:xfrm>
              <a:off x="4498" y="1744"/>
              <a:ext cx="1133" cy="1055"/>
            </a:xfrm>
            <a:custGeom>
              <a:avLst/>
              <a:gdLst>
                <a:gd name="T0" fmla="*/ 30 w 1292"/>
                <a:gd name="T1" fmla="*/ 3 h 1255"/>
                <a:gd name="T2" fmla="*/ 4 w 1292"/>
                <a:gd name="T3" fmla="*/ 10 h 1255"/>
                <a:gd name="T4" fmla="*/ 4 w 1292"/>
                <a:gd name="T5" fmla="*/ 33 h 1255"/>
                <a:gd name="T6" fmla="*/ 7 w 1292"/>
                <a:gd name="T7" fmla="*/ 51 h 1255"/>
                <a:gd name="T8" fmla="*/ 30 w 1292"/>
                <a:gd name="T9" fmla="*/ 54 h 1255"/>
                <a:gd name="T10" fmla="*/ 79 w 1292"/>
                <a:gd name="T11" fmla="*/ 70 h 1255"/>
                <a:gd name="T12" fmla="*/ 122 w 1292"/>
                <a:gd name="T13" fmla="*/ 77 h 1255"/>
                <a:gd name="T14" fmla="*/ 146 w 1292"/>
                <a:gd name="T15" fmla="*/ 64 h 1255"/>
                <a:gd name="T16" fmla="*/ 156 w 1292"/>
                <a:gd name="T17" fmla="*/ 28 h 1255"/>
                <a:gd name="T18" fmla="*/ 146 w 1292"/>
                <a:gd name="T19" fmla="*/ 13 h 1255"/>
                <a:gd name="T20" fmla="*/ 90 w 1292"/>
                <a:gd name="T21" fmla="*/ 7 h 1255"/>
                <a:gd name="T22" fmla="*/ 3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194" name="Group 19"/>
            <p:cNvGrpSpPr>
              <a:grpSpLocks/>
            </p:cNvGrpSpPr>
            <p:nvPr/>
          </p:nvGrpSpPr>
          <p:grpSpPr bwMode="auto">
            <a:xfrm>
              <a:off x="3625" y="1980"/>
              <a:ext cx="44" cy="135"/>
              <a:chOff x="3842" y="406"/>
              <a:chExt cx="51" cy="167"/>
            </a:xfrm>
          </p:grpSpPr>
          <p:sp>
            <p:nvSpPr>
              <p:cNvPr id="7408" name="Oval 20"/>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9" name="Oval 21"/>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10" name="Oval 22"/>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195" name="Group 32"/>
            <p:cNvGrpSpPr>
              <a:grpSpLocks/>
            </p:cNvGrpSpPr>
            <p:nvPr/>
          </p:nvGrpSpPr>
          <p:grpSpPr bwMode="auto">
            <a:xfrm rot="-5400000">
              <a:off x="4118" y="2346"/>
              <a:ext cx="51" cy="147"/>
              <a:chOff x="3842" y="406"/>
              <a:chExt cx="51" cy="167"/>
            </a:xfrm>
          </p:grpSpPr>
          <p:sp>
            <p:nvSpPr>
              <p:cNvPr id="7405" name="Oval 33"/>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6" name="Oval 34"/>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7" name="Oval 35"/>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196" name="Line 36"/>
            <p:cNvSpPr>
              <a:spLocks noChangeShapeType="1"/>
            </p:cNvSpPr>
            <p:nvPr/>
          </p:nvSpPr>
          <p:spPr bwMode="auto">
            <a:xfrm>
              <a:off x="4007" y="2239"/>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7" name="Line 37"/>
            <p:cNvSpPr>
              <a:spLocks noChangeShapeType="1"/>
            </p:cNvSpPr>
            <p:nvPr/>
          </p:nvSpPr>
          <p:spPr bwMode="auto">
            <a:xfrm>
              <a:off x="4009" y="2237"/>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8" name="Line 38"/>
            <p:cNvSpPr>
              <a:spLocks noChangeShapeType="1"/>
            </p:cNvSpPr>
            <p:nvPr/>
          </p:nvSpPr>
          <p:spPr bwMode="auto">
            <a:xfrm>
              <a:off x="4321" y="2236"/>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9" name="Line 41"/>
            <p:cNvSpPr>
              <a:spLocks noChangeShapeType="1"/>
            </p:cNvSpPr>
            <p:nvPr/>
          </p:nvSpPr>
          <p:spPr bwMode="auto">
            <a:xfrm flipV="1">
              <a:off x="4158" y="2133"/>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0" name="Oval 63"/>
            <p:cNvSpPr>
              <a:spLocks noChangeArrowheads="1"/>
            </p:cNvSpPr>
            <p:nvPr/>
          </p:nvSpPr>
          <p:spPr bwMode="auto">
            <a:xfrm rot="-5400000">
              <a:off x="4053" y="3367"/>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01" name="Oval 64"/>
            <p:cNvSpPr>
              <a:spLocks noChangeArrowheads="1"/>
            </p:cNvSpPr>
            <p:nvPr/>
          </p:nvSpPr>
          <p:spPr bwMode="auto">
            <a:xfrm rot="-5400000">
              <a:off x="4106" y="3366"/>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02" name="Oval 65"/>
            <p:cNvSpPr>
              <a:spLocks noChangeArrowheads="1"/>
            </p:cNvSpPr>
            <p:nvPr/>
          </p:nvSpPr>
          <p:spPr bwMode="auto">
            <a:xfrm rot="-5400000">
              <a:off x="4155" y="3369"/>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03" name="Line 66"/>
            <p:cNvSpPr>
              <a:spLocks noChangeShapeType="1"/>
            </p:cNvSpPr>
            <p:nvPr/>
          </p:nvSpPr>
          <p:spPr bwMode="auto">
            <a:xfrm rot="-5400000">
              <a:off x="4319" y="3293"/>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4" name="Line 67"/>
            <p:cNvSpPr>
              <a:spLocks noChangeShapeType="1"/>
            </p:cNvSpPr>
            <p:nvPr/>
          </p:nvSpPr>
          <p:spPr bwMode="auto">
            <a:xfrm rot="5400000" flipH="1">
              <a:off x="3924" y="3288"/>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5" name="Line 68"/>
            <p:cNvSpPr>
              <a:spLocks noChangeShapeType="1"/>
            </p:cNvSpPr>
            <p:nvPr/>
          </p:nvSpPr>
          <p:spPr bwMode="auto">
            <a:xfrm rot="16200000" flipV="1">
              <a:off x="4143" y="3074"/>
              <a:ext cx="0" cy="3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6" name="Line 69"/>
            <p:cNvSpPr>
              <a:spLocks noChangeShapeType="1"/>
            </p:cNvSpPr>
            <p:nvPr/>
          </p:nvSpPr>
          <p:spPr bwMode="auto">
            <a:xfrm flipV="1">
              <a:off x="3932" y="3036"/>
              <a:ext cx="59"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0" name="Object 72"/>
            <p:cNvGraphicFramePr>
              <a:graphicFrameLocks noChangeAspect="1"/>
            </p:cNvGraphicFramePr>
            <p:nvPr/>
          </p:nvGraphicFramePr>
          <p:xfrm>
            <a:off x="4924" y="2781"/>
            <a:ext cx="128" cy="152"/>
          </p:xfrm>
          <a:graphic>
            <a:graphicData uri="http://schemas.openxmlformats.org/presentationml/2006/ole">
              <mc:AlternateContent xmlns:mc="http://schemas.openxmlformats.org/markup-compatibility/2006">
                <mc:Choice xmlns:v="urn:schemas-microsoft-com:vml" Requires="v">
                  <p:oleObj spid="_x0000_s66945" name="Clip" r:id="rId4" imgW="982811" imgH="1208363" progId="MS_ClipArt_Gallery.2">
                    <p:embed/>
                  </p:oleObj>
                </mc:Choice>
                <mc:Fallback>
                  <p:oleObj name="Clip" r:id="rId4" imgW="982811" imgH="1208363" progId="MS_ClipArt_Gallery.2">
                    <p:embed/>
                    <p:pic>
                      <p:nvPicPr>
                        <p:cNvPr id="0" name="Object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4" y="2781"/>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73"/>
            <p:cNvGraphicFramePr>
              <a:graphicFrameLocks noChangeAspect="1"/>
            </p:cNvGraphicFramePr>
            <p:nvPr/>
          </p:nvGraphicFramePr>
          <p:xfrm>
            <a:off x="4082" y="2832"/>
            <a:ext cx="128" cy="151"/>
          </p:xfrm>
          <a:graphic>
            <a:graphicData uri="http://schemas.openxmlformats.org/presentationml/2006/ole">
              <mc:AlternateContent xmlns:mc="http://schemas.openxmlformats.org/markup-compatibility/2006">
                <mc:Choice xmlns:v="urn:schemas-microsoft-com:vml" Requires="v">
                  <p:oleObj spid="_x0000_s66946" name="Clip" r:id="rId6" imgW="982811" imgH="1208363" progId="MS_ClipArt_Gallery.2">
                    <p:embed/>
                  </p:oleObj>
                </mc:Choice>
                <mc:Fallback>
                  <p:oleObj name="Clip" r:id="rId6" imgW="982811" imgH="1208363" progId="MS_ClipArt_Gallery.2">
                    <p:embed/>
                    <p:pic>
                      <p:nvPicPr>
                        <p:cNvPr id="0"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 y="2832"/>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07" name="Group 81"/>
            <p:cNvGrpSpPr>
              <a:grpSpLocks/>
            </p:cNvGrpSpPr>
            <p:nvPr/>
          </p:nvGrpSpPr>
          <p:grpSpPr bwMode="auto">
            <a:xfrm>
              <a:off x="4530" y="3427"/>
              <a:ext cx="239" cy="237"/>
              <a:chOff x="4733" y="2082"/>
              <a:chExt cx="272" cy="282"/>
            </a:xfrm>
          </p:grpSpPr>
          <p:graphicFrame>
            <p:nvGraphicFramePr>
              <p:cNvPr id="7184" name="Object 82"/>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66947" name="Clip" r:id="rId7" imgW="826829" imgH="840406" progId="MS_ClipArt_Gallery.2">
                      <p:embed/>
                    </p:oleObj>
                  </mc:Choice>
                  <mc:Fallback>
                    <p:oleObj name="Clip" r:id="rId7" imgW="826829" imgH="840406" progId="MS_ClipArt_Gallery.2">
                      <p:embed/>
                      <p:pic>
                        <p:nvPicPr>
                          <p:cNvPr id="0" name="Object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4" name="Rectangle 83"/>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208" name="Group 246"/>
            <p:cNvGrpSpPr>
              <a:grpSpLocks/>
            </p:cNvGrpSpPr>
            <p:nvPr/>
          </p:nvGrpSpPr>
          <p:grpSpPr bwMode="auto">
            <a:xfrm>
              <a:off x="3300" y="1714"/>
              <a:ext cx="2070" cy="2178"/>
              <a:chOff x="3291" y="1356"/>
              <a:chExt cx="2070" cy="2178"/>
            </a:xfrm>
          </p:grpSpPr>
          <p:sp>
            <p:nvSpPr>
              <p:cNvPr id="7343" name="Oval 234"/>
              <p:cNvSpPr>
                <a:spLocks noChangeArrowheads="1"/>
              </p:cNvSpPr>
              <p:nvPr/>
            </p:nvSpPr>
            <p:spPr bwMode="auto">
              <a:xfrm>
                <a:off x="3291" y="1734"/>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4" name="Oval 243"/>
              <p:cNvSpPr>
                <a:spLocks noChangeArrowheads="1"/>
              </p:cNvSpPr>
              <p:nvPr/>
            </p:nvSpPr>
            <p:spPr bwMode="auto">
              <a:xfrm rot="5400000">
                <a:off x="4137" y="1914"/>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5" name="Oval 244"/>
              <p:cNvSpPr>
                <a:spLocks noChangeArrowheads="1"/>
              </p:cNvSpPr>
              <p:nvPr/>
            </p:nvSpPr>
            <p:spPr bwMode="auto">
              <a:xfrm rot="5400000">
                <a:off x="3813" y="1950"/>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6" name="Oval 235"/>
              <p:cNvSpPr>
                <a:spLocks noChangeArrowheads="1"/>
              </p:cNvSpPr>
              <p:nvPr/>
            </p:nvSpPr>
            <p:spPr bwMode="auto">
              <a:xfrm>
                <a:off x="3543" y="2304"/>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7" name="Oval 236"/>
              <p:cNvSpPr>
                <a:spLocks noChangeArrowheads="1"/>
              </p:cNvSpPr>
              <p:nvPr/>
            </p:nvSpPr>
            <p:spPr bwMode="auto">
              <a:xfrm>
                <a:off x="3531" y="267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8" name="Oval 237"/>
              <p:cNvSpPr>
                <a:spLocks noChangeArrowheads="1"/>
              </p:cNvSpPr>
              <p:nvPr/>
            </p:nvSpPr>
            <p:spPr bwMode="auto">
              <a:xfrm>
                <a:off x="3705" y="2922"/>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49" name="Oval 239"/>
              <p:cNvSpPr>
                <a:spLocks noChangeArrowheads="1"/>
              </p:cNvSpPr>
              <p:nvPr/>
            </p:nvSpPr>
            <p:spPr bwMode="auto">
              <a:xfrm>
                <a:off x="4209" y="3258"/>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0" name="Oval 240"/>
              <p:cNvSpPr>
                <a:spLocks noChangeArrowheads="1"/>
              </p:cNvSpPr>
              <p:nvPr/>
            </p:nvSpPr>
            <p:spPr bwMode="auto">
              <a:xfrm>
                <a:off x="4713" y="327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1" name="Oval 241"/>
              <p:cNvSpPr>
                <a:spLocks noChangeArrowheads="1"/>
              </p:cNvSpPr>
              <p:nvPr/>
            </p:nvSpPr>
            <p:spPr bwMode="auto">
              <a:xfrm rot="5400000">
                <a:off x="5061" y="2928"/>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2" name="Oval 242"/>
              <p:cNvSpPr>
                <a:spLocks noChangeArrowheads="1"/>
              </p:cNvSpPr>
              <p:nvPr/>
            </p:nvSpPr>
            <p:spPr bwMode="auto">
              <a:xfrm rot="5400000">
                <a:off x="5085" y="2622"/>
                <a:ext cx="312" cy="240"/>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53" name="Oval 233"/>
              <p:cNvSpPr>
                <a:spLocks noChangeArrowheads="1"/>
              </p:cNvSpPr>
              <p:nvPr/>
            </p:nvSpPr>
            <p:spPr bwMode="auto">
              <a:xfrm>
                <a:off x="3291" y="1356"/>
                <a:ext cx="438" cy="258"/>
              </a:xfrm>
              <a:prstGeom prst="ellipse">
                <a:avLst/>
              </a:prstGeom>
              <a:solidFill>
                <a:srgbClr val="0000FF"/>
              </a:solidFill>
              <a:ln w="9525">
                <a:solidFill>
                  <a:srgbClr val="0000FF"/>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54" name="Group 11"/>
              <p:cNvGrpSpPr>
                <a:grpSpLocks/>
              </p:cNvGrpSpPr>
              <p:nvPr/>
            </p:nvGrpSpPr>
            <p:grpSpPr bwMode="auto">
              <a:xfrm>
                <a:off x="3379" y="1381"/>
                <a:ext cx="462" cy="201"/>
                <a:chOff x="3552" y="246"/>
                <a:chExt cx="527" cy="248"/>
              </a:xfrm>
            </p:grpSpPr>
            <p:graphicFrame>
              <p:nvGraphicFramePr>
                <p:cNvPr id="7182"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6948" name="Clip" r:id="rId9" imgW="1307263" imgH="1084139" progId="MS_ClipArt_Gallery.2">
                        <p:embed/>
                      </p:oleObj>
                    </mc:Choice>
                    <mc:Fallback>
                      <p:oleObj name="Clip" r:id="rId9" imgW="1307263" imgH="1084139" progId="MS_ClipArt_Gallery.2">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3"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6949" name="Clip" r:id="rId11" imgW="681706" imgH="480401" progId="MS_ClipArt_Gallery.2">
                        <p:embed/>
                      </p:oleObj>
                    </mc:Choice>
                    <mc:Fallback>
                      <p:oleObj name="Clip" r:id="rId11" imgW="681706" imgH="480401" progId="MS_ClipArt_Gallery.2">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3" name="Line 14"/>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55" name="Group 15"/>
              <p:cNvGrpSpPr>
                <a:grpSpLocks/>
              </p:cNvGrpSpPr>
              <p:nvPr/>
            </p:nvGrpSpPr>
            <p:grpSpPr bwMode="auto">
              <a:xfrm>
                <a:off x="3379" y="1756"/>
                <a:ext cx="462" cy="201"/>
                <a:chOff x="3552" y="246"/>
                <a:chExt cx="527" cy="248"/>
              </a:xfrm>
            </p:grpSpPr>
            <p:graphicFrame>
              <p:nvGraphicFramePr>
                <p:cNvPr id="7180" name="Object 1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6950" name="Clip" r:id="rId13" imgW="1307263" imgH="1084139" progId="MS_ClipArt_Gallery.2">
                        <p:embed/>
                      </p:oleObj>
                    </mc:Choice>
                    <mc:Fallback>
                      <p:oleObj name="Clip" r:id="rId13" imgW="1307263" imgH="1084139" progId="MS_ClipArt_Gallery.2">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1" name="Object 1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6951" name="Clip" r:id="rId14" imgW="681706" imgH="480401" progId="MS_ClipArt_Gallery.2">
                        <p:embed/>
                      </p:oleObj>
                    </mc:Choice>
                    <mc:Fallback>
                      <p:oleObj name="Clip" r:id="rId14" imgW="681706" imgH="480401" progId="MS_ClipArt_Gallery.2">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02" name="Line 18"/>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56" name="Group 23"/>
              <p:cNvGrpSpPr>
                <a:grpSpLocks/>
              </p:cNvGrpSpPr>
              <p:nvPr/>
            </p:nvGrpSpPr>
            <p:grpSpPr bwMode="auto">
              <a:xfrm>
                <a:off x="3912" y="1939"/>
                <a:ext cx="132" cy="249"/>
                <a:chOff x="4180" y="783"/>
                <a:chExt cx="150" cy="307"/>
              </a:xfrm>
            </p:grpSpPr>
            <p:sp>
              <p:nvSpPr>
                <p:cNvPr id="7394" name="AutoShape 2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5" name="Rectangle 2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6" name="Rectangle 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7" name="AutoShape 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8" name="Line 2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99" name="Line 2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00" name="Rectangle 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01" name="Rectangle 3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357" name="Group 42"/>
              <p:cNvGrpSpPr>
                <a:grpSpLocks/>
              </p:cNvGrpSpPr>
              <p:nvPr/>
            </p:nvGrpSpPr>
            <p:grpSpPr bwMode="auto">
              <a:xfrm>
                <a:off x="4224" y="1925"/>
                <a:ext cx="132" cy="249"/>
                <a:chOff x="4180" y="783"/>
                <a:chExt cx="150" cy="307"/>
              </a:xfrm>
            </p:grpSpPr>
            <p:sp>
              <p:nvSpPr>
                <p:cNvPr id="7386" name="AutoShape 4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7" name="Rectangle 4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8" name="Rectangle 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9" name="AutoShape 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0" name="Line 47"/>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91" name="Line 48"/>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92" name="Rectangle 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93" name="Rectangle 50"/>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358" name="Group 51"/>
              <p:cNvGrpSpPr>
                <a:grpSpLocks/>
              </p:cNvGrpSpPr>
              <p:nvPr/>
            </p:nvGrpSpPr>
            <p:grpSpPr bwMode="auto">
              <a:xfrm>
                <a:off x="3621" y="2315"/>
                <a:ext cx="302" cy="583"/>
                <a:chOff x="3314" y="1248"/>
                <a:chExt cx="344" cy="694"/>
              </a:xfrm>
            </p:grpSpPr>
            <p:graphicFrame>
              <p:nvGraphicFramePr>
                <p:cNvPr id="7178" name="Object 52"/>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66952" name="Clip" r:id="rId15" imgW="1307263" imgH="1084139" progId="MS_ClipArt_Gallery.2">
                        <p:embed/>
                      </p:oleObj>
                    </mc:Choice>
                    <mc:Fallback>
                      <p:oleObj name="Clip" r:id="rId15" imgW="1307263" imgH="1084139" progId="MS_ClipArt_Gallery.2">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9" name="Line 53"/>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9" name="Object 54"/>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66953" name="Clip" r:id="rId16" imgW="1307263" imgH="1084139" progId="MS_ClipArt_Gallery.2">
                        <p:embed/>
                      </p:oleObj>
                    </mc:Choice>
                    <mc:Fallback>
                      <p:oleObj name="Clip" r:id="rId16" imgW="1307263" imgH="1084139" progId="MS_ClipArt_Gallery.2">
                        <p:embed/>
                        <p:pic>
                          <p:nvPicPr>
                            <p:cNvPr id="0" name="Object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80" name="Line 55"/>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381" name="Group 56"/>
                <p:cNvGrpSpPr>
                  <a:grpSpLocks/>
                </p:cNvGrpSpPr>
                <p:nvPr/>
              </p:nvGrpSpPr>
              <p:grpSpPr bwMode="auto">
                <a:xfrm>
                  <a:off x="3404" y="1504"/>
                  <a:ext cx="51" cy="167"/>
                  <a:chOff x="3842" y="406"/>
                  <a:chExt cx="51" cy="167"/>
                </a:xfrm>
              </p:grpSpPr>
              <p:sp>
                <p:nvSpPr>
                  <p:cNvPr id="7383" name="Oval 5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4" name="Oval 5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85" name="Oval 5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382" name="Line 60"/>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172" name="Object 61"/>
              <p:cNvGraphicFramePr>
                <a:graphicFrameLocks noChangeAspect="1"/>
              </p:cNvGraphicFramePr>
              <p:nvPr/>
            </p:nvGraphicFramePr>
            <p:xfrm>
              <a:off x="4168" y="2951"/>
              <a:ext cx="263" cy="209"/>
            </p:xfrm>
            <a:graphic>
              <a:graphicData uri="http://schemas.openxmlformats.org/presentationml/2006/ole">
                <mc:AlternateContent xmlns:mc="http://schemas.openxmlformats.org/markup-compatibility/2006">
                  <mc:Choice xmlns:v="urn:schemas-microsoft-com:vml" Requires="v">
                    <p:oleObj spid="_x0000_s66954" name="Clip" r:id="rId17" imgW="1307263" imgH="1084139" progId="MS_ClipArt_Gallery.2">
                      <p:embed/>
                    </p:oleObj>
                  </mc:Choice>
                  <mc:Fallback>
                    <p:oleObj name="Clip" r:id="rId17" imgW="1307263" imgH="1084139" progId="MS_ClipArt_Gallery.2">
                      <p:embed/>
                      <p:pic>
                        <p:nvPicPr>
                          <p:cNvPr id="0"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8" y="2951"/>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62"/>
              <p:cNvGraphicFramePr>
                <a:graphicFrameLocks noChangeAspect="1"/>
              </p:cNvGraphicFramePr>
              <p:nvPr/>
            </p:nvGraphicFramePr>
            <p:xfrm>
              <a:off x="3781" y="2944"/>
              <a:ext cx="262" cy="208"/>
            </p:xfrm>
            <a:graphic>
              <a:graphicData uri="http://schemas.openxmlformats.org/presentationml/2006/ole">
                <mc:AlternateContent xmlns:mc="http://schemas.openxmlformats.org/markup-compatibility/2006">
                  <mc:Choice xmlns:v="urn:schemas-microsoft-com:vml" Requires="v">
                    <p:oleObj spid="_x0000_s66955" name="Clip" r:id="rId18" imgW="1307263" imgH="1084139" progId="MS_ClipArt_Gallery.2">
                      <p:embed/>
                    </p:oleObj>
                  </mc:Choice>
                  <mc:Fallback>
                    <p:oleObj name="Clip" r:id="rId18" imgW="1307263" imgH="1084139" progId="MS_ClipArt_Gallery.2">
                      <p:embed/>
                      <p:pic>
                        <p:nvPicPr>
                          <p:cNvPr id="0" name="Object 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1" y="2944"/>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359" name="Group 75"/>
              <p:cNvGrpSpPr>
                <a:grpSpLocks/>
              </p:cNvGrpSpPr>
              <p:nvPr/>
            </p:nvGrpSpPr>
            <p:grpSpPr bwMode="auto">
              <a:xfrm>
                <a:off x="4292" y="3228"/>
                <a:ext cx="256" cy="269"/>
                <a:chOff x="2870" y="1518"/>
                <a:chExt cx="292" cy="320"/>
              </a:xfrm>
            </p:grpSpPr>
            <p:graphicFrame>
              <p:nvGraphicFramePr>
                <p:cNvPr id="7176"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6956" name="Clip" r:id="rId19" imgW="826829" imgH="840406" progId="MS_ClipArt_Gallery.2">
                        <p:embed/>
                      </p:oleObj>
                    </mc:Choice>
                    <mc:Fallback>
                      <p:oleObj name="Clip" r:id="rId19" imgW="826829" imgH="840406" progId="MS_ClipArt_Gallery.2">
                        <p:embed/>
                        <p:pic>
                          <p:nvPicPr>
                            <p:cNvPr id="0" name="Object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6957" name="Clip" r:id="rId20" imgW="1268295" imgH="1199426" progId="MS_ClipArt_Gallery.2">
                        <p:embed/>
                      </p:oleObj>
                    </mc:Choice>
                    <mc:Fallback>
                      <p:oleObj name="Clip" r:id="rId20" imgW="1268295" imgH="1199426" progId="MS_ClipArt_Gallery.2">
                        <p:embed/>
                        <p:pic>
                          <p:nvPicPr>
                            <p:cNvPr id="0" name="Object 7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60" name="Group 78"/>
              <p:cNvGrpSpPr>
                <a:grpSpLocks/>
              </p:cNvGrpSpPr>
              <p:nvPr/>
            </p:nvGrpSpPr>
            <p:grpSpPr bwMode="auto">
              <a:xfrm>
                <a:off x="4782" y="3248"/>
                <a:ext cx="256" cy="269"/>
                <a:chOff x="2870" y="1518"/>
                <a:chExt cx="292" cy="320"/>
              </a:xfrm>
            </p:grpSpPr>
            <p:graphicFrame>
              <p:nvGraphicFramePr>
                <p:cNvPr id="7174" name="Object 7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6958" name="Clip" r:id="rId22" imgW="826829" imgH="840406" progId="MS_ClipArt_Gallery.2">
                        <p:embed/>
                      </p:oleObj>
                    </mc:Choice>
                    <mc:Fallback>
                      <p:oleObj name="Clip" r:id="rId22" imgW="826829" imgH="840406" progId="MS_ClipArt_Gallery.2">
                        <p:embed/>
                        <p:pic>
                          <p:nvPicPr>
                            <p:cNvPr id="0" name="Object 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 name="Object 8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6959" name="Clip" r:id="rId23" imgW="1268295" imgH="1199426" progId="MS_ClipArt_Gallery.2">
                        <p:embed/>
                      </p:oleObj>
                    </mc:Choice>
                    <mc:Fallback>
                      <p:oleObj name="Clip" r:id="rId23" imgW="1268295" imgH="1199426" progId="MS_ClipArt_Gallery.2">
                        <p:embed/>
                        <p:pic>
                          <p:nvPicPr>
                            <p:cNvPr id="0" name="Object 8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61" name="Group 85"/>
              <p:cNvGrpSpPr>
                <a:grpSpLocks/>
              </p:cNvGrpSpPr>
              <p:nvPr/>
            </p:nvGrpSpPr>
            <p:grpSpPr bwMode="auto">
              <a:xfrm>
                <a:off x="5168" y="2645"/>
                <a:ext cx="131" cy="258"/>
                <a:chOff x="4180" y="783"/>
                <a:chExt cx="150" cy="307"/>
              </a:xfrm>
            </p:grpSpPr>
            <p:sp>
              <p:nvSpPr>
                <p:cNvPr id="7371" name="AutoShape 8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2" name="Rectangle 8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3" name="Rectangle 8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4" name="AutoShape 8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5" name="Line 9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 name="Line 9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 name="Rectangle 9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8" name="Rectangle 9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362" name="Group 94"/>
              <p:cNvGrpSpPr>
                <a:grpSpLocks/>
              </p:cNvGrpSpPr>
              <p:nvPr/>
            </p:nvGrpSpPr>
            <p:grpSpPr bwMode="auto">
              <a:xfrm>
                <a:off x="5160" y="2925"/>
                <a:ext cx="131" cy="258"/>
                <a:chOff x="4180" y="783"/>
                <a:chExt cx="150" cy="307"/>
              </a:xfrm>
            </p:grpSpPr>
            <p:sp>
              <p:nvSpPr>
                <p:cNvPr id="7363" name="AutoShape 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4" name="Rectangle 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5" name="Rectangle 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6" name="AutoShape 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67" name="Line 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68" name="Line 1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69" name="Rectangle 1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70" name="Rectangle 1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7209" name="Line 103"/>
            <p:cNvSpPr>
              <a:spLocks noChangeShapeType="1"/>
            </p:cNvSpPr>
            <p:nvPr/>
          </p:nvSpPr>
          <p:spPr bwMode="auto">
            <a:xfrm rot="5400000" flipH="1">
              <a:off x="4933" y="3239"/>
              <a:ext cx="3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0" name="Line 104"/>
            <p:cNvSpPr>
              <a:spLocks noChangeShapeType="1"/>
            </p:cNvSpPr>
            <p:nvPr/>
          </p:nvSpPr>
          <p:spPr bwMode="auto">
            <a:xfrm rot="-5400000">
              <a:off x="5157" y="3397"/>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1" name="Line 105"/>
            <p:cNvSpPr>
              <a:spLocks noChangeShapeType="1"/>
            </p:cNvSpPr>
            <p:nvPr/>
          </p:nvSpPr>
          <p:spPr bwMode="auto">
            <a:xfrm rot="-5400000">
              <a:off x="5150" y="3102"/>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2" name="Line 110"/>
            <p:cNvSpPr>
              <a:spLocks noChangeShapeType="1"/>
            </p:cNvSpPr>
            <p:nvPr/>
          </p:nvSpPr>
          <p:spPr bwMode="auto">
            <a:xfrm>
              <a:off x="4765" y="2400"/>
              <a:ext cx="337" cy="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13" name="Group 247"/>
            <p:cNvGrpSpPr>
              <a:grpSpLocks/>
            </p:cNvGrpSpPr>
            <p:nvPr/>
          </p:nvGrpSpPr>
          <p:grpSpPr bwMode="auto">
            <a:xfrm>
              <a:off x="3982" y="1848"/>
              <a:ext cx="1537" cy="1519"/>
              <a:chOff x="3982" y="1490"/>
              <a:chExt cx="1537" cy="1519"/>
            </a:xfrm>
          </p:grpSpPr>
          <p:grpSp>
            <p:nvGrpSpPr>
              <p:cNvPr id="7231" name="Group 115"/>
              <p:cNvGrpSpPr>
                <a:grpSpLocks/>
              </p:cNvGrpSpPr>
              <p:nvPr/>
            </p:nvGrpSpPr>
            <p:grpSpPr bwMode="auto">
              <a:xfrm>
                <a:off x="3982" y="1634"/>
                <a:ext cx="316" cy="147"/>
                <a:chOff x="3600" y="219"/>
                <a:chExt cx="360" cy="175"/>
              </a:xfrm>
            </p:grpSpPr>
            <p:sp>
              <p:nvSpPr>
                <p:cNvPr id="7330" name="Oval 1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31" name="Line 11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2" name="Line 11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3" name="Rectangle 11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334" name="Oval 1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35" name="Group 121"/>
                <p:cNvGrpSpPr>
                  <a:grpSpLocks/>
                </p:cNvGrpSpPr>
                <p:nvPr/>
              </p:nvGrpSpPr>
              <p:grpSpPr bwMode="auto">
                <a:xfrm>
                  <a:off x="3686" y="244"/>
                  <a:ext cx="177" cy="66"/>
                  <a:chOff x="2848" y="848"/>
                  <a:chExt cx="140" cy="98"/>
                </a:xfrm>
              </p:grpSpPr>
              <p:sp>
                <p:nvSpPr>
                  <p:cNvPr id="7340" name="Line 1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41" name="Line 1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42" name="Line 1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36" name="Group 125"/>
                <p:cNvGrpSpPr>
                  <a:grpSpLocks/>
                </p:cNvGrpSpPr>
                <p:nvPr/>
              </p:nvGrpSpPr>
              <p:grpSpPr bwMode="auto">
                <a:xfrm flipV="1">
                  <a:off x="3686" y="243"/>
                  <a:ext cx="177" cy="66"/>
                  <a:chOff x="2848" y="848"/>
                  <a:chExt cx="140" cy="98"/>
                </a:xfrm>
              </p:grpSpPr>
              <p:sp>
                <p:nvSpPr>
                  <p:cNvPr id="7337" name="Line 1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8" name="Line 1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39" name="Line 1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2" name="Group 129"/>
              <p:cNvGrpSpPr>
                <a:grpSpLocks/>
              </p:cNvGrpSpPr>
              <p:nvPr/>
            </p:nvGrpSpPr>
            <p:grpSpPr bwMode="auto">
              <a:xfrm>
                <a:off x="4582" y="1490"/>
                <a:ext cx="316" cy="147"/>
                <a:chOff x="3600" y="219"/>
                <a:chExt cx="360" cy="175"/>
              </a:xfrm>
            </p:grpSpPr>
            <p:sp>
              <p:nvSpPr>
                <p:cNvPr id="7317" name="Oval 1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18" name="Line 13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9" name="Line 13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0" name="Rectangle 13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321" name="Oval 1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22" name="Group 135"/>
                <p:cNvGrpSpPr>
                  <a:grpSpLocks/>
                </p:cNvGrpSpPr>
                <p:nvPr/>
              </p:nvGrpSpPr>
              <p:grpSpPr bwMode="auto">
                <a:xfrm>
                  <a:off x="3686" y="244"/>
                  <a:ext cx="177" cy="66"/>
                  <a:chOff x="2848" y="848"/>
                  <a:chExt cx="140" cy="98"/>
                </a:xfrm>
              </p:grpSpPr>
              <p:sp>
                <p:nvSpPr>
                  <p:cNvPr id="7327" name="Line 1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8" name="Line 1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9" name="Line 1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23" name="Group 139"/>
                <p:cNvGrpSpPr>
                  <a:grpSpLocks/>
                </p:cNvGrpSpPr>
                <p:nvPr/>
              </p:nvGrpSpPr>
              <p:grpSpPr bwMode="auto">
                <a:xfrm flipV="1">
                  <a:off x="3686" y="243"/>
                  <a:ext cx="177" cy="66"/>
                  <a:chOff x="2848" y="848"/>
                  <a:chExt cx="140" cy="98"/>
                </a:xfrm>
              </p:grpSpPr>
              <p:sp>
                <p:nvSpPr>
                  <p:cNvPr id="7324" name="Line 1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5" name="Line 1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26" name="Line 1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3" name="Group 143"/>
              <p:cNvGrpSpPr>
                <a:grpSpLocks/>
              </p:cNvGrpSpPr>
              <p:nvPr/>
            </p:nvGrpSpPr>
            <p:grpSpPr bwMode="auto">
              <a:xfrm>
                <a:off x="4593" y="1904"/>
                <a:ext cx="316" cy="147"/>
                <a:chOff x="3600" y="219"/>
                <a:chExt cx="360" cy="175"/>
              </a:xfrm>
            </p:grpSpPr>
            <p:sp>
              <p:nvSpPr>
                <p:cNvPr id="7304"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305" name="Line 14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6" name="Line 14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7" name="Rectangle 14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308"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309" name="Group 149"/>
                <p:cNvGrpSpPr>
                  <a:grpSpLocks/>
                </p:cNvGrpSpPr>
                <p:nvPr/>
              </p:nvGrpSpPr>
              <p:grpSpPr bwMode="auto">
                <a:xfrm>
                  <a:off x="3686" y="244"/>
                  <a:ext cx="177" cy="66"/>
                  <a:chOff x="2848" y="848"/>
                  <a:chExt cx="140" cy="98"/>
                </a:xfrm>
              </p:grpSpPr>
              <p:sp>
                <p:nvSpPr>
                  <p:cNvPr id="7314" name="Line 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5" name="Line 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6" name="Line 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310" name="Group 153"/>
                <p:cNvGrpSpPr>
                  <a:grpSpLocks/>
                </p:cNvGrpSpPr>
                <p:nvPr/>
              </p:nvGrpSpPr>
              <p:grpSpPr bwMode="auto">
                <a:xfrm flipV="1">
                  <a:off x="3686" y="243"/>
                  <a:ext cx="177" cy="66"/>
                  <a:chOff x="2848" y="848"/>
                  <a:chExt cx="140" cy="98"/>
                </a:xfrm>
              </p:grpSpPr>
              <p:sp>
                <p:nvSpPr>
                  <p:cNvPr id="7311"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2"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13"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4" name="Group 157"/>
              <p:cNvGrpSpPr>
                <a:grpSpLocks/>
              </p:cNvGrpSpPr>
              <p:nvPr/>
            </p:nvGrpSpPr>
            <p:grpSpPr bwMode="auto">
              <a:xfrm>
                <a:off x="5204" y="1621"/>
                <a:ext cx="315" cy="147"/>
                <a:chOff x="3600" y="219"/>
                <a:chExt cx="360" cy="175"/>
              </a:xfrm>
            </p:grpSpPr>
            <p:sp>
              <p:nvSpPr>
                <p:cNvPr id="7291"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92" name="Line 15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3" name="Line 16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4" name="Rectangle 16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95"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96" name="Group 163"/>
                <p:cNvGrpSpPr>
                  <a:grpSpLocks/>
                </p:cNvGrpSpPr>
                <p:nvPr/>
              </p:nvGrpSpPr>
              <p:grpSpPr bwMode="auto">
                <a:xfrm>
                  <a:off x="3686" y="244"/>
                  <a:ext cx="177" cy="66"/>
                  <a:chOff x="2848" y="848"/>
                  <a:chExt cx="140" cy="98"/>
                </a:xfrm>
              </p:grpSpPr>
              <p:sp>
                <p:nvSpPr>
                  <p:cNvPr id="7301" name="Line 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2" name="Line 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3" name="Line 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97" name="Group 167"/>
                <p:cNvGrpSpPr>
                  <a:grpSpLocks/>
                </p:cNvGrpSpPr>
                <p:nvPr/>
              </p:nvGrpSpPr>
              <p:grpSpPr bwMode="auto">
                <a:xfrm flipV="1">
                  <a:off x="3686" y="243"/>
                  <a:ext cx="177" cy="66"/>
                  <a:chOff x="2848" y="848"/>
                  <a:chExt cx="140" cy="98"/>
                </a:xfrm>
              </p:grpSpPr>
              <p:sp>
                <p:nvSpPr>
                  <p:cNvPr id="7298"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9"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00"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5" name="Group 171"/>
              <p:cNvGrpSpPr>
                <a:grpSpLocks/>
              </p:cNvGrpSpPr>
              <p:nvPr/>
            </p:nvGrpSpPr>
            <p:grpSpPr bwMode="auto">
              <a:xfrm>
                <a:off x="5082" y="2186"/>
                <a:ext cx="316" cy="147"/>
                <a:chOff x="3600" y="219"/>
                <a:chExt cx="360" cy="175"/>
              </a:xfrm>
            </p:grpSpPr>
            <p:sp>
              <p:nvSpPr>
                <p:cNvPr id="7278"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9" name="Line 17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0" name="Line 17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1" name="Rectangle 17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82"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83" name="Group 177"/>
                <p:cNvGrpSpPr>
                  <a:grpSpLocks/>
                </p:cNvGrpSpPr>
                <p:nvPr/>
              </p:nvGrpSpPr>
              <p:grpSpPr bwMode="auto">
                <a:xfrm>
                  <a:off x="3686" y="244"/>
                  <a:ext cx="177" cy="66"/>
                  <a:chOff x="2848" y="848"/>
                  <a:chExt cx="140" cy="98"/>
                </a:xfrm>
              </p:grpSpPr>
              <p:sp>
                <p:nvSpPr>
                  <p:cNvPr id="7288" name="Line 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9" name="Line 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90" name="Line 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84" name="Group 181"/>
                <p:cNvGrpSpPr>
                  <a:grpSpLocks/>
                </p:cNvGrpSpPr>
                <p:nvPr/>
              </p:nvGrpSpPr>
              <p:grpSpPr bwMode="auto">
                <a:xfrm flipV="1">
                  <a:off x="3686" y="243"/>
                  <a:ext cx="177" cy="66"/>
                  <a:chOff x="2848" y="848"/>
                  <a:chExt cx="140" cy="98"/>
                </a:xfrm>
              </p:grpSpPr>
              <p:sp>
                <p:nvSpPr>
                  <p:cNvPr id="7285"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6"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7"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6" name="Group 185"/>
              <p:cNvGrpSpPr>
                <a:grpSpLocks/>
              </p:cNvGrpSpPr>
              <p:nvPr/>
            </p:nvGrpSpPr>
            <p:grpSpPr bwMode="auto">
              <a:xfrm>
                <a:off x="4872" y="2554"/>
                <a:ext cx="316" cy="148"/>
                <a:chOff x="3600" y="219"/>
                <a:chExt cx="360" cy="175"/>
              </a:xfrm>
            </p:grpSpPr>
            <p:sp>
              <p:nvSpPr>
                <p:cNvPr id="7265"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66" name="Line 1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7" name="Line 1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8" name="Rectangle 1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69"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70" name="Group 191"/>
                <p:cNvGrpSpPr>
                  <a:grpSpLocks/>
                </p:cNvGrpSpPr>
                <p:nvPr/>
              </p:nvGrpSpPr>
              <p:grpSpPr bwMode="auto">
                <a:xfrm>
                  <a:off x="3686" y="244"/>
                  <a:ext cx="177" cy="66"/>
                  <a:chOff x="2848" y="848"/>
                  <a:chExt cx="140" cy="98"/>
                </a:xfrm>
              </p:grpSpPr>
              <p:sp>
                <p:nvSpPr>
                  <p:cNvPr id="7275" name="Line 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 name="Line 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7" name="Line 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71" name="Group 195"/>
                <p:cNvGrpSpPr>
                  <a:grpSpLocks/>
                </p:cNvGrpSpPr>
                <p:nvPr/>
              </p:nvGrpSpPr>
              <p:grpSpPr bwMode="auto">
                <a:xfrm flipV="1">
                  <a:off x="3686" y="243"/>
                  <a:ext cx="177" cy="66"/>
                  <a:chOff x="2848" y="848"/>
                  <a:chExt cx="140" cy="98"/>
                </a:xfrm>
              </p:grpSpPr>
              <p:sp>
                <p:nvSpPr>
                  <p:cNvPr id="7272"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7" name="Group 199"/>
              <p:cNvGrpSpPr>
                <a:grpSpLocks/>
              </p:cNvGrpSpPr>
              <p:nvPr/>
            </p:nvGrpSpPr>
            <p:grpSpPr bwMode="auto">
              <a:xfrm>
                <a:off x="4488" y="2862"/>
                <a:ext cx="315" cy="147"/>
                <a:chOff x="3600" y="219"/>
                <a:chExt cx="360" cy="175"/>
              </a:xfrm>
            </p:grpSpPr>
            <p:sp>
              <p:nvSpPr>
                <p:cNvPr id="7252"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53" name="Line 20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4" name="Line 20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5" name="Rectangle 20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56"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57" name="Group 205"/>
                <p:cNvGrpSpPr>
                  <a:grpSpLocks/>
                </p:cNvGrpSpPr>
                <p:nvPr/>
              </p:nvGrpSpPr>
              <p:grpSpPr bwMode="auto">
                <a:xfrm>
                  <a:off x="3686" y="244"/>
                  <a:ext cx="177" cy="66"/>
                  <a:chOff x="2848" y="848"/>
                  <a:chExt cx="140" cy="98"/>
                </a:xfrm>
              </p:grpSpPr>
              <p:sp>
                <p:nvSpPr>
                  <p:cNvPr id="7262" name="Line 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3" name="Line 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4" name="Line 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58" name="Group 209"/>
                <p:cNvGrpSpPr>
                  <a:grpSpLocks/>
                </p:cNvGrpSpPr>
                <p:nvPr/>
              </p:nvGrpSpPr>
              <p:grpSpPr bwMode="auto">
                <a:xfrm flipV="1">
                  <a:off x="3686" y="243"/>
                  <a:ext cx="177" cy="66"/>
                  <a:chOff x="2848" y="848"/>
                  <a:chExt cx="140" cy="98"/>
                </a:xfrm>
              </p:grpSpPr>
              <p:sp>
                <p:nvSpPr>
                  <p:cNvPr id="7259"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0"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61"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238" name="Group 213"/>
              <p:cNvGrpSpPr>
                <a:grpSpLocks/>
              </p:cNvGrpSpPr>
              <p:nvPr/>
            </p:nvGrpSpPr>
            <p:grpSpPr bwMode="auto">
              <a:xfrm>
                <a:off x="3982" y="2625"/>
                <a:ext cx="316" cy="147"/>
                <a:chOff x="3600" y="219"/>
                <a:chExt cx="360" cy="175"/>
              </a:xfrm>
            </p:grpSpPr>
            <p:sp>
              <p:nvSpPr>
                <p:cNvPr id="7239"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40" name="Line 2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1" name="Line 2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2" name="Rectangle 2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243"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244" name="Group 219"/>
                <p:cNvGrpSpPr>
                  <a:grpSpLocks/>
                </p:cNvGrpSpPr>
                <p:nvPr/>
              </p:nvGrpSpPr>
              <p:grpSpPr bwMode="auto">
                <a:xfrm>
                  <a:off x="3686" y="244"/>
                  <a:ext cx="177" cy="66"/>
                  <a:chOff x="2848" y="848"/>
                  <a:chExt cx="140" cy="98"/>
                </a:xfrm>
              </p:grpSpPr>
              <p:sp>
                <p:nvSpPr>
                  <p:cNvPr id="7249" name="Line 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0" name="Line 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51" name="Line 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45" name="Group 223"/>
                <p:cNvGrpSpPr>
                  <a:grpSpLocks/>
                </p:cNvGrpSpPr>
                <p:nvPr/>
              </p:nvGrpSpPr>
              <p:grpSpPr bwMode="auto">
                <a:xfrm flipV="1">
                  <a:off x="3686" y="243"/>
                  <a:ext cx="177" cy="66"/>
                  <a:chOff x="2848" y="848"/>
                  <a:chExt cx="140" cy="98"/>
                </a:xfrm>
              </p:grpSpPr>
              <p:sp>
                <p:nvSpPr>
                  <p:cNvPr id="7246"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7"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8"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7214" name="Group 249"/>
            <p:cNvGrpSpPr>
              <a:grpSpLocks/>
            </p:cNvGrpSpPr>
            <p:nvPr/>
          </p:nvGrpSpPr>
          <p:grpSpPr bwMode="auto">
            <a:xfrm>
              <a:off x="3818" y="1760"/>
              <a:ext cx="1679" cy="1750"/>
              <a:chOff x="3809" y="1402"/>
              <a:chExt cx="1679" cy="1750"/>
            </a:xfrm>
          </p:grpSpPr>
          <p:sp>
            <p:nvSpPr>
              <p:cNvPr id="7215" name="Line 107"/>
              <p:cNvSpPr>
                <a:spLocks noChangeShapeType="1"/>
              </p:cNvSpPr>
              <p:nvPr/>
            </p:nvSpPr>
            <p:spPr bwMode="auto">
              <a:xfrm>
                <a:off x="4898" y="1563"/>
                <a:ext cx="306"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6" name="Line 113"/>
              <p:cNvSpPr>
                <a:spLocks noChangeShapeType="1"/>
              </p:cNvSpPr>
              <p:nvPr/>
            </p:nvSpPr>
            <p:spPr bwMode="auto">
              <a:xfrm flipH="1">
                <a:off x="4909" y="1402"/>
                <a:ext cx="221"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7" name="Line 114"/>
              <p:cNvSpPr>
                <a:spLocks noChangeShapeType="1"/>
              </p:cNvSpPr>
              <p:nvPr/>
            </p:nvSpPr>
            <p:spPr bwMode="auto">
              <a:xfrm flipH="1">
                <a:off x="5361" y="1513"/>
                <a:ext cx="127"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18" name="Group 248"/>
              <p:cNvGrpSpPr>
                <a:grpSpLocks/>
              </p:cNvGrpSpPr>
              <p:nvPr/>
            </p:nvGrpSpPr>
            <p:grpSpPr bwMode="auto">
              <a:xfrm>
                <a:off x="3809" y="1541"/>
                <a:ext cx="1568" cy="1611"/>
                <a:chOff x="3809" y="1541"/>
                <a:chExt cx="1568" cy="1611"/>
              </a:xfrm>
            </p:grpSpPr>
            <p:sp>
              <p:nvSpPr>
                <p:cNvPr id="7219" name="Line 39"/>
                <p:cNvSpPr>
                  <a:spLocks noChangeShapeType="1"/>
                </p:cNvSpPr>
                <p:nvPr/>
              </p:nvSpPr>
              <p:spPr bwMode="auto">
                <a:xfrm>
                  <a:off x="3809" y="1541"/>
                  <a:ext cx="182"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0" name="Line 40"/>
                <p:cNvSpPr>
                  <a:spLocks noChangeShapeType="1"/>
                </p:cNvSpPr>
                <p:nvPr/>
              </p:nvSpPr>
              <p:spPr bwMode="auto">
                <a:xfrm flipV="1">
                  <a:off x="3817" y="1721"/>
                  <a:ext cx="174"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1" name="Line 70"/>
                <p:cNvSpPr>
                  <a:spLocks noChangeShapeType="1"/>
                </p:cNvSpPr>
                <p:nvPr/>
              </p:nvSpPr>
              <p:spPr bwMode="auto">
                <a:xfrm>
                  <a:off x="4302" y="2707"/>
                  <a:ext cx="191"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2" name="Line 71"/>
                <p:cNvSpPr>
                  <a:spLocks noChangeShapeType="1"/>
                </p:cNvSpPr>
                <p:nvPr/>
              </p:nvSpPr>
              <p:spPr bwMode="auto">
                <a:xfrm flipH="1">
                  <a:off x="4803" y="2705"/>
                  <a:ext cx="176" cy="2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3" name="Freeform 74"/>
                <p:cNvSpPr>
                  <a:spLocks/>
                </p:cNvSpPr>
                <p:nvPr/>
              </p:nvSpPr>
              <p:spPr bwMode="auto">
                <a:xfrm>
                  <a:off x="4124" y="2332"/>
                  <a:ext cx="853" cy="192"/>
                </a:xfrm>
                <a:custGeom>
                  <a:avLst/>
                  <a:gdLst>
                    <a:gd name="T0" fmla="*/ 0 w 972"/>
                    <a:gd name="T1" fmla="*/ 14 h 228"/>
                    <a:gd name="T2" fmla="*/ 54 w 972"/>
                    <a:gd name="T3" fmla="*/ 3 h 228"/>
                    <a:gd name="T4" fmla="*/ 120 w 972"/>
                    <a:gd name="T5" fmla="*/ 11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24" name="Line 84"/>
                <p:cNvSpPr>
                  <a:spLocks noChangeShapeType="1"/>
                </p:cNvSpPr>
                <p:nvPr/>
              </p:nvSpPr>
              <p:spPr bwMode="auto">
                <a:xfrm>
                  <a:off x="4714" y="300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5" name="Line 106"/>
                <p:cNvSpPr>
                  <a:spLocks noChangeShapeType="1"/>
                </p:cNvSpPr>
                <p:nvPr/>
              </p:nvSpPr>
              <p:spPr bwMode="auto">
                <a:xfrm flipV="1">
                  <a:off x="4309" y="1573"/>
                  <a:ext cx="289"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6" name="Line 108"/>
                <p:cNvSpPr>
                  <a:spLocks noChangeShapeType="1"/>
                </p:cNvSpPr>
                <p:nvPr/>
              </p:nvSpPr>
              <p:spPr bwMode="auto">
                <a:xfrm flipH="1">
                  <a:off x="5225" y="1775"/>
                  <a:ext cx="152" cy="4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7" name="Line 109"/>
                <p:cNvSpPr>
                  <a:spLocks noChangeShapeType="1"/>
                </p:cNvSpPr>
                <p:nvPr/>
              </p:nvSpPr>
              <p:spPr bwMode="auto">
                <a:xfrm>
                  <a:off x="4740" y="1634"/>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8" name="Line 111"/>
                <p:cNvSpPr>
                  <a:spLocks noChangeShapeType="1"/>
                </p:cNvSpPr>
                <p:nvPr/>
              </p:nvSpPr>
              <p:spPr bwMode="auto">
                <a:xfrm flipH="1">
                  <a:off x="5046" y="2335"/>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9" name="Line 112"/>
                <p:cNvSpPr>
                  <a:spLocks noChangeShapeType="1"/>
                </p:cNvSpPr>
                <p:nvPr/>
              </p:nvSpPr>
              <p:spPr bwMode="auto">
                <a:xfrm flipH="1">
                  <a:off x="4903" y="1755"/>
                  <a:ext cx="353" cy="2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0" name="Line 227"/>
                <p:cNvSpPr>
                  <a:spLocks noChangeShapeType="1"/>
                </p:cNvSpPr>
                <p:nvPr/>
              </p:nvSpPr>
              <p:spPr bwMode="auto">
                <a:xfrm flipV="1">
                  <a:off x="4131" y="2765"/>
                  <a:ext cx="1" cy="1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7189" name="Text Box 245"/>
          <p:cNvSpPr txBox="1">
            <a:spLocks noChangeArrowheads="1"/>
          </p:cNvSpPr>
          <p:nvPr/>
        </p:nvSpPr>
        <p:spPr bwMode="auto">
          <a:xfrm>
            <a:off x="217488" y="882650"/>
            <a:ext cx="496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179388">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600" b="1">
                <a:solidFill>
                  <a:srgbClr val="0000FF"/>
                </a:solidFill>
                <a:latin typeface="Comic Sans MS" panose="030F0702030302020204" pitchFamily="66" charset="0"/>
              </a:rPr>
              <a:t>1.3 Network edge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9219">
                                            <p:txEl>
                                              <p:pRg st="0" end="0"/>
                                            </p:txEl>
                                          </p:spTgt>
                                        </p:tgtEl>
                                        <p:attrNameLst>
                                          <p:attrName>style.visibility</p:attrName>
                                        </p:attrNameLst>
                                      </p:cBhvr>
                                      <p:to>
                                        <p:strVal val="visible"/>
                                      </p:to>
                                    </p:set>
                                    <p:anim calcmode="discrete" valueType="clr">
                                      <p:cBhvr override="childStyle">
                                        <p:cTn id="7" dur="80"/>
                                        <p:tgtEl>
                                          <p:spTgt spid="921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21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21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9219">
                                            <p:txEl>
                                              <p:pRg st="1" end="1"/>
                                            </p:txEl>
                                          </p:spTgt>
                                        </p:tgtEl>
                                        <p:attrNameLst>
                                          <p:attrName>style.visibility</p:attrName>
                                        </p:attrNameLst>
                                      </p:cBhvr>
                                      <p:to>
                                        <p:strVal val="visible"/>
                                      </p:to>
                                    </p:set>
                                    <p:anim calcmode="discrete" valueType="clr">
                                      <p:cBhvr override="childStyle">
                                        <p:cTn id="14" dur="80"/>
                                        <p:tgtEl>
                                          <p:spTgt spid="921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21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9219">
                                            <p:txEl>
                                              <p:pRg st="1" end="1"/>
                                            </p:txEl>
                                          </p:spTgt>
                                        </p:tgtEl>
                                        <p:attrNameLst>
                                          <p:attrName>fill.type</p:attrName>
                                        </p:attrNameLst>
                                      </p:cBhvr>
                                      <p:to>
                                        <p:strVal val="solid"/>
                                      </p:to>
                                    </p:set>
                                  </p:childTnLst>
                                </p:cTn>
                              </p:par>
                              <p:par>
                                <p:cTn id="17" presetID="27" presetClass="entr" presetSubtype="0" fill="hold" nodeType="withEffect">
                                  <p:stCondLst>
                                    <p:cond delay="0"/>
                                  </p:stCondLst>
                                  <p:iterate type="lt">
                                    <p:tmPct val="50000"/>
                                  </p:iterate>
                                  <p:childTnLst>
                                    <p:set>
                                      <p:cBhvr>
                                        <p:cTn id="18" dur="1" fill="hold">
                                          <p:stCondLst>
                                            <p:cond delay="0"/>
                                          </p:stCondLst>
                                        </p:cTn>
                                        <p:tgtEl>
                                          <p:spTgt spid="9219">
                                            <p:txEl>
                                              <p:pRg st="2" end="2"/>
                                            </p:txEl>
                                          </p:spTgt>
                                        </p:tgtEl>
                                        <p:attrNameLst>
                                          <p:attrName>style.visibility</p:attrName>
                                        </p:attrNameLst>
                                      </p:cBhvr>
                                      <p:to>
                                        <p:strVal val="visible"/>
                                      </p:to>
                                    </p:set>
                                    <p:anim calcmode="discrete" valueType="clr">
                                      <p:cBhvr override="childStyle">
                                        <p:cTn id="19" dur="80"/>
                                        <p:tgtEl>
                                          <p:spTgt spid="921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219">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9219">
                                            <p:txEl>
                                              <p:pRg st="2" end="2"/>
                                            </p:txEl>
                                          </p:spTgt>
                                        </p:tgtEl>
                                        <p:attrNameLst>
                                          <p:attrName>fill.type</p:attrName>
                                        </p:attrNameLst>
                                      </p:cBhvr>
                                      <p:to>
                                        <p:strVal val="solid"/>
                                      </p:to>
                                    </p:set>
                                  </p:childTnLst>
                                </p:cTn>
                              </p:par>
                              <p:par>
                                <p:cTn id="22" presetID="27" presetClass="entr" presetSubtype="0" fill="hold" nodeType="withEffect">
                                  <p:stCondLst>
                                    <p:cond delay="0"/>
                                  </p:stCondLst>
                                  <p:iterate type="lt">
                                    <p:tmPct val="50000"/>
                                  </p:iterate>
                                  <p:childTnLst>
                                    <p:set>
                                      <p:cBhvr>
                                        <p:cTn id="23" dur="1" fill="hold">
                                          <p:stCondLst>
                                            <p:cond delay="0"/>
                                          </p:stCondLst>
                                        </p:cTn>
                                        <p:tgtEl>
                                          <p:spTgt spid="9219">
                                            <p:txEl>
                                              <p:pRg st="3" end="3"/>
                                            </p:txEl>
                                          </p:spTgt>
                                        </p:tgtEl>
                                        <p:attrNameLst>
                                          <p:attrName>style.visibility</p:attrName>
                                        </p:attrNameLst>
                                      </p:cBhvr>
                                      <p:to>
                                        <p:strVal val="visible"/>
                                      </p:to>
                                    </p:set>
                                    <p:anim calcmode="discrete" valueType="clr">
                                      <p:cBhvr override="childStyle">
                                        <p:cTn id="24" dur="80"/>
                                        <p:tgtEl>
                                          <p:spTgt spid="921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9219">
                                            <p:txEl>
                                              <p:pRg st="3" end="3"/>
                                            </p:txEl>
                                          </p:spTgt>
                                        </p:tgtEl>
                                        <p:attrNameLst>
                                          <p:attrName>fillcolor</p:attrName>
                                        </p:attrNameLst>
                                      </p:cBhvr>
                                      <p:tavLst>
                                        <p:tav tm="0">
                                          <p:val>
                                            <p:clrVal>
                                              <a:schemeClr val="accent2"/>
                                            </p:clrVal>
                                          </p:val>
                                        </p:tav>
                                        <p:tav tm="50000">
                                          <p:val>
                                            <p:clrVal>
                                              <a:schemeClr val="hlink"/>
                                            </p:clrVal>
                                          </p:val>
                                        </p:tav>
                                      </p:tavLst>
                                    </p:anim>
                                    <p:set>
                                      <p:cBhvr>
                                        <p:cTn id="26" dur="80"/>
                                        <p:tgtEl>
                                          <p:spTgt spid="9219">
                                            <p:txEl>
                                              <p:pRg st="3" end="3"/>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9219">
                                            <p:txEl>
                                              <p:pRg st="4" end="4"/>
                                            </p:txEl>
                                          </p:spTgt>
                                        </p:tgtEl>
                                        <p:attrNameLst>
                                          <p:attrName>style.visibility</p:attrName>
                                        </p:attrNameLst>
                                      </p:cBhvr>
                                      <p:to>
                                        <p:strVal val="visible"/>
                                      </p:to>
                                    </p:set>
                                    <p:anim calcmode="discrete" valueType="clr">
                                      <p:cBhvr override="childStyle">
                                        <p:cTn id="31" dur="80"/>
                                        <p:tgtEl>
                                          <p:spTgt spid="921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9219">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9219">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52AD210-F354-478A-8486-A6BBCE595D52}" type="slidenum">
              <a:rPr lang="zh-CN" altLang="en-US" sz="1400">
                <a:latin typeface="Tahoma" panose="020B0604030504040204" pitchFamily="34" charset="0"/>
              </a:rPr>
              <a:pPr/>
              <a:t>35</a:t>
            </a:fld>
            <a:endParaRPr lang="en-US" altLang="zh-CN" sz="1400">
              <a:latin typeface="Tahoma" panose="020B0604030504040204" pitchFamily="34" charset="0"/>
            </a:endParaRPr>
          </a:p>
        </p:txBody>
      </p:sp>
      <p:sp>
        <p:nvSpPr>
          <p:cNvPr id="10242" name="Rectangle 2"/>
          <p:cNvSpPr>
            <a:spLocks noGrp="1" noChangeArrowheads="1"/>
          </p:cNvSpPr>
          <p:nvPr>
            <p:ph type="title"/>
          </p:nvPr>
        </p:nvSpPr>
        <p:spPr>
          <a:xfrm>
            <a:off x="1095375" y="0"/>
            <a:ext cx="7793038" cy="1462088"/>
          </a:xfrm>
        </p:spPr>
        <p:txBody>
          <a:bodyPr/>
          <a:lstStyle/>
          <a:p>
            <a:pPr eaLnBrk="1" hangingPunct="1"/>
            <a:r>
              <a:rPr lang="en-US" altLang="zh-CN" smtClean="0">
                <a:latin typeface="Comic Sans MS" panose="030F0702030302020204" pitchFamily="66" charset="0"/>
              </a:rPr>
              <a:t>The network </a:t>
            </a:r>
            <a:r>
              <a:rPr lang="en-US" altLang="zh-CN" smtClean="0">
                <a:solidFill>
                  <a:srgbClr val="FF3300"/>
                </a:solidFill>
                <a:latin typeface="Comic Sans MS" panose="030F0702030302020204" pitchFamily="66" charset="0"/>
              </a:rPr>
              <a:t>edge</a:t>
            </a:r>
            <a:r>
              <a:rPr lang="en-US" altLang="zh-CN" smtClean="0">
                <a:latin typeface="Comic Sans MS" panose="030F0702030302020204" pitchFamily="66" charset="0"/>
              </a:rPr>
              <a:t>:</a:t>
            </a:r>
          </a:p>
        </p:txBody>
      </p:sp>
      <p:sp>
        <p:nvSpPr>
          <p:cNvPr id="10243" name="Rectangle 3"/>
          <p:cNvSpPr>
            <a:spLocks noGrp="1" noChangeArrowheads="1"/>
          </p:cNvSpPr>
          <p:nvPr>
            <p:ph type="body" sz="half" idx="1"/>
          </p:nvPr>
        </p:nvSpPr>
        <p:spPr>
          <a:xfrm>
            <a:off x="0" y="1371600"/>
            <a:ext cx="5138738" cy="5078413"/>
          </a:xfrm>
        </p:spPr>
        <p:txBody>
          <a:bodyPr/>
          <a:lstStyle/>
          <a:p>
            <a:pPr eaLnBrk="1" hangingPunct="1">
              <a:spcBef>
                <a:spcPct val="0"/>
              </a:spcBef>
            </a:pPr>
            <a:r>
              <a:rPr lang="en-US" altLang="zh-CN" dirty="0" smtClean="0">
                <a:latin typeface="Comic Sans MS" panose="030F0702030302020204" pitchFamily="66" charset="0"/>
              </a:rPr>
              <a:t>end systems (hosts):</a:t>
            </a:r>
            <a:endParaRPr lang="en-US" altLang="zh-CN" sz="2400" dirty="0" smtClean="0">
              <a:latin typeface="Comic Sans MS" panose="030F0702030302020204" pitchFamily="66" charset="0"/>
            </a:endParaRPr>
          </a:p>
          <a:p>
            <a:pPr lvl="1" eaLnBrk="1" hangingPunct="1">
              <a:spcBef>
                <a:spcPct val="0"/>
              </a:spcBef>
            </a:pPr>
            <a:r>
              <a:rPr lang="en-US" altLang="zh-CN" sz="2000" dirty="0" smtClean="0">
                <a:solidFill>
                  <a:srgbClr val="0000FF"/>
                </a:solidFill>
                <a:latin typeface="Comic Sans MS" panose="030F0702030302020204" pitchFamily="66" charset="0"/>
              </a:rPr>
              <a:t>run application programs</a:t>
            </a:r>
          </a:p>
          <a:p>
            <a:pPr lvl="1" eaLnBrk="1" hangingPunct="1">
              <a:spcBef>
                <a:spcPct val="0"/>
              </a:spcBef>
            </a:pPr>
            <a:r>
              <a:rPr lang="en-US" altLang="zh-CN" sz="2000" dirty="0" smtClean="0">
                <a:solidFill>
                  <a:srgbClr val="0000FF"/>
                </a:solidFill>
                <a:latin typeface="Comic Sans MS" panose="030F0702030302020204" pitchFamily="66" charset="0"/>
              </a:rPr>
              <a:t>e.g. Web, email</a:t>
            </a:r>
          </a:p>
          <a:p>
            <a:pPr lvl="1" eaLnBrk="1" hangingPunct="1">
              <a:spcBef>
                <a:spcPct val="0"/>
              </a:spcBef>
            </a:pPr>
            <a:r>
              <a:rPr lang="en-US" altLang="zh-CN" sz="2000" dirty="0" smtClean="0">
                <a:solidFill>
                  <a:srgbClr val="0000FF"/>
                </a:solidFill>
                <a:latin typeface="Comic Sans MS" panose="030F0702030302020204" pitchFamily="66" charset="0"/>
              </a:rPr>
              <a:t>at “edge of network”</a:t>
            </a:r>
          </a:p>
          <a:p>
            <a:pPr eaLnBrk="1" hangingPunct="1">
              <a:spcBef>
                <a:spcPct val="0"/>
              </a:spcBef>
            </a:pPr>
            <a:r>
              <a:rPr lang="en-US" altLang="zh-CN" dirty="0" smtClean="0">
                <a:solidFill>
                  <a:srgbClr val="FF0000"/>
                </a:solidFill>
                <a:latin typeface="Comic Sans MS" panose="030F0702030302020204" pitchFamily="66" charset="0"/>
              </a:rPr>
              <a:t>client/server model</a:t>
            </a:r>
            <a:endParaRPr lang="en-US" altLang="zh-CN" sz="2400" dirty="0" smtClean="0">
              <a:latin typeface="Comic Sans MS" panose="030F0702030302020204" pitchFamily="66" charset="0"/>
            </a:endParaRPr>
          </a:p>
          <a:p>
            <a:pPr lvl="1" eaLnBrk="1" hangingPunct="1">
              <a:spcBef>
                <a:spcPct val="0"/>
              </a:spcBef>
            </a:pPr>
            <a:r>
              <a:rPr lang="en-US" altLang="zh-CN" sz="2000" dirty="0" smtClean="0">
                <a:solidFill>
                  <a:srgbClr val="0000FF"/>
                </a:solidFill>
                <a:latin typeface="Comic Sans MS" panose="030F0702030302020204" pitchFamily="66" charset="0"/>
              </a:rPr>
              <a:t>client host requests, receives service from always-on server</a:t>
            </a:r>
          </a:p>
          <a:p>
            <a:pPr lvl="1" eaLnBrk="1" hangingPunct="1">
              <a:spcBef>
                <a:spcPct val="0"/>
              </a:spcBef>
            </a:pPr>
            <a:r>
              <a:rPr lang="en-US" altLang="zh-CN" sz="2000" dirty="0" smtClean="0">
                <a:solidFill>
                  <a:srgbClr val="0000FF"/>
                </a:solidFill>
                <a:latin typeface="Comic Sans MS" panose="030F0702030302020204" pitchFamily="66" charset="0"/>
              </a:rPr>
              <a:t>e.g. Web browser/server; email client/server</a:t>
            </a:r>
          </a:p>
          <a:p>
            <a:pPr eaLnBrk="1" hangingPunct="1">
              <a:spcBef>
                <a:spcPct val="0"/>
              </a:spcBef>
            </a:pPr>
            <a:r>
              <a:rPr lang="en-US" altLang="zh-CN" dirty="0" smtClean="0">
                <a:solidFill>
                  <a:schemeClr val="accent2"/>
                </a:solidFill>
                <a:latin typeface="Comic Sans MS" panose="030F0702030302020204" pitchFamily="66" charset="0"/>
              </a:rPr>
              <a:t>peer-peer model:</a:t>
            </a:r>
            <a:endParaRPr lang="en-US" altLang="zh-CN" sz="2400" dirty="0" smtClean="0">
              <a:solidFill>
                <a:schemeClr val="accent2"/>
              </a:solidFill>
              <a:latin typeface="Comic Sans MS" panose="030F0702030302020204" pitchFamily="66" charset="0"/>
            </a:endParaRPr>
          </a:p>
          <a:p>
            <a:pPr lvl="1" eaLnBrk="1" hangingPunct="1">
              <a:spcBef>
                <a:spcPct val="0"/>
              </a:spcBef>
            </a:pPr>
            <a:r>
              <a:rPr lang="en-US" altLang="zh-CN" sz="2000" dirty="0" smtClean="0">
                <a:latin typeface="Comic Sans MS" panose="030F0702030302020204" pitchFamily="66" charset="0"/>
              </a:rPr>
              <a:t> </a:t>
            </a:r>
            <a:r>
              <a:rPr lang="en-US" altLang="zh-CN" sz="2000" dirty="0" smtClean="0">
                <a:solidFill>
                  <a:srgbClr val="0000FF"/>
                </a:solidFill>
                <a:latin typeface="Comic Sans MS" panose="030F0702030302020204" pitchFamily="66" charset="0"/>
              </a:rPr>
              <a:t>minimal (or no) use of dedicated servers</a:t>
            </a:r>
          </a:p>
          <a:p>
            <a:pPr lvl="1" eaLnBrk="1" hangingPunct="1">
              <a:spcBef>
                <a:spcPct val="0"/>
              </a:spcBef>
            </a:pPr>
            <a:r>
              <a:rPr lang="en-US" altLang="zh-CN" sz="2000" dirty="0" smtClean="0">
                <a:solidFill>
                  <a:srgbClr val="0000FF"/>
                </a:solidFill>
                <a:latin typeface="Comic Sans MS" panose="030F0702030302020204" pitchFamily="66" charset="0"/>
              </a:rPr>
              <a:t>e.g. Gnutella, </a:t>
            </a:r>
            <a:r>
              <a:rPr lang="en-US" altLang="zh-CN" sz="2000" dirty="0" err="1" smtClean="0">
                <a:solidFill>
                  <a:srgbClr val="0000FF"/>
                </a:solidFill>
                <a:latin typeface="Comic Sans MS" panose="030F0702030302020204" pitchFamily="66" charset="0"/>
              </a:rPr>
              <a:t>KaZaA</a:t>
            </a:r>
            <a:r>
              <a:rPr lang="en-US" altLang="zh-CN" sz="2000" dirty="0" smtClean="0">
                <a:solidFill>
                  <a:srgbClr val="0000FF"/>
                </a:solidFill>
                <a:latin typeface="Comic Sans MS" panose="030F0702030302020204" pitchFamily="66" charset="0"/>
              </a:rPr>
              <a:t>, Skype</a:t>
            </a:r>
          </a:p>
        </p:txBody>
      </p:sp>
      <p:sp>
        <p:nvSpPr>
          <p:cNvPr id="8212" name="Freeform 12"/>
          <p:cNvSpPr>
            <a:spLocks/>
          </p:cNvSpPr>
          <p:nvPr/>
        </p:nvSpPr>
        <p:spPr bwMode="auto">
          <a:xfrm>
            <a:off x="6769100" y="2743200"/>
            <a:ext cx="1798638" cy="16748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13" name="Freeform 13"/>
          <p:cNvSpPr>
            <a:spLocks/>
          </p:cNvSpPr>
          <p:nvPr/>
        </p:nvSpPr>
        <p:spPr bwMode="auto">
          <a:xfrm>
            <a:off x="4889500" y="2600325"/>
            <a:ext cx="1866900" cy="1589088"/>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14" name="Freeform 14"/>
          <p:cNvSpPr>
            <a:spLocks/>
          </p:cNvSpPr>
          <p:nvPr/>
        </p:nvSpPr>
        <p:spPr bwMode="auto">
          <a:xfrm>
            <a:off x="5257800" y="4051300"/>
            <a:ext cx="2974975" cy="221932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15" name="Freeform 232"/>
          <p:cNvSpPr>
            <a:spLocks/>
          </p:cNvSpPr>
          <p:nvPr/>
        </p:nvSpPr>
        <p:spPr bwMode="auto">
          <a:xfrm>
            <a:off x="4316413" y="2328863"/>
            <a:ext cx="1100137" cy="874712"/>
          </a:xfrm>
          <a:custGeom>
            <a:avLst/>
            <a:gdLst>
              <a:gd name="T0" fmla="*/ 2147483647 w 693"/>
              <a:gd name="T1" fmla="*/ 2147483647 h 551"/>
              <a:gd name="T2" fmla="*/ 2147483647 w 693"/>
              <a:gd name="T3" fmla="*/ 2147483647 h 551"/>
              <a:gd name="T4" fmla="*/ 2147483647 w 693"/>
              <a:gd name="T5" fmla="*/ 2147483647 h 551"/>
              <a:gd name="T6" fmla="*/ 2147483647 w 693"/>
              <a:gd name="T7" fmla="*/ 2147483647 h 551"/>
              <a:gd name="T8" fmla="*/ 2147483647 w 693"/>
              <a:gd name="T9" fmla="*/ 2147483647 h 551"/>
              <a:gd name="T10" fmla="*/ 2147483647 w 693"/>
              <a:gd name="T11" fmla="*/ 2147483647 h 551"/>
              <a:gd name="T12" fmla="*/ 2147483647 w 693"/>
              <a:gd name="T13" fmla="*/ 2147483647 h 551"/>
              <a:gd name="T14" fmla="*/ 2147483647 w 693"/>
              <a:gd name="T15" fmla="*/ 2147483647 h 551"/>
              <a:gd name="T16" fmla="*/ 2147483647 w 693"/>
              <a:gd name="T17" fmla="*/ 2147483647 h 551"/>
              <a:gd name="T18" fmla="*/ 2147483647 w 693"/>
              <a:gd name="T19" fmla="*/ 2147483647 h 551"/>
              <a:gd name="T20" fmla="*/ 2147483647 w 693"/>
              <a:gd name="T21" fmla="*/ 2147483647 h 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3"/>
              <a:gd name="T34" fmla="*/ 0 h 551"/>
              <a:gd name="T35" fmla="*/ 693 w 693"/>
              <a:gd name="T36" fmla="*/ 551 h 5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3" h="551">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0256" name="Object 16"/>
          <p:cNvGraphicFramePr>
            <a:graphicFrameLocks noChangeAspect="1"/>
          </p:cNvGraphicFramePr>
          <p:nvPr/>
        </p:nvGraphicFramePr>
        <p:xfrm>
          <a:off x="4397375" y="2419350"/>
          <a:ext cx="930275" cy="714375"/>
        </p:xfrm>
        <a:graphic>
          <a:graphicData uri="http://schemas.openxmlformats.org/presentationml/2006/ole">
            <mc:AlternateContent xmlns:mc="http://schemas.openxmlformats.org/markup-compatibility/2006">
              <mc:Choice xmlns:v="urn:schemas-microsoft-com:vml" Requires="v">
                <p:oleObj spid="_x0000_s71029" name="Clip" r:id="rId4" imgW="1307263" imgH="1084139" progId="MS_ClipArt_Gallery.2">
                  <p:embed/>
                </p:oleObj>
              </mc:Choice>
              <mc:Fallback>
                <p:oleObj name="Clip" r:id="rId4" imgW="1307263" imgH="1084139" progId="MS_ClipArt_Gallery.2">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75" y="2419350"/>
                        <a:ext cx="930275"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17"/>
          <p:cNvGraphicFramePr>
            <a:graphicFrameLocks noChangeAspect="1"/>
          </p:cNvGraphicFramePr>
          <p:nvPr/>
        </p:nvGraphicFramePr>
        <p:xfrm>
          <a:off x="5461000" y="2854325"/>
          <a:ext cx="279400" cy="184150"/>
        </p:xfrm>
        <a:graphic>
          <a:graphicData uri="http://schemas.openxmlformats.org/presentationml/2006/ole">
            <mc:AlternateContent xmlns:mc="http://schemas.openxmlformats.org/markup-compatibility/2006">
              <mc:Choice xmlns:v="urn:schemas-microsoft-com:vml" Requires="v">
                <p:oleObj spid="_x0000_s71030" name="Clip" r:id="rId6" imgW="681706" imgH="480401" progId="MS_ClipArt_Gallery.2">
                  <p:embed/>
                </p:oleObj>
              </mc:Choice>
              <mc:Fallback>
                <p:oleObj name="Clip" r:id="rId6" imgW="681706" imgH="480401" progId="MS_ClipArt_Gallery.2">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1000" y="2854325"/>
                        <a:ext cx="279400" cy="184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6" name="Line 18"/>
          <p:cNvSpPr>
            <a:spLocks noChangeShapeType="1"/>
          </p:cNvSpPr>
          <p:nvPr/>
        </p:nvSpPr>
        <p:spPr bwMode="auto">
          <a:xfrm flipV="1">
            <a:off x="5413375" y="2976563"/>
            <a:ext cx="114300"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17" name="Group 19"/>
          <p:cNvGrpSpPr>
            <a:grpSpLocks/>
          </p:cNvGrpSpPr>
          <p:nvPr/>
        </p:nvGrpSpPr>
        <p:grpSpPr bwMode="auto">
          <a:xfrm>
            <a:off x="5006975" y="3330575"/>
            <a:ext cx="733425" cy="319088"/>
            <a:chOff x="3552" y="246"/>
            <a:chExt cx="527" cy="248"/>
          </a:xfrm>
        </p:grpSpPr>
        <p:graphicFrame>
          <p:nvGraphicFramePr>
            <p:cNvPr id="8207" name="Object 2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71031" name="Clip" r:id="rId8" imgW="1307263" imgH="1084139" progId="MS_ClipArt_Gallery.2">
                    <p:embed/>
                  </p:oleObj>
                </mc:Choice>
                <mc:Fallback>
                  <p:oleObj name="Clip" r:id="rId8" imgW="1307263" imgH="1084139" progId="MS_ClipArt_Gallery.2">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8" name="Object 2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71032" name="Clip" r:id="rId9" imgW="681706" imgH="480401" progId="MS_ClipArt_Gallery.2">
                    <p:embed/>
                  </p:oleObj>
                </mc:Choice>
                <mc:Fallback>
                  <p:oleObj name="Clip" r:id="rId9" imgW="681706" imgH="480401" progId="MS_ClipArt_Gallery.2">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22" name="Line 2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18" name="Group 23"/>
          <p:cNvGrpSpPr>
            <a:grpSpLocks/>
          </p:cNvGrpSpPr>
          <p:nvPr/>
        </p:nvGrpSpPr>
        <p:grpSpPr bwMode="auto">
          <a:xfrm>
            <a:off x="5383213" y="3117850"/>
            <a:ext cx="69850" cy="214313"/>
            <a:chOff x="3842" y="406"/>
            <a:chExt cx="51" cy="167"/>
          </a:xfrm>
        </p:grpSpPr>
        <p:sp>
          <p:nvSpPr>
            <p:cNvPr id="8419" name="Oval 24"/>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20" name="Oval 25"/>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21" name="Oval 26"/>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19" name="Group 27"/>
          <p:cNvGrpSpPr>
            <a:grpSpLocks/>
          </p:cNvGrpSpPr>
          <p:nvPr/>
        </p:nvGrpSpPr>
        <p:grpSpPr bwMode="auto">
          <a:xfrm>
            <a:off x="5853113" y="3621088"/>
            <a:ext cx="209550" cy="395287"/>
            <a:chOff x="4180" y="783"/>
            <a:chExt cx="150" cy="307"/>
          </a:xfrm>
        </p:grpSpPr>
        <p:sp>
          <p:nvSpPr>
            <p:cNvPr id="8411" name="AutoShape 2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2" name="Rectangle 2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3"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4"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5" name="Line 3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16" name="Line 3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17"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8" name="Rectangle 3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20" name="Group 36"/>
          <p:cNvGrpSpPr>
            <a:grpSpLocks/>
          </p:cNvGrpSpPr>
          <p:nvPr/>
        </p:nvGrpSpPr>
        <p:grpSpPr bwMode="auto">
          <a:xfrm rot="-5400000">
            <a:off x="6165850" y="3698875"/>
            <a:ext cx="80963" cy="233363"/>
            <a:chOff x="3842" y="406"/>
            <a:chExt cx="51" cy="167"/>
          </a:xfrm>
        </p:grpSpPr>
        <p:sp>
          <p:nvSpPr>
            <p:cNvPr id="8408" name="Oval 3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9" name="Oval 3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10" name="Oval 3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221" name="Line 40"/>
          <p:cNvSpPr>
            <a:spLocks noChangeShapeType="1"/>
          </p:cNvSpPr>
          <p:nvPr/>
        </p:nvSpPr>
        <p:spPr bwMode="auto">
          <a:xfrm>
            <a:off x="5989638" y="3529013"/>
            <a:ext cx="49530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2" name="Line 41"/>
          <p:cNvSpPr>
            <a:spLocks noChangeShapeType="1"/>
          </p:cNvSpPr>
          <p:nvPr/>
        </p:nvSpPr>
        <p:spPr bwMode="auto">
          <a:xfrm>
            <a:off x="5992813" y="3525838"/>
            <a:ext cx="1587" cy="952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3" name="Line 42"/>
          <p:cNvSpPr>
            <a:spLocks noChangeShapeType="1"/>
          </p:cNvSpPr>
          <p:nvPr/>
        </p:nvSpPr>
        <p:spPr bwMode="auto">
          <a:xfrm>
            <a:off x="6488113" y="3524250"/>
            <a:ext cx="1587" cy="82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4" name="Line 43"/>
          <p:cNvSpPr>
            <a:spLocks noChangeShapeType="1"/>
          </p:cNvSpPr>
          <p:nvPr/>
        </p:nvSpPr>
        <p:spPr bwMode="auto">
          <a:xfrm>
            <a:off x="5689600" y="298926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5" name="Line 44"/>
          <p:cNvSpPr>
            <a:spLocks noChangeShapeType="1"/>
          </p:cNvSpPr>
          <p:nvPr/>
        </p:nvSpPr>
        <p:spPr bwMode="auto">
          <a:xfrm flipV="1">
            <a:off x="5702300" y="3275013"/>
            <a:ext cx="276225" cy="330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6" name="Line 45"/>
          <p:cNvSpPr>
            <a:spLocks noChangeShapeType="1"/>
          </p:cNvSpPr>
          <p:nvPr/>
        </p:nvSpPr>
        <p:spPr bwMode="auto">
          <a:xfrm flipV="1">
            <a:off x="6229350" y="3360738"/>
            <a:ext cx="1588"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27" name="Group 46"/>
          <p:cNvGrpSpPr>
            <a:grpSpLocks/>
          </p:cNvGrpSpPr>
          <p:nvPr/>
        </p:nvGrpSpPr>
        <p:grpSpPr bwMode="auto">
          <a:xfrm>
            <a:off x="6348413" y="3598863"/>
            <a:ext cx="209550" cy="395287"/>
            <a:chOff x="4180" y="783"/>
            <a:chExt cx="150" cy="307"/>
          </a:xfrm>
        </p:grpSpPr>
        <p:sp>
          <p:nvSpPr>
            <p:cNvPr id="8400" name="AutoShape 4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 name="Rectangle 4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 name="Line 5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 name="Line 5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7" name="Rectangle 5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28" name="Group 55"/>
          <p:cNvGrpSpPr>
            <a:grpSpLocks/>
          </p:cNvGrpSpPr>
          <p:nvPr/>
        </p:nvGrpSpPr>
        <p:grpSpPr bwMode="auto">
          <a:xfrm>
            <a:off x="5391150" y="4217988"/>
            <a:ext cx="479425" cy="925512"/>
            <a:chOff x="3314" y="1248"/>
            <a:chExt cx="344" cy="694"/>
          </a:xfrm>
        </p:grpSpPr>
        <p:graphicFrame>
          <p:nvGraphicFramePr>
            <p:cNvPr id="8205" name="Object 56"/>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71033" name="Clip" r:id="rId10" imgW="1307263" imgH="1084139" progId="MS_ClipArt_Gallery.2">
                    <p:embed/>
                  </p:oleObj>
                </mc:Choice>
                <mc:Fallback>
                  <p:oleObj name="Clip" r:id="rId10" imgW="1307263" imgH="1084139" progId="MS_ClipArt_Gallery.2">
                    <p:embed/>
                    <p:pic>
                      <p:nvPicPr>
                        <p:cNvPr id="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3" name="Line 57"/>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206" name="Object 58"/>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71034" name="Clip" r:id="rId11" imgW="1307263" imgH="1084139" progId="MS_ClipArt_Gallery.2">
                    <p:embed/>
                  </p:oleObj>
                </mc:Choice>
                <mc:Fallback>
                  <p:oleObj name="Clip" r:id="rId11" imgW="1307263" imgH="1084139" progId="MS_ClipArt_Gallery.2">
                    <p:embed/>
                    <p:pic>
                      <p:nvPicPr>
                        <p:cNvPr id="0"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4" name="Line 59"/>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395" name="Group 60"/>
            <p:cNvGrpSpPr>
              <a:grpSpLocks/>
            </p:cNvGrpSpPr>
            <p:nvPr/>
          </p:nvGrpSpPr>
          <p:grpSpPr bwMode="auto">
            <a:xfrm>
              <a:off x="3404" y="1504"/>
              <a:ext cx="51" cy="167"/>
              <a:chOff x="3842" y="406"/>
              <a:chExt cx="51" cy="167"/>
            </a:xfrm>
          </p:grpSpPr>
          <p:sp>
            <p:nvSpPr>
              <p:cNvPr id="8397" name="Oval 6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 name="Oval 6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9" name="Oval 6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396" name="Line 64"/>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29" name="Freeform 238"/>
          <p:cNvSpPr>
            <a:spLocks/>
          </p:cNvSpPr>
          <p:nvPr/>
        </p:nvSpPr>
        <p:spPr bwMode="auto">
          <a:xfrm>
            <a:off x="5022850" y="5168900"/>
            <a:ext cx="1100138" cy="874713"/>
          </a:xfrm>
          <a:custGeom>
            <a:avLst/>
            <a:gdLst>
              <a:gd name="T0" fmla="*/ 2147483647 w 693"/>
              <a:gd name="T1" fmla="*/ 2147483647 h 551"/>
              <a:gd name="T2" fmla="*/ 2147483647 w 693"/>
              <a:gd name="T3" fmla="*/ 2147483647 h 551"/>
              <a:gd name="T4" fmla="*/ 2147483647 w 693"/>
              <a:gd name="T5" fmla="*/ 2147483647 h 551"/>
              <a:gd name="T6" fmla="*/ 2147483647 w 693"/>
              <a:gd name="T7" fmla="*/ 2147483647 h 551"/>
              <a:gd name="T8" fmla="*/ 2147483647 w 693"/>
              <a:gd name="T9" fmla="*/ 2147483647 h 551"/>
              <a:gd name="T10" fmla="*/ 2147483647 w 693"/>
              <a:gd name="T11" fmla="*/ 2147483647 h 551"/>
              <a:gd name="T12" fmla="*/ 2147483647 w 693"/>
              <a:gd name="T13" fmla="*/ 2147483647 h 551"/>
              <a:gd name="T14" fmla="*/ 2147483647 w 693"/>
              <a:gd name="T15" fmla="*/ 2147483647 h 551"/>
              <a:gd name="T16" fmla="*/ 2147483647 w 693"/>
              <a:gd name="T17" fmla="*/ 2147483647 h 551"/>
              <a:gd name="T18" fmla="*/ 2147483647 w 693"/>
              <a:gd name="T19" fmla="*/ 2147483647 h 551"/>
              <a:gd name="T20" fmla="*/ 2147483647 w 693"/>
              <a:gd name="T21" fmla="*/ 2147483647 h 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3"/>
              <a:gd name="T34" fmla="*/ 0 h 551"/>
              <a:gd name="T35" fmla="*/ 693 w 693"/>
              <a:gd name="T36" fmla="*/ 551 h 5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3" h="551">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8196" name="Object 65"/>
          <p:cNvGraphicFramePr>
            <a:graphicFrameLocks noChangeAspect="1"/>
          </p:cNvGraphicFramePr>
          <p:nvPr/>
        </p:nvGraphicFramePr>
        <p:xfrm>
          <a:off x="6259513" y="5227638"/>
          <a:ext cx="417512" cy="331787"/>
        </p:xfrm>
        <a:graphic>
          <a:graphicData uri="http://schemas.openxmlformats.org/presentationml/2006/ole">
            <mc:AlternateContent xmlns:mc="http://schemas.openxmlformats.org/markup-compatibility/2006">
              <mc:Choice xmlns:v="urn:schemas-microsoft-com:vml" Requires="v">
                <p:oleObj spid="_x0000_s71035" name="Clip" r:id="rId12" imgW="1307263" imgH="1084139" progId="MS_ClipArt_Gallery.2">
                  <p:embed/>
                </p:oleObj>
              </mc:Choice>
              <mc:Fallback>
                <p:oleObj name="Clip" r:id="rId12" imgW="1307263" imgH="1084139" progId="MS_ClipArt_Gallery.2">
                  <p:embed/>
                  <p:pic>
                    <p:nvPicPr>
                      <p:cNvPr id="0" name="Object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513" y="5227638"/>
                        <a:ext cx="417512"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06" name="Object 66"/>
          <p:cNvGraphicFramePr>
            <a:graphicFrameLocks noChangeAspect="1"/>
          </p:cNvGraphicFramePr>
          <p:nvPr/>
        </p:nvGraphicFramePr>
        <p:xfrm>
          <a:off x="5091113" y="5259388"/>
          <a:ext cx="942975" cy="749300"/>
        </p:xfrm>
        <a:graphic>
          <a:graphicData uri="http://schemas.openxmlformats.org/presentationml/2006/ole">
            <mc:AlternateContent xmlns:mc="http://schemas.openxmlformats.org/markup-compatibility/2006">
              <mc:Choice xmlns:v="urn:schemas-microsoft-com:vml" Requires="v">
                <p:oleObj spid="_x0000_s71036" name="Clip" r:id="rId13" imgW="1307263" imgH="1084139" progId="MS_ClipArt_Gallery.2">
                  <p:embed/>
                </p:oleObj>
              </mc:Choice>
              <mc:Fallback>
                <p:oleObj name="Clip" r:id="rId13" imgW="1307263" imgH="1084139" progId="MS_ClipArt_Gallery.2">
                  <p:embed/>
                  <p:pic>
                    <p:nvPicPr>
                      <p:cNvPr id="0" name="Object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113" y="5259388"/>
                        <a:ext cx="942975"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0" name="Oval 67"/>
          <p:cNvSpPr>
            <a:spLocks noChangeArrowheads="1"/>
          </p:cNvSpPr>
          <p:nvPr/>
        </p:nvSpPr>
        <p:spPr bwMode="auto">
          <a:xfrm rot="-5400000">
            <a:off x="6061869" y="5320506"/>
            <a:ext cx="63500"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31" name="Oval 68"/>
          <p:cNvSpPr>
            <a:spLocks noChangeArrowheads="1"/>
          </p:cNvSpPr>
          <p:nvPr/>
        </p:nvSpPr>
        <p:spPr bwMode="auto">
          <a:xfrm rot="-5400000">
            <a:off x="6146801" y="5318125"/>
            <a:ext cx="63500" cy="666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32" name="Oval 69"/>
          <p:cNvSpPr>
            <a:spLocks noChangeArrowheads="1"/>
          </p:cNvSpPr>
          <p:nvPr/>
        </p:nvSpPr>
        <p:spPr bwMode="auto">
          <a:xfrm rot="-5400000">
            <a:off x="6224587" y="5322888"/>
            <a:ext cx="61913"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33" name="Line 70"/>
          <p:cNvSpPr>
            <a:spLocks noChangeShapeType="1"/>
          </p:cNvSpPr>
          <p:nvPr/>
        </p:nvSpPr>
        <p:spPr bwMode="auto">
          <a:xfrm rot="-5400000">
            <a:off x="6484144" y="5203032"/>
            <a:ext cx="603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4" name="Line 71"/>
          <p:cNvSpPr>
            <a:spLocks noChangeShapeType="1"/>
          </p:cNvSpPr>
          <p:nvPr/>
        </p:nvSpPr>
        <p:spPr bwMode="auto">
          <a:xfrm rot="5400000" flipH="1">
            <a:off x="5857875" y="5194300"/>
            <a:ext cx="63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5" name="Line 72"/>
          <p:cNvSpPr>
            <a:spLocks noChangeShapeType="1"/>
          </p:cNvSpPr>
          <p:nvPr/>
        </p:nvSpPr>
        <p:spPr bwMode="auto">
          <a:xfrm rot="16200000" flipV="1">
            <a:off x="6204744" y="4855369"/>
            <a:ext cx="0" cy="6270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6" name="Line 73"/>
          <p:cNvSpPr>
            <a:spLocks noChangeShapeType="1"/>
          </p:cNvSpPr>
          <p:nvPr/>
        </p:nvSpPr>
        <p:spPr bwMode="auto">
          <a:xfrm flipV="1">
            <a:off x="5870575" y="4794250"/>
            <a:ext cx="93663"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7" name="Line 74"/>
          <p:cNvSpPr>
            <a:spLocks noChangeShapeType="1"/>
          </p:cNvSpPr>
          <p:nvPr/>
        </p:nvSpPr>
        <p:spPr bwMode="auto">
          <a:xfrm>
            <a:off x="6472238" y="4840288"/>
            <a:ext cx="303212" cy="3857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8" name="Line 75"/>
          <p:cNvSpPr>
            <a:spLocks noChangeShapeType="1"/>
          </p:cNvSpPr>
          <p:nvPr/>
        </p:nvSpPr>
        <p:spPr bwMode="auto">
          <a:xfrm flipH="1">
            <a:off x="7267575" y="4837113"/>
            <a:ext cx="279400" cy="392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98" name="Object 76"/>
          <p:cNvGraphicFramePr>
            <a:graphicFrameLocks noChangeAspect="1"/>
          </p:cNvGraphicFramePr>
          <p:nvPr/>
        </p:nvGraphicFramePr>
        <p:xfrm>
          <a:off x="7445375" y="4389438"/>
          <a:ext cx="203200" cy="241300"/>
        </p:xfrm>
        <a:graphic>
          <a:graphicData uri="http://schemas.openxmlformats.org/presentationml/2006/ole">
            <mc:AlternateContent xmlns:mc="http://schemas.openxmlformats.org/markup-compatibility/2006">
              <mc:Choice xmlns:v="urn:schemas-microsoft-com:vml" Requires="v">
                <p:oleObj spid="_x0000_s71037" name="Clip" r:id="rId14" imgW="982811" imgH="1208363" progId="MS_ClipArt_Gallery.2">
                  <p:embed/>
                </p:oleObj>
              </mc:Choice>
              <mc:Fallback>
                <p:oleObj name="Clip" r:id="rId14" imgW="982811" imgH="1208363" progId="MS_ClipArt_Gallery.2">
                  <p:embed/>
                  <p:pic>
                    <p:nvPicPr>
                      <p:cNvPr id="0" name="Object 7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45375" y="4389438"/>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77"/>
          <p:cNvGraphicFramePr>
            <a:graphicFrameLocks noChangeAspect="1"/>
          </p:cNvGraphicFramePr>
          <p:nvPr/>
        </p:nvGraphicFramePr>
        <p:xfrm>
          <a:off x="6108700" y="4470400"/>
          <a:ext cx="203200" cy="239713"/>
        </p:xfrm>
        <a:graphic>
          <a:graphicData uri="http://schemas.openxmlformats.org/presentationml/2006/ole">
            <mc:AlternateContent xmlns:mc="http://schemas.openxmlformats.org/markup-compatibility/2006">
              <mc:Choice xmlns:v="urn:schemas-microsoft-com:vml" Requires="v">
                <p:oleObj spid="_x0000_s71038" name="Clip" r:id="rId16" imgW="982811" imgH="1208363" progId="MS_ClipArt_Gallery.2">
                  <p:embed/>
                </p:oleObj>
              </mc:Choice>
              <mc:Fallback>
                <p:oleObj name="Clip" r:id="rId16" imgW="982811" imgH="1208363" progId="MS_ClipArt_Gallery.2">
                  <p:embed/>
                  <p:pic>
                    <p:nvPicPr>
                      <p:cNvPr id="0" name="Object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08700" y="4470400"/>
                        <a:ext cx="203200" cy="23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9" name="Freeform 78"/>
          <p:cNvSpPr>
            <a:spLocks/>
          </p:cNvSpPr>
          <p:nvPr/>
        </p:nvSpPr>
        <p:spPr bwMode="auto">
          <a:xfrm>
            <a:off x="6189663" y="4244975"/>
            <a:ext cx="1354137" cy="304800"/>
          </a:xfrm>
          <a:custGeom>
            <a:avLst/>
            <a:gdLst>
              <a:gd name="T0" fmla="*/ 0 w 972"/>
              <a:gd name="T1" fmla="*/ 2147483647 h 228"/>
              <a:gd name="T2" fmla="*/ 2147483647 w 972"/>
              <a:gd name="T3" fmla="*/ 2147483647 h 228"/>
              <a:gd name="T4" fmla="*/ 2147483647 w 972"/>
              <a:gd name="T5" fmla="*/ 214748364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240" name="Group 79"/>
          <p:cNvGrpSpPr>
            <a:grpSpLocks/>
          </p:cNvGrpSpPr>
          <p:nvPr/>
        </p:nvGrpSpPr>
        <p:grpSpPr bwMode="auto">
          <a:xfrm>
            <a:off x="6456363" y="5667375"/>
            <a:ext cx="406400" cy="427038"/>
            <a:chOff x="2870" y="1518"/>
            <a:chExt cx="292" cy="320"/>
          </a:xfrm>
        </p:grpSpPr>
        <p:graphicFrame>
          <p:nvGraphicFramePr>
            <p:cNvPr id="8203" name="Object 8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039" name="Clip" r:id="rId17" imgW="826829" imgH="840406" progId="MS_ClipArt_Gallery.2">
                    <p:embed/>
                  </p:oleObj>
                </mc:Choice>
                <mc:Fallback>
                  <p:oleObj name="Clip" r:id="rId17" imgW="826829" imgH="840406" progId="MS_ClipArt_Gallery.2">
                    <p:embed/>
                    <p:pic>
                      <p:nvPicPr>
                        <p:cNvPr id="0" name="Object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4" name="Object 8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040" name="Clip" r:id="rId19" imgW="1268295" imgH="1199426" progId="MS_ClipArt_Gallery.2">
                    <p:embed/>
                  </p:oleObj>
                </mc:Choice>
                <mc:Fallback>
                  <p:oleObj name="Clip" r:id="rId19" imgW="1268295" imgH="1199426" progId="MS_ClipArt_Gallery.2">
                    <p:embed/>
                    <p:pic>
                      <p:nvPicPr>
                        <p:cNvPr id="0" name="Object 8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41" name="Group 82"/>
          <p:cNvGrpSpPr>
            <a:grpSpLocks/>
          </p:cNvGrpSpPr>
          <p:nvPr/>
        </p:nvGrpSpPr>
        <p:grpSpPr bwMode="auto">
          <a:xfrm>
            <a:off x="7234238" y="5699125"/>
            <a:ext cx="406400" cy="427038"/>
            <a:chOff x="2870" y="1518"/>
            <a:chExt cx="292" cy="320"/>
          </a:xfrm>
        </p:grpSpPr>
        <p:graphicFrame>
          <p:nvGraphicFramePr>
            <p:cNvPr id="8201" name="Object 8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1041" name="Clip" r:id="rId21" imgW="826829" imgH="840406" progId="MS_ClipArt_Gallery.2">
                    <p:embed/>
                  </p:oleObj>
                </mc:Choice>
                <mc:Fallback>
                  <p:oleObj name="Clip" r:id="rId21" imgW="826829" imgH="840406" progId="MS_ClipArt_Gallery.2">
                    <p:embed/>
                    <p:pic>
                      <p:nvPicPr>
                        <p:cNvPr id="0" name="Object 8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2" name="Object 8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1042" name="Clip" r:id="rId22" imgW="1268295" imgH="1199426" progId="MS_ClipArt_Gallery.2">
                    <p:embed/>
                  </p:oleObj>
                </mc:Choice>
                <mc:Fallback>
                  <p:oleObj name="Clip" r:id="rId22" imgW="1268295" imgH="1199426" progId="MS_ClipArt_Gallery.2">
                    <p:embed/>
                    <p:pic>
                      <p:nvPicPr>
                        <p:cNvPr id="0" name="Object 8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42" name="Group 85"/>
          <p:cNvGrpSpPr>
            <a:grpSpLocks/>
          </p:cNvGrpSpPr>
          <p:nvPr/>
        </p:nvGrpSpPr>
        <p:grpSpPr bwMode="auto">
          <a:xfrm>
            <a:off x="6819900" y="5414963"/>
            <a:ext cx="379413" cy="376237"/>
            <a:chOff x="4733" y="2082"/>
            <a:chExt cx="272" cy="282"/>
          </a:xfrm>
        </p:grpSpPr>
        <p:graphicFrame>
          <p:nvGraphicFramePr>
            <p:cNvPr id="8200" name="Object 86"/>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71043" name="Clip" r:id="rId23" imgW="826829" imgH="840406" progId="MS_ClipArt_Gallery.2">
                    <p:embed/>
                  </p:oleObj>
                </mc:Choice>
                <mc:Fallback>
                  <p:oleObj name="Clip" r:id="rId23" imgW="826829" imgH="840406" progId="MS_ClipArt_Gallery.2">
                    <p:embed/>
                    <p:pic>
                      <p:nvPicPr>
                        <p:cNvPr id="0" name="Object 8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2" name="Rectangle 87"/>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243" name="Line 88"/>
          <p:cNvSpPr>
            <a:spLocks noChangeShapeType="1"/>
          </p:cNvSpPr>
          <p:nvPr/>
        </p:nvSpPr>
        <p:spPr bwMode="auto">
          <a:xfrm>
            <a:off x="7126288" y="53181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44" name="Group 89"/>
          <p:cNvGrpSpPr>
            <a:grpSpLocks/>
          </p:cNvGrpSpPr>
          <p:nvPr/>
        </p:nvGrpSpPr>
        <p:grpSpPr bwMode="auto">
          <a:xfrm>
            <a:off x="7847013" y="4741863"/>
            <a:ext cx="207962" cy="409575"/>
            <a:chOff x="4180" y="783"/>
            <a:chExt cx="150" cy="307"/>
          </a:xfrm>
        </p:grpSpPr>
        <p:sp>
          <p:nvSpPr>
            <p:cNvPr id="8384" name="AutoShape 9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5" name="Rectangle 9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6" name="Rectangle 9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7" name="AutoShape 9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8" name="Line 9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9" name="Line 9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0" name="Rectangle 9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1" name="Rectangle 9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3" name="Group 236"/>
          <p:cNvGrpSpPr>
            <a:grpSpLocks/>
          </p:cNvGrpSpPr>
          <p:nvPr/>
        </p:nvGrpSpPr>
        <p:grpSpPr bwMode="auto">
          <a:xfrm>
            <a:off x="7808913" y="5195888"/>
            <a:ext cx="796925" cy="1260475"/>
            <a:chOff x="5087" y="3051"/>
            <a:chExt cx="502" cy="794"/>
          </a:xfrm>
        </p:grpSpPr>
        <p:sp>
          <p:nvSpPr>
            <p:cNvPr id="8374" name="Freeform 235"/>
            <p:cNvSpPr>
              <a:spLocks/>
            </p:cNvSpPr>
            <p:nvPr/>
          </p:nvSpPr>
          <p:spPr bwMode="auto">
            <a:xfrm>
              <a:off x="5087" y="3051"/>
              <a:ext cx="502" cy="794"/>
            </a:xfrm>
            <a:custGeom>
              <a:avLst/>
              <a:gdLst>
                <a:gd name="T0" fmla="*/ 289 w 502"/>
                <a:gd name="T1" fmla="*/ 9 h 794"/>
                <a:gd name="T2" fmla="*/ 127 w 502"/>
                <a:gd name="T3" fmla="*/ 33 h 794"/>
                <a:gd name="T4" fmla="*/ 25 w 502"/>
                <a:gd name="T5" fmla="*/ 207 h 794"/>
                <a:gd name="T6" fmla="*/ 13 w 502"/>
                <a:gd name="T7" fmla="*/ 621 h 794"/>
                <a:gd name="T8" fmla="*/ 103 w 502"/>
                <a:gd name="T9" fmla="*/ 771 h 794"/>
                <a:gd name="T10" fmla="*/ 271 w 502"/>
                <a:gd name="T11" fmla="*/ 759 h 794"/>
                <a:gd name="T12" fmla="*/ 421 w 502"/>
                <a:gd name="T13" fmla="*/ 735 h 794"/>
                <a:gd name="T14" fmla="*/ 469 w 502"/>
                <a:gd name="T15" fmla="*/ 579 h 794"/>
                <a:gd name="T16" fmla="*/ 487 w 502"/>
                <a:gd name="T17" fmla="*/ 471 h 794"/>
                <a:gd name="T18" fmla="*/ 469 w 502"/>
                <a:gd name="T19" fmla="*/ 87 h 794"/>
                <a:gd name="T20" fmla="*/ 289 w 502"/>
                <a:gd name="T21" fmla="*/ 9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2"/>
                <a:gd name="T34" fmla="*/ 0 h 794"/>
                <a:gd name="T35" fmla="*/ 502 w 502"/>
                <a:gd name="T36" fmla="*/ 794 h 7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2" h="794">
                  <a:moveTo>
                    <a:pt x="289" y="9"/>
                  </a:moveTo>
                  <a:cubicBezTo>
                    <a:pt x="232" y="0"/>
                    <a:pt x="171" y="0"/>
                    <a:pt x="127" y="33"/>
                  </a:cubicBezTo>
                  <a:cubicBezTo>
                    <a:pt x="83" y="66"/>
                    <a:pt x="44" y="109"/>
                    <a:pt x="25" y="207"/>
                  </a:cubicBezTo>
                  <a:cubicBezTo>
                    <a:pt x="6" y="305"/>
                    <a:pt x="0" y="527"/>
                    <a:pt x="13" y="621"/>
                  </a:cubicBezTo>
                  <a:cubicBezTo>
                    <a:pt x="26" y="715"/>
                    <a:pt x="60" y="748"/>
                    <a:pt x="103" y="771"/>
                  </a:cubicBezTo>
                  <a:cubicBezTo>
                    <a:pt x="146" y="794"/>
                    <a:pt x="218" y="765"/>
                    <a:pt x="271" y="759"/>
                  </a:cubicBezTo>
                  <a:cubicBezTo>
                    <a:pt x="324" y="753"/>
                    <a:pt x="388" y="765"/>
                    <a:pt x="421" y="735"/>
                  </a:cubicBezTo>
                  <a:cubicBezTo>
                    <a:pt x="454" y="705"/>
                    <a:pt x="458" y="623"/>
                    <a:pt x="469" y="579"/>
                  </a:cubicBezTo>
                  <a:cubicBezTo>
                    <a:pt x="480" y="535"/>
                    <a:pt x="487" y="553"/>
                    <a:pt x="487" y="471"/>
                  </a:cubicBezTo>
                  <a:cubicBezTo>
                    <a:pt x="487" y="389"/>
                    <a:pt x="502" y="164"/>
                    <a:pt x="469" y="87"/>
                  </a:cubicBezTo>
                  <a:cubicBezTo>
                    <a:pt x="436" y="10"/>
                    <a:pt x="346" y="18"/>
                    <a:pt x="289" y="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75" name="Group 234"/>
            <p:cNvGrpSpPr>
              <a:grpSpLocks/>
            </p:cNvGrpSpPr>
            <p:nvPr/>
          </p:nvGrpSpPr>
          <p:grpSpPr bwMode="auto">
            <a:xfrm>
              <a:off x="5157" y="3111"/>
              <a:ext cx="347" cy="654"/>
              <a:chOff x="4935" y="2925"/>
              <a:chExt cx="347" cy="654"/>
            </a:xfrm>
          </p:grpSpPr>
          <p:sp>
            <p:nvSpPr>
              <p:cNvPr id="8376" name="AutoShape 99"/>
              <p:cNvSpPr>
                <a:spLocks noChangeArrowheads="1"/>
              </p:cNvSpPr>
              <p:nvPr/>
            </p:nvSpPr>
            <p:spPr bwMode="auto">
              <a:xfrm>
                <a:off x="4935" y="3428"/>
                <a:ext cx="347" cy="151"/>
              </a:xfrm>
              <a:prstGeom prst="parallelogram">
                <a:avLst>
                  <a:gd name="adj" fmla="val 8852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77" name="Rectangle 100"/>
              <p:cNvSpPr>
                <a:spLocks noChangeArrowheads="1"/>
              </p:cNvSpPr>
              <p:nvPr/>
            </p:nvSpPr>
            <p:spPr bwMode="auto">
              <a:xfrm>
                <a:off x="5111" y="2929"/>
                <a:ext cx="165" cy="50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78" name="Rectangle 101"/>
              <p:cNvSpPr>
                <a:spLocks noChangeArrowheads="1"/>
              </p:cNvSpPr>
              <p:nvPr/>
            </p:nvSpPr>
            <p:spPr bwMode="auto">
              <a:xfrm>
                <a:off x="4937" y="3072"/>
                <a:ext cx="220" cy="50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79" name="AutoShape 102"/>
              <p:cNvSpPr>
                <a:spLocks noChangeArrowheads="1"/>
              </p:cNvSpPr>
              <p:nvPr/>
            </p:nvSpPr>
            <p:spPr bwMode="auto">
              <a:xfrm>
                <a:off x="4935" y="2925"/>
                <a:ext cx="347" cy="151"/>
              </a:xfrm>
              <a:prstGeom prst="parallelogram">
                <a:avLst>
                  <a:gd name="adj" fmla="val 8852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0" name="Line 103"/>
              <p:cNvSpPr>
                <a:spLocks noChangeShapeType="1"/>
              </p:cNvSpPr>
              <p:nvPr/>
            </p:nvSpPr>
            <p:spPr bwMode="auto">
              <a:xfrm>
                <a:off x="5282" y="2936"/>
                <a:ext cx="0" cy="4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1" name="Line 104"/>
              <p:cNvSpPr>
                <a:spLocks noChangeShapeType="1"/>
              </p:cNvSpPr>
              <p:nvPr/>
            </p:nvSpPr>
            <p:spPr bwMode="auto">
              <a:xfrm flipH="1">
                <a:off x="5157" y="3428"/>
                <a:ext cx="125" cy="1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2" name="Rectangle 105"/>
              <p:cNvSpPr>
                <a:spLocks noChangeArrowheads="1"/>
              </p:cNvSpPr>
              <p:nvPr/>
            </p:nvSpPr>
            <p:spPr bwMode="auto">
              <a:xfrm>
                <a:off x="4965" y="3138"/>
                <a:ext cx="146" cy="29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83" name="Rectangle 106"/>
              <p:cNvSpPr>
                <a:spLocks noChangeArrowheads="1"/>
              </p:cNvSpPr>
              <p:nvPr/>
            </p:nvSpPr>
            <p:spPr bwMode="auto">
              <a:xfrm>
                <a:off x="4986" y="3225"/>
                <a:ext cx="111" cy="1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8246" name="Line 107"/>
          <p:cNvSpPr>
            <a:spLocks noChangeShapeType="1"/>
          </p:cNvSpPr>
          <p:nvPr/>
        </p:nvSpPr>
        <p:spPr bwMode="auto">
          <a:xfrm rot="5400000" flipH="1">
            <a:off x="7460456" y="5115719"/>
            <a:ext cx="6111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7" name="Line 108"/>
          <p:cNvSpPr>
            <a:spLocks noChangeShapeType="1"/>
          </p:cNvSpPr>
          <p:nvPr/>
        </p:nvSpPr>
        <p:spPr bwMode="auto">
          <a:xfrm rot="-5400000">
            <a:off x="7814469" y="5368131"/>
            <a:ext cx="0" cy="103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8" name="Line 109"/>
          <p:cNvSpPr>
            <a:spLocks noChangeShapeType="1"/>
          </p:cNvSpPr>
          <p:nvPr/>
        </p:nvSpPr>
        <p:spPr bwMode="auto">
          <a:xfrm rot="-5400000">
            <a:off x="7804150" y="4899025"/>
            <a:ext cx="0" cy="88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9" name="Line 110"/>
          <p:cNvSpPr>
            <a:spLocks noChangeShapeType="1"/>
          </p:cNvSpPr>
          <p:nvPr/>
        </p:nvSpPr>
        <p:spPr bwMode="auto">
          <a:xfrm flipV="1">
            <a:off x="6483350" y="304006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0" name="Line 111"/>
          <p:cNvSpPr>
            <a:spLocks noChangeShapeType="1"/>
          </p:cNvSpPr>
          <p:nvPr/>
        </p:nvSpPr>
        <p:spPr bwMode="auto">
          <a:xfrm>
            <a:off x="7418388" y="302418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1" name="Line 112"/>
          <p:cNvSpPr>
            <a:spLocks noChangeShapeType="1"/>
          </p:cNvSpPr>
          <p:nvPr/>
        </p:nvSpPr>
        <p:spPr bwMode="auto">
          <a:xfrm flipH="1">
            <a:off x="7937500" y="3360738"/>
            <a:ext cx="24130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2" name="Line 113"/>
          <p:cNvSpPr>
            <a:spLocks noChangeShapeType="1"/>
          </p:cNvSpPr>
          <p:nvPr/>
        </p:nvSpPr>
        <p:spPr bwMode="auto">
          <a:xfrm>
            <a:off x="7167563" y="3136900"/>
            <a:ext cx="0" cy="431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3" name="Line 114"/>
          <p:cNvSpPr>
            <a:spLocks noChangeShapeType="1"/>
          </p:cNvSpPr>
          <p:nvPr/>
        </p:nvSpPr>
        <p:spPr bwMode="auto">
          <a:xfrm>
            <a:off x="7192963" y="3784600"/>
            <a:ext cx="534987"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4" name="Line 115"/>
          <p:cNvSpPr>
            <a:spLocks noChangeShapeType="1"/>
          </p:cNvSpPr>
          <p:nvPr/>
        </p:nvSpPr>
        <p:spPr bwMode="auto">
          <a:xfrm flipH="1">
            <a:off x="7653338" y="4249738"/>
            <a:ext cx="26670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5" name="Line 116"/>
          <p:cNvSpPr>
            <a:spLocks noChangeShapeType="1"/>
          </p:cNvSpPr>
          <p:nvPr/>
        </p:nvSpPr>
        <p:spPr bwMode="auto">
          <a:xfrm flipH="1">
            <a:off x="7426325" y="3328988"/>
            <a:ext cx="560388" cy="384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6" name="Line 117"/>
          <p:cNvSpPr>
            <a:spLocks noChangeShapeType="1"/>
          </p:cNvSpPr>
          <p:nvPr/>
        </p:nvSpPr>
        <p:spPr bwMode="auto">
          <a:xfrm flipH="1">
            <a:off x="7435850" y="2768600"/>
            <a:ext cx="350838" cy="255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7" name="Line 118"/>
          <p:cNvSpPr>
            <a:spLocks noChangeShapeType="1"/>
          </p:cNvSpPr>
          <p:nvPr/>
        </p:nvSpPr>
        <p:spPr bwMode="auto">
          <a:xfrm flipH="1">
            <a:off x="8153400" y="2944813"/>
            <a:ext cx="201613" cy="1762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58" name="Group 119"/>
          <p:cNvGrpSpPr>
            <a:grpSpLocks/>
          </p:cNvGrpSpPr>
          <p:nvPr/>
        </p:nvGrpSpPr>
        <p:grpSpPr bwMode="auto">
          <a:xfrm>
            <a:off x="5964238" y="3136900"/>
            <a:ext cx="501650" cy="233363"/>
            <a:chOff x="3600" y="219"/>
            <a:chExt cx="360" cy="175"/>
          </a:xfrm>
        </p:grpSpPr>
        <p:sp>
          <p:nvSpPr>
            <p:cNvPr id="8361" name="Oval 12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62" name="Line 12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3" name="Line 12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4" name="Rectangle 12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65" name="Oval 12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66" name="Group 125"/>
            <p:cNvGrpSpPr>
              <a:grpSpLocks/>
            </p:cNvGrpSpPr>
            <p:nvPr/>
          </p:nvGrpSpPr>
          <p:grpSpPr bwMode="auto">
            <a:xfrm>
              <a:off x="3686" y="244"/>
              <a:ext cx="177" cy="66"/>
              <a:chOff x="2848" y="848"/>
              <a:chExt cx="140" cy="98"/>
            </a:xfrm>
          </p:grpSpPr>
          <p:sp>
            <p:nvSpPr>
              <p:cNvPr id="8371" name="Line 1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2" name="Line 1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3" name="Line 1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67" name="Group 129"/>
            <p:cNvGrpSpPr>
              <a:grpSpLocks/>
            </p:cNvGrpSpPr>
            <p:nvPr/>
          </p:nvGrpSpPr>
          <p:grpSpPr bwMode="auto">
            <a:xfrm flipV="1">
              <a:off x="3686" y="243"/>
              <a:ext cx="177" cy="66"/>
              <a:chOff x="2848" y="848"/>
              <a:chExt cx="140" cy="98"/>
            </a:xfrm>
          </p:grpSpPr>
          <p:sp>
            <p:nvSpPr>
              <p:cNvPr id="8368" name="Line 1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9" name="Line 1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0" name="Line 1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59" name="Group 133"/>
          <p:cNvGrpSpPr>
            <a:grpSpLocks/>
          </p:cNvGrpSpPr>
          <p:nvPr/>
        </p:nvGrpSpPr>
        <p:grpSpPr bwMode="auto">
          <a:xfrm>
            <a:off x="6916738" y="2908300"/>
            <a:ext cx="501650" cy="233363"/>
            <a:chOff x="3600" y="219"/>
            <a:chExt cx="360" cy="175"/>
          </a:xfrm>
        </p:grpSpPr>
        <p:sp>
          <p:nvSpPr>
            <p:cNvPr id="8348" name="Oval 13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49" name="Line 13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0" name="Line 13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1" name="Rectangle 13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52" name="Oval 13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53" name="Group 139"/>
            <p:cNvGrpSpPr>
              <a:grpSpLocks/>
            </p:cNvGrpSpPr>
            <p:nvPr/>
          </p:nvGrpSpPr>
          <p:grpSpPr bwMode="auto">
            <a:xfrm>
              <a:off x="3686" y="244"/>
              <a:ext cx="177" cy="66"/>
              <a:chOff x="2848" y="848"/>
              <a:chExt cx="140" cy="98"/>
            </a:xfrm>
          </p:grpSpPr>
          <p:sp>
            <p:nvSpPr>
              <p:cNvPr id="8358" name="Line 1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9" name="Line 1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60" name="Line 1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54" name="Group 143"/>
            <p:cNvGrpSpPr>
              <a:grpSpLocks/>
            </p:cNvGrpSpPr>
            <p:nvPr/>
          </p:nvGrpSpPr>
          <p:grpSpPr bwMode="auto">
            <a:xfrm flipV="1">
              <a:off x="3686" y="243"/>
              <a:ext cx="177" cy="66"/>
              <a:chOff x="2848" y="848"/>
              <a:chExt cx="140" cy="98"/>
            </a:xfrm>
          </p:grpSpPr>
          <p:sp>
            <p:nvSpPr>
              <p:cNvPr id="8355" name="Line 1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6" name="Line 1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7" name="Line 1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0" name="Group 147"/>
          <p:cNvGrpSpPr>
            <a:grpSpLocks/>
          </p:cNvGrpSpPr>
          <p:nvPr/>
        </p:nvGrpSpPr>
        <p:grpSpPr bwMode="auto">
          <a:xfrm>
            <a:off x="6934200" y="3565525"/>
            <a:ext cx="501650" cy="233363"/>
            <a:chOff x="3600" y="219"/>
            <a:chExt cx="360" cy="175"/>
          </a:xfrm>
        </p:grpSpPr>
        <p:sp>
          <p:nvSpPr>
            <p:cNvPr id="8335" name="Oval 14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36" name="Line 14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7" name="Line 15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8" name="Rectangle 15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39" name="Oval 15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40" name="Group 153"/>
            <p:cNvGrpSpPr>
              <a:grpSpLocks/>
            </p:cNvGrpSpPr>
            <p:nvPr/>
          </p:nvGrpSpPr>
          <p:grpSpPr bwMode="auto">
            <a:xfrm>
              <a:off x="3686" y="244"/>
              <a:ext cx="177" cy="66"/>
              <a:chOff x="2848" y="848"/>
              <a:chExt cx="140" cy="98"/>
            </a:xfrm>
          </p:grpSpPr>
          <p:sp>
            <p:nvSpPr>
              <p:cNvPr id="8345"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6"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7"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41" name="Group 157"/>
            <p:cNvGrpSpPr>
              <a:grpSpLocks/>
            </p:cNvGrpSpPr>
            <p:nvPr/>
          </p:nvGrpSpPr>
          <p:grpSpPr bwMode="auto">
            <a:xfrm flipV="1">
              <a:off x="3686" y="243"/>
              <a:ext cx="177" cy="66"/>
              <a:chOff x="2848" y="848"/>
              <a:chExt cx="140" cy="98"/>
            </a:xfrm>
          </p:grpSpPr>
          <p:sp>
            <p:nvSpPr>
              <p:cNvPr id="8342" name="Line 15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3" name="Line 15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44" name="Line 16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1" name="Group 161"/>
          <p:cNvGrpSpPr>
            <a:grpSpLocks/>
          </p:cNvGrpSpPr>
          <p:nvPr/>
        </p:nvGrpSpPr>
        <p:grpSpPr bwMode="auto">
          <a:xfrm>
            <a:off x="7904163" y="3116263"/>
            <a:ext cx="500062" cy="233362"/>
            <a:chOff x="3600" y="219"/>
            <a:chExt cx="360" cy="175"/>
          </a:xfrm>
        </p:grpSpPr>
        <p:sp>
          <p:nvSpPr>
            <p:cNvPr id="8322" name="Oval 16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23" name="Line 16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4" name="Line 16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5" name="Rectangle 16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26" name="Oval 16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27" name="Group 167"/>
            <p:cNvGrpSpPr>
              <a:grpSpLocks/>
            </p:cNvGrpSpPr>
            <p:nvPr/>
          </p:nvGrpSpPr>
          <p:grpSpPr bwMode="auto">
            <a:xfrm>
              <a:off x="3686" y="244"/>
              <a:ext cx="177" cy="66"/>
              <a:chOff x="2848" y="848"/>
              <a:chExt cx="140" cy="98"/>
            </a:xfrm>
          </p:grpSpPr>
          <p:sp>
            <p:nvSpPr>
              <p:cNvPr id="8332"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3"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4"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28" name="Group 171"/>
            <p:cNvGrpSpPr>
              <a:grpSpLocks/>
            </p:cNvGrpSpPr>
            <p:nvPr/>
          </p:nvGrpSpPr>
          <p:grpSpPr bwMode="auto">
            <a:xfrm flipV="1">
              <a:off x="3686" y="243"/>
              <a:ext cx="177" cy="66"/>
              <a:chOff x="2848" y="848"/>
              <a:chExt cx="140" cy="98"/>
            </a:xfrm>
          </p:grpSpPr>
          <p:sp>
            <p:nvSpPr>
              <p:cNvPr id="8329" name="Line 17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0" name="Line 17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1" name="Line 17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2" name="Group 175"/>
          <p:cNvGrpSpPr>
            <a:grpSpLocks/>
          </p:cNvGrpSpPr>
          <p:nvPr/>
        </p:nvGrpSpPr>
        <p:grpSpPr bwMode="auto">
          <a:xfrm>
            <a:off x="7710488" y="4013200"/>
            <a:ext cx="501650" cy="233363"/>
            <a:chOff x="3600" y="219"/>
            <a:chExt cx="360" cy="175"/>
          </a:xfrm>
        </p:grpSpPr>
        <p:sp>
          <p:nvSpPr>
            <p:cNvPr id="8309" name="Oval 17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10" name="Line 17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1" name="Line 17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2" name="Rectangle 17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13" name="Oval 18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14" name="Group 181"/>
            <p:cNvGrpSpPr>
              <a:grpSpLocks/>
            </p:cNvGrpSpPr>
            <p:nvPr/>
          </p:nvGrpSpPr>
          <p:grpSpPr bwMode="auto">
            <a:xfrm>
              <a:off x="3686" y="244"/>
              <a:ext cx="177" cy="66"/>
              <a:chOff x="2848" y="848"/>
              <a:chExt cx="140" cy="98"/>
            </a:xfrm>
          </p:grpSpPr>
          <p:sp>
            <p:nvSpPr>
              <p:cNvPr id="8319"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0"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1"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15" name="Group 185"/>
            <p:cNvGrpSpPr>
              <a:grpSpLocks/>
            </p:cNvGrpSpPr>
            <p:nvPr/>
          </p:nvGrpSpPr>
          <p:grpSpPr bwMode="auto">
            <a:xfrm flipV="1">
              <a:off x="3686" y="243"/>
              <a:ext cx="177" cy="66"/>
              <a:chOff x="2848" y="848"/>
              <a:chExt cx="140" cy="98"/>
            </a:xfrm>
          </p:grpSpPr>
          <p:sp>
            <p:nvSpPr>
              <p:cNvPr id="8316" name="Line 18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7" name="Line 18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18" name="Line 18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3" name="Group 189"/>
          <p:cNvGrpSpPr>
            <a:grpSpLocks/>
          </p:cNvGrpSpPr>
          <p:nvPr/>
        </p:nvGrpSpPr>
        <p:grpSpPr bwMode="auto">
          <a:xfrm>
            <a:off x="7377113" y="4597400"/>
            <a:ext cx="501650" cy="234950"/>
            <a:chOff x="3600" y="219"/>
            <a:chExt cx="360" cy="175"/>
          </a:xfrm>
        </p:grpSpPr>
        <p:sp>
          <p:nvSpPr>
            <p:cNvPr id="8296" name="Oval 1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97" name="Line 19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8" name="Line 19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9" name="Rectangle 19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300" name="Oval 1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301" name="Group 195"/>
            <p:cNvGrpSpPr>
              <a:grpSpLocks/>
            </p:cNvGrpSpPr>
            <p:nvPr/>
          </p:nvGrpSpPr>
          <p:grpSpPr bwMode="auto">
            <a:xfrm>
              <a:off x="3686" y="244"/>
              <a:ext cx="177" cy="66"/>
              <a:chOff x="2848" y="848"/>
              <a:chExt cx="140" cy="98"/>
            </a:xfrm>
          </p:grpSpPr>
          <p:sp>
            <p:nvSpPr>
              <p:cNvPr id="8306"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7"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8"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02" name="Group 199"/>
            <p:cNvGrpSpPr>
              <a:grpSpLocks/>
            </p:cNvGrpSpPr>
            <p:nvPr/>
          </p:nvGrpSpPr>
          <p:grpSpPr bwMode="auto">
            <a:xfrm flipV="1">
              <a:off x="3686" y="243"/>
              <a:ext cx="177" cy="66"/>
              <a:chOff x="2848" y="848"/>
              <a:chExt cx="140" cy="98"/>
            </a:xfrm>
          </p:grpSpPr>
          <p:sp>
            <p:nvSpPr>
              <p:cNvPr id="8303" name="Line 20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4" name="Line 20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5" name="Line 20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4" name="Group 203"/>
          <p:cNvGrpSpPr>
            <a:grpSpLocks/>
          </p:cNvGrpSpPr>
          <p:nvPr/>
        </p:nvGrpSpPr>
        <p:grpSpPr bwMode="auto">
          <a:xfrm>
            <a:off x="6767513" y="5086350"/>
            <a:ext cx="500062" cy="233363"/>
            <a:chOff x="3600" y="219"/>
            <a:chExt cx="360" cy="175"/>
          </a:xfrm>
        </p:grpSpPr>
        <p:sp>
          <p:nvSpPr>
            <p:cNvPr id="8283" name="Oval 20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84" name="Line 20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5" name="Line 20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6" name="Rectangle 20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87" name="Oval 20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288" name="Group 209"/>
            <p:cNvGrpSpPr>
              <a:grpSpLocks/>
            </p:cNvGrpSpPr>
            <p:nvPr/>
          </p:nvGrpSpPr>
          <p:grpSpPr bwMode="auto">
            <a:xfrm>
              <a:off x="3686" y="244"/>
              <a:ext cx="177" cy="66"/>
              <a:chOff x="2848" y="848"/>
              <a:chExt cx="140" cy="98"/>
            </a:xfrm>
          </p:grpSpPr>
          <p:sp>
            <p:nvSpPr>
              <p:cNvPr id="8293"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4"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89" name="Group 213"/>
            <p:cNvGrpSpPr>
              <a:grpSpLocks/>
            </p:cNvGrpSpPr>
            <p:nvPr/>
          </p:nvGrpSpPr>
          <p:grpSpPr bwMode="auto">
            <a:xfrm flipV="1">
              <a:off x="3686" y="243"/>
              <a:ext cx="177" cy="66"/>
              <a:chOff x="2848" y="848"/>
              <a:chExt cx="140" cy="98"/>
            </a:xfrm>
          </p:grpSpPr>
          <p:sp>
            <p:nvSpPr>
              <p:cNvPr id="8290" name="Line 2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1" name="Line 2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2" name="Line 2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65" name="Group 217"/>
          <p:cNvGrpSpPr>
            <a:grpSpLocks/>
          </p:cNvGrpSpPr>
          <p:nvPr/>
        </p:nvGrpSpPr>
        <p:grpSpPr bwMode="auto">
          <a:xfrm>
            <a:off x="5964238" y="4710113"/>
            <a:ext cx="501650" cy="233362"/>
            <a:chOff x="3600" y="219"/>
            <a:chExt cx="360" cy="175"/>
          </a:xfrm>
        </p:grpSpPr>
        <p:sp>
          <p:nvSpPr>
            <p:cNvPr id="8270" name="Oval 2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71" name="Line 21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2" name="Line 22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3" name="Rectangle 22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74" name="Oval 2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275" name="Group 223"/>
            <p:cNvGrpSpPr>
              <a:grpSpLocks/>
            </p:cNvGrpSpPr>
            <p:nvPr/>
          </p:nvGrpSpPr>
          <p:grpSpPr bwMode="auto">
            <a:xfrm>
              <a:off x="3686" y="244"/>
              <a:ext cx="177" cy="66"/>
              <a:chOff x="2848" y="848"/>
              <a:chExt cx="140" cy="98"/>
            </a:xfrm>
          </p:grpSpPr>
          <p:sp>
            <p:nvSpPr>
              <p:cNvPr id="8280"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1"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82"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76" name="Group 227"/>
            <p:cNvGrpSpPr>
              <a:grpSpLocks/>
            </p:cNvGrpSpPr>
            <p:nvPr/>
          </p:nvGrpSpPr>
          <p:grpSpPr bwMode="auto">
            <a:xfrm flipV="1">
              <a:off x="3686" y="243"/>
              <a:ext cx="177" cy="66"/>
              <a:chOff x="2848" y="848"/>
              <a:chExt cx="140" cy="98"/>
            </a:xfrm>
          </p:grpSpPr>
          <p:sp>
            <p:nvSpPr>
              <p:cNvPr id="8277" name="Line 2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8" name="Line 2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9" name="Line 2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250" name="Freeform 10"/>
          <p:cNvSpPr>
            <a:spLocks/>
          </p:cNvSpPr>
          <p:nvPr/>
        </p:nvSpPr>
        <p:spPr bwMode="auto">
          <a:xfrm>
            <a:off x="5391150" y="2809875"/>
            <a:ext cx="2724150" cy="2447925"/>
          </a:xfrm>
          <a:custGeom>
            <a:avLst/>
            <a:gdLst>
              <a:gd name="T0" fmla="*/ 0 w 1716"/>
              <a:gd name="T1" fmla="*/ 0 h 1542"/>
              <a:gd name="T2" fmla="*/ 2147483647 w 1716"/>
              <a:gd name="T3" fmla="*/ 2147483647 h 1542"/>
              <a:gd name="T4" fmla="*/ 2147483647 w 1716"/>
              <a:gd name="T5" fmla="*/ 2147483647 h 1542"/>
              <a:gd name="T6" fmla="*/ 2147483647 w 1716"/>
              <a:gd name="T7" fmla="*/ 2147483647 h 1542"/>
              <a:gd name="T8" fmla="*/ 2147483647 w 1716"/>
              <a:gd name="T9" fmla="*/ 2147483647 h 1542"/>
              <a:gd name="T10" fmla="*/ 0 60000 65536"/>
              <a:gd name="T11" fmla="*/ 0 60000 65536"/>
              <a:gd name="T12" fmla="*/ 0 60000 65536"/>
              <a:gd name="T13" fmla="*/ 0 60000 65536"/>
              <a:gd name="T14" fmla="*/ 0 60000 65536"/>
              <a:gd name="T15" fmla="*/ 0 w 1716"/>
              <a:gd name="T16" fmla="*/ 0 h 1542"/>
              <a:gd name="T17" fmla="*/ 1716 w 1716"/>
              <a:gd name="T18" fmla="*/ 1542 h 1542"/>
            </a:gdLst>
            <a:ahLst/>
            <a:cxnLst>
              <a:cxn ang="T10">
                <a:pos x="T0" y="T1"/>
              </a:cxn>
              <a:cxn ang="T11">
                <a:pos x="T2" y="T3"/>
              </a:cxn>
              <a:cxn ang="T12">
                <a:pos x="T4" y="T5"/>
              </a:cxn>
              <a:cxn ang="T13">
                <a:pos x="T6" y="T7"/>
              </a:cxn>
              <a:cxn ang="T14">
                <a:pos x="T8" y="T9"/>
              </a:cxn>
            </a:cxnLst>
            <a:rect l="T15" t="T16" r="T17" b="T18"/>
            <a:pathLst>
              <a:path w="1716" h="1542">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267" name="Line 237"/>
          <p:cNvSpPr>
            <a:spLocks noChangeShapeType="1"/>
          </p:cNvSpPr>
          <p:nvPr/>
        </p:nvSpPr>
        <p:spPr bwMode="auto">
          <a:xfrm flipV="1">
            <a:off x="6210300" y="4941888"/>
            <a:ext cx="1588" cy="2206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79" name="Freeform 239"/>
          <p:cNvSpPr>
            <a:spLocks/>
          </p:cNvSpPr>
          <p:nvPr/>
        </p:nvSpPr>
        <p:spPr bwMode="auto">
          <a:xfrm>
            <a:off x="5251450" y="3044825"/>
            <a:ext cx="674688" cy="2238375"/>
          </a:xfrm>
          <a:custGeom>
            <a:avLst/>
            <a:gdLst>
              <a:gd name="T0" fmla="*/ 0 w 1716"/>
              <a:gd name="T1" fmla="*/ 0 h 1542"/>
              <a:gd name="T2" fmla="*/ 2147483647 w 1716"/>
              <a:gd name="T3" fmla="*/ 2147483647 h 1542"/>
              <a:gd name="T4" fmla="*/ 2147483647 w 1716"/>
              <a:gd name="T5" fmla="*/ 2147483647 h 1542"/>
              <a:gd name="T6" fmla="*/ 2147483647 w 1716"/>
              <a:gd name="T7" fmla="*/ 2147483647 h 1542"/>
              <a:gd name="T8" fmla="*/ 2147483647 w 1716"/>
              <a:gd name="T9" fmla="*/ 2147483647 h 1542"/>
              <a:gd name="T10" fmla="*/ 0 60000 65536"/>
              <a:gd name="T11" fmla="*/ 0 60000 65536"/>
              <a:gd name="T12" fmla="*/ 0 60000 65536"/>
              <a:gd name="T13" fmla="*/ 0 60000 65536"/>
              <a:gd name="T14" fmla="*/ 0 60000 65536"/>
              <a:gd name="T15" fmla="*/ 0 w 1716"/>
              <a:gd name="T16" fmla="*/ 0 h 1542"/>
              <a:gd name="T17" fmla="*/ 1716 w 1716"/>
              <a:gd name="T18" fmla="*/ 1542 h 1542"/>
            </a:gdLst>
            <a:ahLst/>
            <a:cxnLst>
              <a:cxn ang="T10">
                <a:pos x="T0" y="T1"/>
              </a:cxn>
              <a:cxn ang="T11">
                <a:pos x="T2" y="T3"/>
              </a:cxn>
              <a:cxn ang="T12">
                <a:pos x="T4" y="T5"/>
              </a:cxn>
              <a:cxn ang="T13">
                <a:pos x="T6" y="T7"/>
              </a:cxn>
              <a:cxn ang="T14">
                <a:pos x="T8" y="T9"/>
              </a:cxn>
            </a:cxnLst>
            <a:rect l="T15" t="T16" r="T17" b="T18"/>
            <a:pathLst>
              <a:path w="1716" h="1542">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0480" name="Picture 240" descr="Net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26138" y="1429545"/>
            <a:ext cx="3014663"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0480"/>
                                        </p:tgtEl>
                                        <p:attrNameLst>
                                          <p:attrName>style.visibility</p:attrName>
                                        </p:attrNameLst>
                                      </p:cBhvr>
                                      <p:to>
                                        <p:strVal val="visible"/>
                                      </p:to>
                                    </p:set>
                                    <p:animEffect transition="in" filter="dissolve">
                                      <p:cBhvr>
                                        <p:cTn id="11" dur="500"/>
                                        <p:tgtEl>
                                          <p:spTgt spid="1048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7" presetClass="entr" presetSubtype="0" fill="hold" nodeType="clickEffect">
                                  <p:stCondLst>
                                    <p:cond delay="0"/>
                                  </p:stCondLst>
                                  <p:iterate type="lt">
                                    <p:tmPct val="50000"/>
                                  </p:iterate>
                                  <p:childTnLst>
                                    <p:set>
                                      <p:cBhvr>
                                        <p:cTn id="15" dur="1" fill="hold">
                                          <p:stCondLst>
                                            <p:cond delay="0"/>
                                          </p:stCondLst>
                                        </p:cTn>
                                        <p:tgtEl>
                                          <p:spTgt spid="10243">
                                            <p:txEl>
                                              <p:pRg st="0" end="0"/>
                                            </p:txEl>
                                          </p:spTgt>
                                        </p:tgtEl>
                                        <p:attrNameLst>
                                          <p:attrName>style.visibility</p:attrName>
                                        </p:attrNameLst>
                                      </p:cBhvr>
                                      <p:to>
                                        <p:strVal val="visible"/>
                                      </p:to>
                                    </p:set>
                                    <p:anim calcmode="discrete" valueType="clr">
                                      <p:cBhvr override="childStyle">
                                        <p:cTn id="16" dur="80"/>
                                        <p:tgtEl>
                                          <p:spTgt spid="1024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0243">
                                            <p:txEl>
                                              <p:pRg st="0" end="0"/>
                                            </p:txEl>
                                          </p:spTgt>
                                        </p:tgtEl>
                                        <p:attrNameLst>
                                          <p:attrName>fillcolor</p:attrName>
                                        </p:attrNameLst>
                                      </p:cBhvr>
                                      <p:tavLst>
                                        <p:tav tm="0">
                                          <p:val>
                                            <p:clrVal>
                                              <a:schemeClr val="accent2"/>
                                            </p:clrVal>
                                          </p:val>
                                        </p:tav>
                                        <p:tav tm="50000">
                                          <p:val>
                                            <p:clrVal>
                                              <a:schemeClr val="hlink"/>
                                            </p:clrVal>
                                          </p:val>
                                        </p:tav>
                                      </p:tavLst>
                                    </p:anim>
                                    <p:set>
                                      <p:cBhvr>
                                        <p:cTn id="18" dur="80"/>
                                        <p:tgtEl>
                                          <p:spTgt spid="10243">
                                            <p:txEl>
                                              <p:pRg st="0" end="0"/>
                                            </p:txEl>
                                          </p:spTgt>
                                        </p:tgtEl>
                                        <p:attrNameLst>
                                          <p:attrName>fill.type</p:attrName>
                                        </p:attrNameLst>
                                      </p:cBhvr>
                                      <p:to>
                                        <p:strVal val="solid"/>
                                      </p:to>
                                    </p:set>
                                  </p:childTnLst>
                                </p:cTn>
                              </p:par>
                              <p:par>
                                <p:cTn id="19" presetID="27" presetClass="entr" presetSubtype="0" fill="hold" nodeType="withEffect">
                                  <p:stCondLst>
                                    <p:cond delay="0"/>
                                  </p:stCondLst>
                                  <p:iterate type="lt">
                                    <p:tmPct val="50000"/>
                                  </p:iterate>
                                  <p:childTnLst>
                                    <p:set>
                                      <p:cBhvr>
                                        <p:cTn id="20" dur="1" fill="hold">
                                          <p:stCondLst>
                                            <p:cond delay="0"/>
                                          </p:stCondLst>
                                        </p:cTn>
                                        <p:tgtEl>
                                          <p:spTgt spid="10243">
                                            <p:txEl>
                                              <p:pRg st="1" end="1"/>
                                            </p:txEl>
                                          </p:spTgt>
                                        </p:tgtEl>
                                        <p:attrNameLst>
                                          <p:attrName>style.visibility</p:attrName>
                                        </p:attrNameLst>
                                      </p:cBhvr>
                                      <p:to>
                                        <p:strVal val="visible"/>
                                      </p:to>
                                    </p:set>
                                    <p:anim calcmode="discrete" valueType="clr">
                                      <p:cBhvr override="childStyle">
                                        <p:cTn id="21" dur="80"/>
                                        <p:tgtEl>
                                          <p:spTgt spid="1024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0243">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0243">
                                            <p:txEl>
                                              <p:pRg st="1" end="1"/>
                                            </p:txEl>
                                          </p:spTgt>
                                        </p:tgtEl>
                                        <p:attrNameLst>
                                          <p:attrName>fill.type</p:attrName>
                                        </p:attrNameLst>
                                      </p:cBhvr>
                                      <p:to>
                                        <p:strVal val="solid"/>
                                      </p:to>
                                    </p:set>
                                  </p:childTnLst>
                                </p:cTn>
                              </p:par>
                              <p:par>
                                <p:cTn id="24" presetID="27" presetClass="entr" presetSubtype="0" fill="hold" nodeType="withEffect">
                                  <p:stCondLst>
                                    <p:cond delay="0"/>
                                  </p:stCondLst>
                                  <p:iterate type="lt">
                                    <p:tmPct val="50000"/>
                                  </p:iterate>
                                  <p:childTnLst>
                                    <p:set>
                                      <p:cBhvr>
                                        <p:cTn id="25" dur="1" fill="hold">
                                          <p:stCondLst>
                                            <p:cond delay="0"/>
                                          </p:stCondLst>
                                        </p:cTn>
                                        <p:tgtEl>
                                          <p:spTgt spid="10243">
                                            <p:txEl>
                                              <p:pRg st="2" end="2"/>
                                            </p:txEl>
                                          </p:spTgt>
                                        </p:tgtEl>
                                        <p:attrNameLst>
                                          <p:attrName>style.visibility</p:attrName>
                                        </p:attrNameLst>
                                      </p:cBhvr>
                                      <p:to>
                                        <p:strVal val="visible"/>
                                      </p:to>
                                    </p:set>
                                    <p:anim calcmode="discrete" valueType="clr">
                                      <p:cBhvr override="childStyle">
                                        <p:cTn id="26" dur="80"/>
                                        <p:tgtEl>
                                          <p:spTgt spid="1024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0243">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10243">
                                            <p:txEl>
                                              <p:pRg st="2" end="2"/>
                                            </p:txEl>
                                          </p:spTgt>
                                        </p:tgtEl>
                                        <p:attrNameLst>
                                          <p:attrName>fill.type</p:attrName>
                                        </p:attrNameLst>
                                      </p:cBhvr>
                                      <p:to>
                                        <p:strVal val="solid"/>
                                      </p:to>
                                    </p:set>
                                  </p:childTnLst>
                                </p:cTn>
                              </p:par>
                              <p:par>
                                <p:cTn id="29" presetID="27" presetClass="entr" presetSubtype="0" fill="hold" nodeType="withEffect">
                                  <p:stCondLst>
                                    <p:cond delay="0"/>
                                  </p:stCondLst>
                                  <p:iterate type="lt">
                                    <p:tmPct val="50000"/>
                                  </p:iterate>
                                  <p:childTnLst>
                                    <p:set>
                                      <p:cBhvr>
                                        <p:cTn id="30" dur="1" fill="hold">
                                          <p:stCondLst>
                                            <p:cond delay="0"/>
                                          </p:stCondLst>
                                        </p:cTn>
                                        <p:tgtEl>
                                          <p:spTgt spid="10243">
                                            <p:txEl>
                                              <p:pRg st="3" end="3"/>
                                            </p:txEl>
                                          </p:spTgt>
                                        </p:tgtEl>
                                        <p:attrNameLst>
                                          <p:attrName>style.visibility</p:attrName>
                                        </p:attrNameLst>
                                      </p:cBhvr>
                                      <p:to>
                                        <p:strVal val="visible"/>
                                      </p:to>
                                    </p:set>
                                    <p:anim calcmode="discrete" valueType="clr">
                                      <p:cBhvr override="childStyle">
                                        <p:cTn id="31" dur="80"/>
                                        <p:tgtEl>
                                          <p:spTgt spid="1024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0243">
                                            <p:txEl>
                                              <p:pRg st="3" end="3"/>
                                            </p:txEl>
                                          </p:spTgt>
                                        </p:tgtEl>
                                        <p:attrNameLst>
                                          <p:attrName>fillcolor</p:attrName>
                                        </p:attrNameLst>
                                      </p:cBhvr>
                                      <p:tavLst>
                                        <p:tav tm="0">
                                          <p:val>
                                            <p:clrVal>
                                              <a:schemeClr val="accent2"/>
                                            </p:clrVal>
                                          </p:val>
                                        </p:tav>
                                        <p:tav tm="50000">
                                          <p:val>
                                            <p:clrVal>
                                              <a:schemeClr val="hlink"/>
                                            </p:clrVal>
                                          </p:val>
                                        </p:tav>
                                      </p:tavLst>
                                    </p:anim>
                                    <p:set>
                                      <p:cBhvr>
                                        <p:cTn id="33" dur="80"/>
                                        <p:tgtEl>
                                          <p:spTgt spid="10243">
                                            <p:txEl>
                                              <p:pRg st="3" end="3"/>
                                            </p:txEl>
                                          </p:spTgt>
                                        </p:tgtEl>
                                        <p:attrNameLst>
                                          <p:attrName>fill.type</p:attrName>
                                        </p:attrNameLst>
                                      </p:cBhvr>
                                      <p:to>
                                        <p:strVal val="solid"/>
                                      </p:to>
                                    </p:set>
                                  </p:childTnLst>
                                </p:cTn>
                              </p:par>
                            </p:childTnLst>
                          </p:cTn>
                        </p:par>
                        <p:par>
                          <p:cTn id="34" fill="hold" nodeType="afterGroup">
                            <p:stCondLst>
                              <p:cond delay="920"/>
                            </p:stCondLst>
                            <p:childTnLst>
                              <p:par>
                                <p:cTn id="35" presetID="26" presetClass="emph" presetSubtype="0" fill="hold" nodeType="afterEffect">
                                  <p:stCondLst>
                                    <p:cond delay="0"/>
                                  </p:stCondLst>
                                  <p:childTnLst>
                                    <p:animEffect transition="out" filter="fade">
                                      <p:cBhvr>
                                        <p:cTn id="36" dur="500" tmFilter="0, 0; .2, .5; .8, .5; 1, 0"/>
                                        <p:tgtEl>
                                          <p:spTgt spid="10256"/>
                                        </p:tgtEl>
                                      </p:cBhvr>
                                    </p:animEffect>
                                    <p:animScale>
                                      <p:cBhvr>
                                        <p:cTn id="37" dur="250" autoRev="1" fill="hold"/>
                                        <p:tgtEl>
                                          <p:spTgt spid="10256"/>
                                        </p:tgtEl>
                                      </p:cBhvr>
                                      <p:by x="105000" y="105000"/>
                                    </p:animScale>
                                  </p:childTnLst>
                                </p:cTn>
                              </p:par>
                              <p:par>
                                <p:cTn id="38" presetID="26" presetClass="emph" presetSubtype="0" fill="hold" nodeType="withEffect">
                                  <p:stCondLst>
                                    <p:cond delay="0"/>
                                  </p:stCondLst>
                                  <p:childTnLst>
                                    <p:animEffect transition="out" filter="fade">
                                      <p:cBhvr>
                                        <p:cTn id="39" dur="500" tmFilter="0, 0; .2, .5; .8, .5; 1, 0"/>
                                        <p:tgtEl>
                                          <p:spTgt spid="10306"/>
                                        </p:tgtEl>
                                      </p:cBhvr>
                                    </p:animEffect>
                                    <p:animScale>
                                      <p:cBhvr>
                                        <p:cTn id="40" dur="250" autoRev="1" fill="hold"/>
                                        <p:tgtEl>
                                          <p:spTgt spid="10306"/>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13"/>
                                        </p:tgtEl>
                                      </p:cBhvr>
                                    </p:animEffect>
                                    <p:animScale>
                                      <p:cBhvr>
                                        <p:cTn id="43" dur="250" autoRev="1" fill="hold"/>
                                        <p:tgtEl>
                                          <p:spTgt spid="13"/>
                                        </p:tgtEl>
                                      </p:cBhvr>
                                      <p:by x="105000" y="105000"/>
                                    </p:animScale>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10243">
                                            <p:txEl>
                                              <p:pRg st="4" end="4"/>
                                            </p:txEl>
                                          </p:spTgt>
                                        </p:tgtEl>
                                        <p:attrNameLst>
                                          <p:attrName>style.visibility</p:attrName>
                                        </p:attrNameLst>
                                      </p:cBhvr>
                                      <p:to>
                                        <p:strVal val="visible"/>
                                      </p:to>
                                    </p:set>
                                    <p:animEffect transition="in" filter="dissolve">
                                      <p:cBhvr>
                                        <p:cTn id="48" dur="500"/>
                                        <p:tgtEl>
                                          <p:spTgt spid="10243">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10243">
                                            <p:txEl>
                                              <p:pRg st="5" end="5"/>
                                            </p:txEl>
                                          </p:spTgt>
                                        </p:tgtEl>
                                        <p:attrNameLst>
                                          <p:attrName>style.visibility</p:attrName>
                                        </p:attrNameLst>
                                      </p:cBhvr>
                                      <p:to>
                                        <p:strVal val="visible"/>
                                      </p:to>
                                    </p:set>
                                    <p:animEffect transition="in" filter="dissolve">
                                      <p:cBhvr>
                                        <p:cTn id="51" dur="500"/>
                                        <p:tgtEl>
                                          <p:spTgt spid="10243">
                                            <p:txEl>
                                              <p:pRg st="5" end="5"/>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10243">
                                            <p:txEl>
                                              <p:pRg st="6" end="6"/>
                                            </p:txEl>
                                          </p:spTgt>
                                        </p:tgtEl>
                                        <p:attrNameLst>
                                          <p:attrName>style.visibility</p:attrName>
                                        </p:attrNameLst>
                                      </p:cBhvr>
                                      <p:to>
                                        <p:strVal val="visible"/>
                                      </p:to>
                                    </p:set>
                                    <p:animEffect transition="in" filter="dissolve">
                                      <p:cBhvr>
                                        <p:cTn id="54" dur="500"/>
                                        <p:tgtEl>
                                          <p:spTgt spid="10243">
                                            <p:txEl>
                                              <p:pRg st="6" end="6"/>
                                            </p:txEl>
                                          </p:spTgt>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10250"/>
                                        </p:tgtEl>
                                        <p:attrNameLst>
                                          <p:attrName>style.visibility</p:attrName>
                                        </p:attrNameLst>
                                      </p:cBhvr>
                                      <p:to>
                                        <p:strVal val="visible"/>
                                      </p:to>
                                    </p:set>
                                    <p:animEffect transition="in" filter="dissolve">
                                      <p:cBhvr>
                                        <p:cTn id="58" dur="500"/>
                                        <p:tgtEl>
                                          <p:spTgt spid="1025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7" presetClass="entr" presetSubtype="0" fill="hold" nodeType="clickEffect">
                                  <p:stCondLst>
                                    <p:cond delay="0"/>
                                  </p:stCondLst>
                                  <p:iterate type="lt">
                                    <p:tmPct val="50000"/>
                                  </p:iterate>
                                  <p:childTnLst>
                                    <p:set>
                                      <p:cBhvr>
                                        <p:cTn id="62" dur="1" fill="hold">
                                          <p:stCondLst>
                                            <p:cond delay="0"/>
                                          </p:stCondLst>
                                        </p:cTn>
                                        <p:tgtEl>
                                          <p:spTgt spid="10243">
                                            <p:txEl>
                                              <p:pRg st="7" end="7"/>
                                            </p:txEl>
                                          </p:spTgt>
                                        </p:tgtEl>
                                        <p:attrNameLst>
                                          <p:attrName>style.visibility</p:attrName>
                                        </p:attrNameLst>
                                      </p:cBhvr>
                                      <p:to>
                                        <p:strVal val="visible"/>
                                      </p:to>
                                    </p:set>
                                    <p:anim calcmode="discrete" valueType="clr">
                                      <p:cBhvr override="childStyle">
                                        <p:cTn id="63" dur="80"/>
                                        <p:tgtEl>
                                          <p:spTgt spid="10243">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10243">
                                            <p:txEl>
                                              <p:pRg st="7" end="7"/>
                                            </p:txEl>
                                          </p:spTgt>
                                        </p:tgtEl>
                                        <p:attrNameLst>
                                          <p:attrName>fillcolor</p:attrName>
                                        </p:attrNameLst>
                                      </p:cBhvr>
                                      <p:tavLst>
                                        <p:tav tm="0">
                                          <p:val>
                                            <p:clrVal>
                                              <a:schemeClr val="accent2"/>
                                            </p:clrVal>
                                          </p:val>
                                        </p:tav>
                                        <p:tav tm="50000">
                                          <p:val>
                                            <p:clrVal>
                                              <a:schemeClr val="hlink"/>
                                            </p:clrVal>
                                          </p:val>
                                        </p:tav>
                                      </p:tavLst>
                                    </p:anim>
                                    <p:set>
                                      <p:cBhvr>
                                        <p:cTn id="65" dur="80"/>
                                        <p:tgtEl>
                                          <p:spTgt spid="10243">
                                            <p:txEl>
                                              <p:pRg st="7" end="7"/>
                                            </p:txEl>
                                          </p:spTgt>
                                        </p:tgtEl>
                                        <p:attrNameLst>
                                          <p:attrName>fill.type</p:attrName>
                                        </p:attrNameLst>
                                      </p:cBhvr>
                                      <p:to>
                                        <p:strVal val="solid"/>
                                      </p:to>
                                    </p:set>
                                  </p:childTnLst>
                                </p:cTn>
                              </p:par>
                              <p:par>
                                <p:cTn id="66" presetID="27" presetClass="entr" presetSubtype="0" fill="hold" nodeType="withEffect">
                                  <p:stCondLst>
                                    <p:cond delay="0"/>
                                  </p:stCondLst>
                                  <p:iterate type="lt">
                                    <p:tmPct val="50000"/>
                                  </p:iterate>
                                  <p:childTnLst>
                                    <p:set>
                                      <p:cBhvr>
                                        <p:cTn id="67" dur="1" fill="hold">
                                          <p:stCondLst>
                                            <p:cond delay="0"/>
                                          </p:stCondLst>
                                        </p:cTn>
                                        <p:tgtEl>
                                          <p:spTgt spid="10243">
                                            <p:txEl>
                                              <p:pRg st="8" end="8"/>
                                            </p:txEl>
                                          </p:spTgt>
                                        </p:tgtEl>
                                        <p:attrNameLst>
                                          <p:attrName>style.visibility</p:attrName>
                                        </p:attrNameLst>
                                      </p:cBhvr>
                                      <p:to>
                                        <p:strVal val="visible"/>
                                      </p:to>
                                    </p:set>
                                    <p:anim calcmode="discrete" valueType="clr">
                                      <p:cBhvr override="childStyle">
                                        <p:cTn id="68" dur="80"/>
                                        <p:tgtEl>
                                          <p:spTgt spid="10243">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10243">
                                            <p:txEl>
                                              <p:pRg st="8" end="8"/>
                                            </p:txEl>
                                          </p:spTgt>
                                        </p:tgtEl>
                                        <p:attrNameLst>
                                          <p:attrName>fillcolor</p:attrName>
                                        </p:attrNameLst>
                                      </p:cBhvr>
                                      <p:tavLst>
                                        <p:tav tm="0">
                                          <p:val>
                                            <p:clrVal>
                                              <a:schemeClr val="accent2"/>
                                            </p:clrVal>
                                          </p:val>
                                        </p:tav>
                                        <p:tav tm="50000">
                                          <p:val>
                                            <p:clrVal>
                                              <a:schemeClr val="hlink"/>
                                            </p:clrVal>
                                          </p:val>
                                        </p:tav>
                                      </p:tavLst>
                                    </p:anim>
                                    <p:set>
                                      <p:cBhvr>
                                        <p:cTn id="70" dur="80"/>
                                        <p:tgtEl>
                                          <p:spTgt spid="10243">
                                            <p:txEl>
                                              <p:pRg st="8" end="8"/>
                                            </p:txEl>
                                          </p:spTgt>
                                        </p:tgtEl>
                                        <p:attrNameLst>
                                          <p:attrName>fill.type</p:attrName>
                                        </p:attrNameLst>
                                      </p:cBhvr>
                                      <p:to>
                                        <p:strVal val="solid"/>
                                      </p:to>
                                    </p:set>
                                  </p:childTnLst>
                                </p:cTn>
                              </p:par>
                              <p:par>
                                <p:cTn id="71" presetID="27" presetClass="entr" presetSubtype="0" fill="hold" nodeType="withEffect">
                                  <p:stCondLst>
                                    <p:cond delay="0"/>
                                  </p:stCondLst>
                                  <p:iterate type="lt">
                                    <p:tmPct val="50000"/>
                                  </p:iterate>
                                  <p:childTnLst>
                                    <p:set>
                                      <p:cBhvr>
                                        <p:cTn id="72" dur="1" fill="hold">
                                          <p:stCondLst>
                                            <p:cond delay="0"/>
                                          </p:stCondLst>
                                        </p:cTn>
                                        <p:tgtEl>
                                          <p:spTgt spid="10243">
                                            <p:txEl>
                                              <p:pRg st="9" end="9"/>
                                            </p:txEl>
                                          </p:spTgt>
                                        </p:tgtEl>
                                        <p:attrNameLst>
                                          <p:attrName>style.visibility</p:attrName>
                                        </p:attrNameLst>
                                      </p:cBhvr>
                                      <p:to>
                                        <p:strVal val="visible"/>
                                      </p:to>
                                    </p:set>
                                    <p:anim calcmode="discrete" valueType="clr">
                                      <p:cBhvr override="childStyle">
                                        <p:cTn id="73" dur="80"/>
                                        <p:tgtEl>
                                          <p:spTgt spid="10243">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10243">
                                            <p:txEl>
                                              <p:pRg st="9" end="9"/>
                                            </p:txEl>
                                          </p:spTgt>
                                        </p:tgtEl>
                                        <p:attrNameLst>
                                          <p:attrName>fillcolor</p:attrName>
                                        </p:attrNameLst>
                                      </p:cBhvr>
                                      <p:tavLst>
                                        <p:tav tm="0">
                                          <p:val>
                                            <p:clrVal>
                                              <a:schemeClr val="accent2"/>
                                            </p:clrVal>
                                          </p:val>
                                        </p:tav>
                                        <p:tav tm="50000">
                                          <p:val>
                                            <p:clrVal>
                                              <a:schemeClr val="hlink"/>
                                            </p:clrVal>
                                          </p:val>
                                        </p:tav>
                                      </p:tavLst>
                                    </p:anim>
                                    <p:set>
                                      <p:cBhvr>
                                        <p:cTn id="75" dur="80"/>
                                        <p:tgtEl>
                                          <p:spTgt spid="10243">
                                            <p:txEl>
                                              <p:pRg st="9" end="9"/>
                                            </p:txEl>
                                          </p:spTgt>
                                        </p:tgtEl>
                                        <p:attrNameLst>
                                          <p:attrName>fill.type</p:attrName>
                                        </p:attrNameLst>
                                      </p:cBhvr>
                                      <p:to>
                                        <p:strVal val="solid"/>
                                      </p:to>
                                    </p:set>
                                  </p:childTnLst>
                                </p:cTn>
                              </p:par>
                              <p:par>
                                <p:cTn id="76" presetID="1" presetClass="exit" presetSubtype="0" fill="hold" grpId="1" nodeType="withEffect">
                                  <p:stCondLst>
                                    <p:cond delay="0"/>
                                  </p:stCondLst>
                                  <p:childTnLst>
                                    <p:set>
                                      <p:cBhvr>
                                        <p:cTn id="77" dur="1" fill="hold">
                                          <p:stCondLst>
                                            <p:cond delay="0"/>
                                          </p:stCondLst>
                                        </p:cTn>
                                        <p:tgtEl>
                                          <p:spTgt spid="10250"/>
                                        </p:tgtEl>
                                        <p:attrNameLst>
                                          <p:attrName>style.visibility</p:attrName>
                                        </p:attrNameLst>
                                      </p:cBhvr>
                                      <p:to>
                                        <p:strVal val="hidden"/>
                                      </p:to>
                                    </p:set>
                                  </p:childTnLst>
                                </p:cTn>
                              </p:par>
                            </p:childTnLst>
                          </p:cTn>
                        </p:par>
                        <p:par>
                          <p:cTn id="78" fill="hold" nodeType="afterGroup">
                            <p:stCondLst>
                              <p:cond delay="1400"/>
                            </p:stCondLst>
                            <p:childTnLst>
                              <p:par>
                                <p:cTn id="79" presetID="9" presetClass="entr" presetSubtype="0" fill="hold" grpId="0" nodeType="afterEffect">
                                  <p:stCondLst>
                                    <p:cond delay="0"/>
                                  </p:stCondLst>
                                  <p:childTnLst>
                                    <p:set>
                                      <p:cBhvr>
                                        <p:cTn id="80" dur="1" fill="hold">
                                          <p:stCondLst>
                                            <p:cond delay="0"/>
                                          </p:stCondLst>
                                        </p:cTn>
                                        <p:tgtEl>
                                          <p:spTgt spid="10479"/>
                                        </p:tgtEl>
                                        <p:attrNameLst>
                                          <p:attrName>style.visibility</p:attrName>
                                        </p:attrNameLst>
                                      </p:cBhvr>
                                      <p:to>
                                        <p:strVal val="visible"/>
                                      </p:to>
                                    </p:set>
                                    <p:animEffect transition="in" filter="dissolve">
                                      <p:cBhvr>
                                        <p:cTn id="81" dur="500"/>
                                        <p:tgtEl>
                                          <p:spTgt spid="10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50" grpId="0" animBg="1"/>
      <p:bldP spid="10250" grpId="1" animBg="1"/>
      <p:bldP spid="104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014852E-09DF-4517-B3C9-2FE27B30629D}" type="slidenum">
              <a:rPr lang="zh-CN" altLang="en-US" sz="1400">
                <a:latin typeface="Tahoma" panose="020B0604030504040204" pitchFamily="34" charset="0"/>
              </a:rPr>
              <a:pPr/>
              <a:t>36</a:t>
            </a:fld>
            <a:endParaRPr lang="en-US" altLang="zh-CN" sz="1400" dirty="0">
              <a:latin typeface="Tahoma" panose="020B0604030504040204" pitchFamily="34" charset="0"/>
            </a:endParaRPr>
          </a:p>
        </p:txBody>
      </p:sp>
      <p:sp>
        <p:nvSpPr>
          <p:cNvPr id="156674" name="Rectangle 2"/>
          <p:cNvSpPr>
            <a:spLocks noGrp="1" noChangeArrowheads="1"/>
          </p:cNvSpPr>
          <p:nvPr>
            <p:ph type="title"/>
          </p:nvPr>
        </p:nvSpPr>
        <p:spPr>
          <a:xfrm>
            <a:off x="0" y="361950"/>
            <a:ext cx="9336088" cy="1016000"/>
          </a:xfrm>
        </p:spPr>
        <p:txBody>
          <a:bodyPr/>
          <a:lstStyle/>
          <a:p>
            <a:pPr eaLnBrk="1" hangingPunct="1"/>
            <a:r>
              <a:rPr lang="en-US" altLang="zh-CN" sz="3200" smtClean="0">
                <a:latin typeface="Comic Sans MS" panose="030F0702030302020204" pitchFamily="66" charset="0"/>
              </a:rPr>
              <a:t>Network edge: </a:t>
            </a:r>
            <a:r>
              <a:rPr lang="en-US" altLang="zh-CN" sz="3200" smtClean="0">
                <a:solidFill>
                  <a:srgbClr val="FF3300"/>
                </a:solidFill>
                <a:latin typeface="Comic Sans MS" panose="030F0702030302020204" pitchFamily="66" charset="0"/>
              </a:rPr>
              <a:t>connection-oriented</a:t>
            </a:r>
            <a:r>
              <a:rPr lang="en-US" altLang="zh-CN" sz="3200" smtClean="0">
                <a:latin typeface="Comic Sans MS" panose="030F0702030302020204" pitchFamily="66" charset="0"/>
              </a:rPr>
              <a:t> service</a:t>
            </a:r>
          </a:p>
        </p:txBody>
      </p:sp>
      <p:sp>
        <p:nvSpPr>
          <p:cNvPr id="156677" name="Rectangle 5"/>
          <p:cNvSpPr>
            <a:spLocks noGrp="1" noChangeArrowheads="1"/>
          </p:cNvSpPr>
          <p:nvPr>
            <p:ph type="body" sz="half" idx="1"/>
          </p:nvPr>
        </p:nvSpPr>
        <p:spPr>
          <a:xfrm>
            <a:off x="530225" y="1403350"/>
            <a:ext cx="8178800" cy="2335213"/>
          </a:xfrm>
        </p:spPr>
        <p:txBody>
          <a:bodyPr/>
          <a:lstStyle/>
          <a:p>
            <a:pPr eaLnBrk="1" hangingPunct="1">
              <a:lnSpc>
                <a:spcPct val="80000"/>
              </a:lnSpc>
            </a:pPr>
            <a:r>
              <a:rPr lang="en-US" altLang="zh-CN" sz="2400" dirty="0" smtClean="0">
                <a:solidFill>
                  <a:schemeClr val="accent2"/>
                </a:solidFill>
                <a:latin typeface="Comic Sans MS" panose="030F0702030302020204" pitchFamily="66" charset="0"/>
              </a:rPr>
              <a:t>connection-oriented service,</a:t>
            </a:r>
            <a:endParaRPr lang="zh-CN" altLang="en-US" sz="2400" dirty="0" smtClean="0">
              <a:latin typeface="Comic Sans MS" panose="030F0702030302020204" pitchFamily="66" charset="0"/>
            </a:endParaRPr>
          </a:p>
          <a:p>
            <a:pPr eaLnBrk="1" hangingPunct="1">
              <a:lnSpc>
                <a:spcPct val="80000"/>
              </a:lnSpc>
            </a:pPr>
            <a:r>
              <a:rPr lang="en-US" altLang="zh-CN" sz="2400" dirty="0" smtClean="0">
                <a:solidFill>
                  <a:srgbClr val="FF0000"/>
                </a:solidFill>
                <a:latin typeface="Comic Sans MS" panose="030F0702030302020204" pitchFamily="66" charset="0"/>
              </a:rPr>
              <a:t>What is Connection</a:t>
            </a:r>
            <a:r>
              <a:rPr lang="zh-CN" altLang="en-US" sz="2400" dirty="0" smtClean="0">
                <a:solidFill>
                  <a:srgbClr val="FF0000"/>
                </a:solidFill>
                <a:latin typeface="Comic Sans MS" panose="030F0702030302020204" pitchFamily="66" charset="0"/>
              </a:rPr>
              <a:t>？</a:t>
            </a:r>
          </a:p>
          <a:p>
            <a:pPr lvl="1" eaLnBrk="1" hangingPunct="1">
              <a:lnSpc>
                <a:spcPct val="80000"/>
              </a:lnSpc>
            </a:pPr>
            <a:r>
              <a:rPr lang="en-US" altLang="zh-CN" sz="2000" dirty="0" smtClean="0">
                <a:solidFill>
                  <a:srgbClr val="0000FF"/>
                </a:solidFill>
                <a:latin typeface="Comic Sans MS" panose="030F0702030302020204" pitchFamily="66" charset="0"/>
              </a:rPr>
              <a:t>the devices at the end points use a protocol to establish an end-to-end logical or physical connection before any data may be sent. Connection Oriented protocol provides its services during the following three steps or processes: </a:t>
            </a:r>
            <a:r>
              <a:rPr lang="en-US" altLang="zh-CN" sz="2000" dirty="0" smtClean="0">
                <a:solidFill>
                  <a:srgbClr val="FF0000"/>
                </a:solidFill>
                <a:latin typeface="Comic Sans MS" panose="030F0702030302020204" pitchFamily="66" charset="0"/>
              </a:rPr>
              <a:t>Handshaking</a:t>
            </a:r>
            <a:r>
              <a:rPr lang="en-US" altLang="zh-CN" sz="2000" dirty="0" smtClean="0">
                <a:solidFill>
                  <a:srgbClr val="0000FF"/>
                </a:solidFill>
                <a:latin typeface="Comic Sans MS" panose="030F0702030302020204" pitchFamily="66" charset="0"/>
              </a:rPr>
              <a:t>, </a:t>
            </a:r>
            <a:r>
              <a:rPr lang="en-US" altLang="zh-CN" sz="2000" dirty="0" smtClean="0">
                <a:solidFill>
                  <a:srgbClr val="FF0000"/>
                </a:solidFill>
                <a:latin typeface="Comic Sans MS" panose="030F0702030302020204" pitchFamily="66" charset="0"/>
              </a:rPr>
              <a:t>Data Transfer, Connection Termination.</a:t>
            </a:r>
            <a:endParaRPr lang="zh-CN" altLang="en-US" dirty="0" smtClean="0">
              <a:solidFill>
                <a:srgbClr val="FF0000"/>
              </a:solidFill>
              <a:latin typeface="Comic Sans MS" panose="030F0702030302020204" pitchFamily="66" charset="0"/>
            </a:endParaRPr>
          </a:p>
        </p:txBody>
      </p:sp>
      <p:pic>
        <p:nvPicPr>
          <p:cNvPr id="156680" name="Picture 8" descr="bu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38563"/>
            <a:ext cx="1530350"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3" name="Picture 11" descr="pu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25" y="5065713"/>
            <a:ext cx="153987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93" name="Text Box 21"/>
          <p:cNvSpPr txBox="1">
            <a:spLocks noChangeArrowheads="1"/>
          </p:cNvSpPr>
          <p:nvPr/>
        </p:nvSpPr>
        <p:spPr bwMode="auto">
          <a:xfrm>
            <a:off x="3302000" y="6623050"/>
            <a:ext cx="217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en-US">
              <a:solidFill>
                <a:srgbClr val="0000FF"/>
              </a:solidFill>
            </a:endParaRPr>
          </a:p>
        </p:txBody>
      </p:sp>
      <p:grpSp>
        <p:nvGrpSpPr>
          <p:cNvPr id="72712" name="Group 23"/>
          <p:cNvGrpSpPr>
            <a:grpSpLocks/>
          </p:cNvGrpSpPr>
          <p:nvPr/>
        </p:nvGrpSpPr>
        <p:grpSpPr bwMode="auto">
          <a:xfrm>
            <a:off x="1139825" y="3998913"/>
            <a:ext cx="6870700" cy="2414587"/>
            <a:chOff x="158" y="1973"/>
            <a:chExt cx="5596" cy="1820"/>
          </a:xfrm>
        </p:grpSpPr>
        <p:sp>
          <p:nvSpPr>
            <p:cNvPr id="72713" name="Freeform 24"/>
            <p:cNvSpPr>
              <a:spLocks/>
            </p:cNvSpPr>
            <p:nvPr/>
          </p:nvSpPr>
          <p:spPr bwMode="auto">
            <a:xfrm>
              <a:off x="1004" y="3125"/>
              <a:ext cx="134" cy="205"/>
            </a:xfrm>
            <a:custGeom>
              <a:avLst/>
              <a:gdLst>
                <a:gd name="T0" fmla="*/ 9 w 136"/>
                <a:gd name="T1" fmla="*/ 0 h 210"/>
                <a:gd name="T2" fmla="*/ 41 w 136"/>
                <a:gd name="T3" fmla="*/ 6 h 210"/>
                <a:gd name="T4" fmla="*/ 83 w 136"/>
                <a:gd name="T5" fmla="*/ 21 h 210"/>
                <a:gd name="T6" fmla="*/ 99 w 136"/>
                <a:gd name="T7" fmla="*/ 47 h 210"/>
                <a:gd name="T8" fmla="*/ 100 w 136"/>
                <a:gd name="T9" fmla="*/ 79 h 210"/>
                <a:gd name="T10" fmla="*/ 86 w 136"/>
                <a:gd name="T11" fmla="*/ 114 h 210"/>
                <a:gd name="T12" fmla="*/ 35 w 136"/>
                <a:gd name="T13" fmla="*/ 135 h 210"/>
                <a:gd name="T14" fmla="*/ 0 w 136"/>
                <a:gd name="T15" fmla="*/ 142 h 210"/>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210"/>
                <a:gd name="T26" fmla="*/ 136 w 136"/>
                <a:gd name="T27" fmla="*/ 210 h 2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210">
                  <a:moveTo>
                    <a:pt x="9" y="0"/>
                  </a:moveTo>
                  <a:cubicBezTo>
                    <a:pt x="17" y="1"/>
                    <a:pt x="42" y="2"/>
                    <a:pt x="57" y="6"/>
                  </a:cubicBezTo>
                  <a:cubicBezTo>
                    <a:pt x="72" y="10"/>
                    <a:pt x="87" y="18"/>
                    <a:pt x="99" y="27"/>
                  </a:cubicBezTo>
                  <a:cubicBezTo>
                    <a:pt x="111" y="36"/>
                    <a:pt x="124" y="49"/>
                    <a:pt x="129" y="63"/>
                  </a:cubicBezTo>
                  <a:cubicBezTo>
                    <a:pt x="134" y="77"/>
                    <a:pt x="136" y="97"/>
                    <a:pt x="132" y="114"/>
                  </a:cubicBezTo>
                  <a:cubicBezTo>
                    <a:pt x="128" y="131"/>
                    <a:pt x="115" y="154"/>
                    <a:pt x="102" y="168"/>
                  </a:cubicBezTo>
                  <a:cubicBezTo>
                    <a:pt x="89" y="182"/>
                    <a:pt x="68" y="191"/>
                    <a:pt x="51" y="198"/>
                  </a:cubicBezTo>
                  <a:cubicBezTo>
                    <a:pt x="34" y="205"/>
                    <a:pt x="11" y="208"/>
                    <a:pt x="0" y="21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14" name="Line 25"/>
            <p:cNvSpPr>
              <a:spLocks noChangeShapeType="1"/>
            </p:cNvSpPr>
            <p:nvPr/>
          </p:nvSpPr>
          <p:spPr bwMode="auto">
            <a:xfrm flipV="1">
              <a:off x="550" y="3330"/>
              <a:ext cx="448" cy="3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5" name="Line 26"/>
            <p:cNvSpPr>
              <a:spLocks noChangeShapeType="1"/>
            </p:cNvSpPr>
            <p:nvPr/>
          </p:nvSpPr>
          <p:spPr bwMode="auto">
            <a:xfrm flipV="1">
              <a:off x="553" y="3127"/>
              <a:ext cx="448"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6" name="Line 27"/>
            <p:cNvSpPr>
              <a:spLocks noChangeShapeType="1"/>
            </p:cNvSpPr>
            <p:nvPr/>
          </p:nvSpPr>
          <p:spPr bwMode="auto">
            <a:xfrm flipV="1">
              <a:off x="4708" y="2879"/>
              <a:ext cx="584" cy="1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7" name="Line 28"/>
            <p:cNvSpPr>
              <a:spLocks noChangeShapeType="1"/>
            </p:cNvSpPr>
            <p:nvPr/>
          </p:nvSpPr>
          <p:spPr bwMode="auto">
            <a:xfrm>
              <a:off x="461" y="2807"/>
              <a:ext cx="534" cy="10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8" name="Freeform 29"/>
            <p:cNvSpPr>
              <a:spLocks/>
            </p:cNvSpPr>
            <p:nvPr/>
          </p:nvSpPr>
          <p:spPr bwMode="auto">
            <a:xfrm>
              <a:off x="986" y="2453"/>
              <a:ext cx="3736" cy="960"/>
            </a:xfrm>
            <a:custGeom>
              <a:avLst/>
              <a:gdLst>
                <a:gd name="T0" fmla="*/ 0 w 3776"/>
                <a:gd name="T1" fmla="*/ 328 h 981"/>
                <a:gd name="T2" fmla="*/ 3 w 3776"/>
                <a:gd name="T3" fmla="*/ 328 h 981"/>
                <a:gd name="T4" fmla="*/ 471 w 3776"/>
                <a:gd name="T5" fmla="*/ 488 h 981"/>
                <a:gd name="T6" fmla="*/ 984 w 3776"/>
                <a:gd name="T7" fmla="*/ 0 h 981"/>
                <a:gd name="T8" fmla="*/ 1444 w 3776"/>
                <a:gd name="T9" fmla="*/ 149 h 981"/>
                <a:gd name="T10" fmla="*/ 1827 w 3776"/>
                <a:gd name="T11" fmla="*/ 534 h 981"/>
                <a:gd name="T12" fmla="*/ 2287 w 3776"/>
                <a:gd name="T13" fmla="*/ 694 h 981"/>
                <a:gd name="T14" fmla="*/ 2726 w 3776"/>
                <a:gd name="T15" fmla="*/ 354 h 981"/>
                <a:gd name="T16" fmla="*/ 3184 w 3776"/>
                <a:gd name="T17" fmla="*/ 437 h 981"/>
                <a:gd name="T18" fmla="*/ 3177 w 3776"/>
                <a:gd name="T19" fmla="*/ 431 h 9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76"/>
                <a:gd name="T31" fmla="*/ 0 h 981"/>
                <a:gd name="T32" fmla="*/ 3776 w 3776"/>
                <a:gd name="T33" fmla="*/ 981 h 9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76" h="981">
                  <a:moveTo>
                    <a:pt x="0" y="462"/>
                  </a:moveTo>
                  <a:lnTo>
                    <a:pt x="3" y="463"/>
                  </a:lnTo>
                  <a:lnTo>
                    <a:pt x="558" y="690"/>
                  </a:lnTo>
                  <a:lnTo>
                    <a:pt x="1167" y="0"/>
                  </a:lnTo>
                  <a:lnTo>
                    <a:pt x="1712" y="209"/>
                  </a:lnTo>
                  <a:lnTo>
                    <a:pt x="2167" y="754"/>
                  </a:lnTo>
                  <a:lnTo>
                    <a:pt x="2712" y="981"/>
                  </a:lnTo>
                  <a:lnTo>
                    <a:pt x="3230" y="500"/>
                  </a:lnTo>
                  <a:lnTo>
                    <a:pt x="3776" y="618"/>
                  </a:lnTo>
                  <a:lnTo>
                    <a:pt x="3766" y="608"/>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19" name="Rectangle 30"/>
            <p:cNvSpPr>
              <a:spLocks noChangeArrowheads="1"/>
            </p:cNvSpPr>
            <p:nvPr/>
          </p:nvSpPr>
          <p:spPr bwMode="auto">
            <a:xfrm>
              <a:off x="1025" y="2796"/>
              <a:ext cx="475" cy="65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0" name="Oval 31"/>
            <p:cNvSpPr>
              <a:spLocks noChangeArrowheads="1"/>
            </p:cNvSpPr>
            <p:nvPr/>
          </p:nvSpPr>
          <p:spPr bwMode="auto">
            <a:xfrm>
              <a:off x="966" y="2878"/>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1" name="Oval 32"/>
            <p:cNvSpPr>
              <a:spLocks noChangeArrowheads="1"/>
            </p:cNvSpPr>
            <p:nvPr/>
          </p:nvSpPr>
          <p:spPr bwMode="auto">
            <a:xfrm>
              <a:off x="966" y="2984"/>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2" name="Oval 33"/>
            <p:cNvSpPr>
              <a:spLocks noChangeArrowheads="1"/>
            </p:cNvSpPr>
            <p:nvPr/>
          </p:nvSpPr>
          <p:spPr bwMode="auto">
            <a:xfrm>
              <a:off x="966" y="3095"/>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3" name="Oval 34"/>
            <p:cNvSpPr>
              <a:spLocks noChangeArrowheads="1"/>
            </p:cNvSpPr>
            <p:nvPr/>
          </p:nvSpPr>
          <p:spPr bwMode="auto">
            <a:xfrm>
              <a:off x="966" y="3194"/>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4" name="Oval 35"/>
            <p:cNvSpPr>
              <a:spLocks noChangeArrowheads="1"/>
            </p:cNvSpPr>
            <p:nvPr/>
          </p:nvSpPr>
          <p:spPr bwMode="auto">
            <a:xfrm>
              <a:off x="966" y="3300"/>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5" name="Oval 36"/>
            <p:cNvSpPr>
              <a:spLocks noChangeArrowheads="1"/>
            </p:cNvSpPr>
            <p:nvPr/>
          </p:nvSpPr>
          <p:spPr bwMode="auto">
            <a:xfrm>
              <a:off x="1500" y="2878"/>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6" name="Oval 37"/>
            <p:cNvSpPr>
              <a:spLocks noChangeArrowheads="1"/>
            </p:cNvSpPr>
            <p:nvPr/>
          </p:nvSpPr>
          <p:spPr bwMode="auto">
            <a:xfrm>
              <a:off x="1500" y="2984"/>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7" name="Oval 38"/>
            <p:cNvSpPr>
              <a:spLocks noChangeArrowheads="1"/>
            </p:cNvSpPr>
            <p:nvPr/>
          </p:nvSpPr>
          <p:spPr bwMode="auto">
            <a:xfrm>
              <a:off x="1500" y="3095"/>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8" name="Oval 39"/>
            <p:cNvSpPr>
              <a:spLocks noChangeArrowheads="1"/>
            </p:cNvSpPr>
            <p:nvPr/>
          </p:nvSpPr>
          <p:spPr bwMode="auto">
            <a:xfrm>
              <a:off x="1500" y="3194"/>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29" name="Oval 40"/>
            <p:cNvSpPr>
              <a:spLocks noChangeArrowheads="1"/>
            </p:cNvSpPr>
            <p:nvPr/>
          </p:nvSpPr>
          <p:spPr bwMode="auto">
            <a:xfrm>
              <a:off x="1500" y="3300"/>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0" name="Rectangle 41"/>
            <p:cNvSpPr>
              <a:spLocks noChangeArrowheads="1"/>
            </p:cNvSpPr>
            <p:nvPr/>
          </p:nvSpPr>
          <p:spPr bwMode="auto">
            <a:xfrm>
              <a:off x="2165" y="2231"/>
              <a:ext cx="474" cy="6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1" name="Oval 42"/>
            <p:cNvSpPr>
              <a:spLocks noChangeArrowheads="1"/>
            </p:cNvSpPr>
            <p:nvPr/>
          </p:nvSpPr>
          <p:spPr bwMode="auto">
            <a:xfrm>
              <a:off x="2105" y="2314"/>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2" name="Oval 43"/>
            <p:cNvSpPr>
              <a:spLocks noChangeArrowheads="1"/>
            </p:cNvSpPr>
            <p:nvPr/>
          </p:nvSpPr>
          <p:spPr bwMode="auto">
            <a:xfrm>
              <a:off x="2105" y="2420"/>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3" name="Oval 44"/>
            <p:cNvSpPr>
              <a:spLocks noChangeArrowheads="1"/>
            </p:cNvSpPr>
            <p:nvPr/>
          </p:nvSpPr>
          <p:spPr bwMode="auto">
            <a:xfrm>
              <a:off x="2105" y="2532"/>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4" name="Oval 45"/>
            <p:cNvSpPr>
              <a:spLocks noChangeArrowheads="1"/>
            </p:cNvSpPr>
            <p:nvPr/>
          </p:nvSpPr>
          <p:spPr bwMode="auto">
            <a:xfrm>
              <a:off x="2105" y="2631"/>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5" name="Oval 46"/>
            <p:cNvSpPr>
              <a:spLocks noChangeArrowheads="1"/>
            </p:cNvSpPr>
            <p:nvPr/>
          </p:nvSpPr>
          <p:spPr bwMode="auto">
            <a:xfrm>
              <a:off x="2105" y="2737"/>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6" name="Oval 47"/>
            <p:cNvSpPr>
              <a:spLocks noChangeArrowheads="1"/>
            </p:cNvSpPr>
            <p:nvPr/>
          </p:nvSpPr>
          <p:spPr bwMode="auto">
            <a:xfrm>
              <a:off x="2639" y="2314"/>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7" name="Oval 48"/>
            <p:cNvSpPr>
              <a:spLocks noChangeArrowheads="1"/>
            </p:cNvSpPr>
            <p:nvPr/>
          </p:nvSpPr>
          <p:spPr bwMode="auto">
            <a:xfrm>
              <a:off x="2639" y="2420"/>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8" name="Oval 49"/>
            <p:cNvSpPr>
              <a:spLocks noChangeArrowheads="1"/>
            </p:cNvSpPr>
            <p:nvPr/>
          </p:nvSpPr>
          <p:spPr bwMode="auto">
            <a:xfrm>
              <a:off x="2639" y="2532"/>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39" name="Oval 50"/>
            <p:cNvSpPr>
              <a:spLocks noChangeArrowheads="1"/>
            </p:cNvSpPr>
            <p:nvPr/>
          </p:nvSpPr>
          <p:spPr bwMode="auto">
            <a:xfrm>
              <a:off x="2639" y="2631"/>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0" name="Oval 51"/>
            <p:cNvSpPr>
              <a:spLocks noChangeArrowheads="1"/>
            </p:cNvSpPr>
            <p:nvPr/>
          </p:nvSpPr>
          <p:spPr bwMode="auto">
            <a:xfrm>
              <a:off x="2639" y="2737"/>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1" name="Rectangle 52"/>
            <p:cNvSpPr>
              <a:spLocks noChangeArrowheads="1"/>
            </p:cNvSpPr>
            <p:nvPr/>
          </p:nvSpPr>
          <p:spPr bwMode="auto">
            <a:xfrm>
              <a:off x="3162" y="3078"/>
              <a:ext cx="475" cy="65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2" name="Oval 53"/>
            <p:cNvSpPr>
              <a:spLocks noChangeArrowheads="1"/>
            </p:cNvSpPr>
            <p:nvPr/>
          </p:nvSpPr>
          <p:spPr bwMode="auto">
            <a:xfrm>
              <a:off x="3102" y="3160"/>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3" name="Oval 54"/>
            <p:cNvSpPr>
              <a:spLocks noChangeArrowheads="1"/>
            </p:cNvSpPr>
            <p:nvPr/>
          </p:nvSpPr>
          <p:spPr bwMode="auto">
            <a:xfrm>
              <a:off x="3102" y="3265"/>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4" name="Oval 55"/>
            <p:cNvSpPr>
              <a:spLocks noChangeArrowheads="1"/>
            </p:cNvSpPr>
            <p:nvPr/>
          </p:nvSpPr>
          <p:spPr bwMode="auto">
            <a:xfrm>
              <a:off x="3102" y="3377"/>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5" name="Oval 56"/>
            <p:cNvSpPr>
              <a:spLocks noChangeArrowheads="1"/>
            </p:cNvSpPr>
            <p:nvPr/>
          </p:nvSpPr>
          <p:spPr bwMode="auto">
            <a:xfrm>
              <a:off x="3102" y="3476"/>
              <a:ext cx="60"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6" name="Oval 57"/>
            <p:cNvSpPr>
              <a:spLocks noChangeArrowheads="1"/>
            </p:cNvSpPr>
            <p:nvPr/>
          </p:nvSpPr>
          <p:spPr bwMode="auto">
            <a:xfrm>
              <a:off x="3102" y="3582"/>
              <a:ext cx="60"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7" name="Oval 58"/>
            <p:cNvSpPr>
              <a:spLocks noChangeArrowheads="1"/>
            </p:cNvSpPr>
            <p:nvPr/>
          </p:nvSpPr>
          <p:spPr bwMode="auto">
            <a:xfrm>
              <a:off x="3637" y="3160"/>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8" name="Oval 59"/>
            <p:cNvSpPr>
              <a:spLocks noChangeArrowheads="1"/>
            </p:cNvSpPr>
            <p:nvPr/>
          </p:nvSpPr>
          <p:spPr bwMode="auto">
            <a:xfrm>
              <a:off x="3637" y="3265"/>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49" name="Oval 60"/>
            <p:cNvSpPr>
              <a:spLocks noChangeArrowheads="1"/>
            </p:cNvSpPr>
            <p:nvPr/>
          </p:nvSpPr>
          <p:spPr bwMode="auto">
            <a:xfrm>
              <a:off x="3637" y="3377"/>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0" name="Oval 61"/>
            <p:cNvSpPr>
              <a:spLocks noChangeArrowheads="1"/>
            </p:cNvSpPr>
            <p:nvPr/>
          </p:nvSpPr>
          <p:spPr bwMode="auto">
            <a:xfrm>
              <a:off x="3637" y="3476"/>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1" name="Oval 62"/>
            <p:cNvSpPr>
              <a:spLocks noChangeArrowheads="1"/>
            </p:cNvSpPr>
            <p:nvPr/>
          </p:nvSpPr>
          <p:spPr bwMode="auto">
            <a:xfrm>
              <a:off x="3637" y="3582"/>
              <a:ext cx="59" cy="6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2" name="Text Box 63"/>
            <p:cNvSpPr txBox="1">
              <a:spLocks noChangeArrowheads="1"/>
            </p:cNvSpPr>
            <p:nvPr/>
          </p:nvSpPr>
          <p:spPr bwMode="auto">
            <a:xfrm>
              <a:off x="204" y="2513"/>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53" name="Text Box 64"/>
            <p:cNvSpPr txBox="1">
              <a:spLocks noChangeArrowheads="1"/>
            </p:cNvSpPr>
            <p:nvPr/>
          </p:nvSpPr>
          <p:spPr bwMode="auto">
            <a:xfrm>
              <a:off x="5145" y="2561"/>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54" name="Rectangle 65"/>
            <p:cNvSpPr>
              <a:spLocks noChangeArrowheads="1"/>
            </p:cNvSpPr>
            <p:nvPr/>
          </p:nvSpPr>
          <p:spPr bwMode="auto">
            <a:xfrm>
              <a:off x="4207" y="2513"/>
              <a:ext cx="475" cy="6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5" name="Oval 66"/>
            <p:cNvSpPr>
              <a:spLocks noChangeArrowheads="1"/>
            </p:cNvSpPr>
            <p:nvPr/>
          </p:nvSpPr>
          <p:spPr bwMode="auto">
            <a:xfrm>
              <a:off x="4147" y="2596"/>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6" name="Oval 67"/>
            <p:cNvSpPr>
              <a:spLocks noChangeArrowheads="1"/>
            </p:cNvSpPr>
            <p:nvPr/>
          </p:nvSpPr>
          <p:spPr bwMode="auto">
            <a:xfrm>
              <a:off x="4147" y="2702"/>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7" name="Oval 68"/>
            <p:cNvSpPr>
              <a:spLocks noChangeArrowheads="1"/>
            </p:cNvSpPr>
            <p:nvPr/>
          </p:nvSpPr>
          <p:spPr bwMode="auto">
            <a:xfrm>
              <a:off x="4147" y="2814"/>
              <a:ext cx="60"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8" name="Oval 69"/>
            <p:cNvSpPr>
              <a:spLocks noChangeArrowheads="1"/>
            </p:cNvSpPr>
            <p:nvPr/>
          </p:nvSpPr>
          <p:spPr bwMode="auto">
            <a:xfrm>
              <a:off x="4147" y="2913"/>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59" name="Oval 70"/>
            <p:cNvSpPr>
              <a:spLocks noChangeArrowheads="1"/>
            </p:cNvSpPr>
            <p:nvPr/>
          </p:nvSpPr>
          <p:spPr bwMode="auto">
            <a:xfrm>
              <a:off x="4147" y="3019"/>
              <a:ext cx="60"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0" name="Oval 71"/>
            <p:cNvSpPr>
              <a:spLocks noChangeArrowheads="1"/>
            </p:cNvSpPr>
            <p:nvPr/>
          </p:nvSpPr>
          <p:spPr bwMode="auto">
            <a:xfrm>
              <a:off x="4682" y="2596"/>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1" name="Oval 72"/>
            <p:cNvSpPr>
              <a:spLocks noChangeArrowheads="1"/>
            </p:cNvSpPr>
            <p:nvPr/>
          </p:nvSpPr>
          <p:spPr bwMode="auto">
            <a:xfrm>
              <a:off x="4682" y="2702"/>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2" name="Oval 73"/>
            <p:cNvSpPr>
              <a:spLocks noChangeArrowheads="1"/>
            </p:cNvSpPr>
            <p:nvPr/>
          </p:nvSpPr>
          <p:spPr bwMode="auto">
            <a:xfrm>
              <a:off x="4682" y="2814"/>
              <a:ext cx="59" cy="58"/>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3" name="Oval 74"/>
            <p:cNvSpPr>
              <a:spLocks noChangeArrowheads="1"/>
            </p:cNvSpPr>
            <p:nvPr/>
          </p:nvSpPr>
          <p:spPr bwMode="auto">
            <a:xfrm>
              <a:off x="4682" y="2913"/>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4" name="Oval 75"/>
            <p:cNvSpPr>
              <a:spLocks noChangeArrowheads="1"/>
            </p:cNvSpPr>
            <p:nvPr/>
          </p:nvSpPr>
          <p:spPr bwMode="auto">
            <a:xfrm>
              <a:off x="4682" y="3019"/>
              <a:ext cx="59" cy="59"/>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65" name="Line 76"/>
            <p:cNvSpPr>
              <a:spLocks noChangeShapeType="1"/>
            </p:cNvSpPr>
            <p:nvPr/>
          </p:nvSpPr>
          <p:spPr bwMode="auto">
            <a:xfrm flipH="1">
              <a:off x="769" y="2520"/>
              <a:ext cx="80" cy="354"/>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6" name="Line 77"/>
            <p:cNvSpPr>
              <a:spLocks noChangeShapeType="1"/>
            </p:cNvSpPr>
            <p:nvPr/>
          </p:nvSpPr>
          <p:spPr bwMode="auto">
            <a:xfrm flipH="1" flipV="1">
              <a:off x="5002" y="2984"/>
              <a:ext cx="116" cy="30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7" name="Line 78"/>
            <p:cNvSpPr>
              <a:spLocks noChangeShapeType="1"/>
            </p:cNvSpPr>
            <p:nvPr/>
          </p:nvSpPr>
          <p:spPr bwMode="auto">
            <a:xfrm flipH="1">
              <a:off x="2960" y="2561"/>
              <a:ext cx="427" cy="376"/>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8" name="Line 79"/>
            <p:cNvSpPr>
              <a:spLocks noChangeShapeType="1"/>
            </p:cNvSpPr>
            <p:nvPr/>
          </p:nvSpPr>
          <p:spPr bwMode="auto">
            <a:xfrm>
              <a:off x="3625" y="2561"/>
              <a:ext cx="295" cy="59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9" name="Line 80"/>
            <p:cNvSpPr>
              <a:spLocks noChangeShapeType="1"/>
            </p:cNvSpPr>
            <p:nvPr/>
          </p:nvSpPr>
          <p:spPr bwMode="auto">
            <a:xfrm>
              <a:off x="1678" y="2326"/>
              <a:ext cx="102" cy="48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70" name="Text Box 81"/>
            <p:cNvSpPr txBox="1">
              <a:spLocks noChangeArrowheads="1"/>
            </p:cNvSpPr>
            <p:nvPr/>
          </p:nvSpPr>
          <p:spPr bwMode="auto">
            <a:xfrm>
              <a:off x="283" y="2889"/>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71" name="Text Box 82"/>
            <p:cNvSpPr txBox="1">
              <a:spLocks noChangeArrowheads="1"/>
            </p:cNvSpPr>
            <p:nvPr/>
          </p:nvSpPr>
          <p:spPr bwMode="auto">
            <a:xfrm>
              <a:off x="283" y="3313"/>
              <a:ext cx="60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4400">
                  <a:latin typeface="Wingdings" panose="05000000000000000000" pitchFamily="2" charset="2"/>
                </a:rPr>
                <a:t>(</a:t>
              </a:r>
            </a:p>
          </p:txBody>
        </p:sp>
        <p:sp>
          <p:nvSpPr>
            <p:cNvPr id="72772" name="Text Box 83"/>
            <p:cNvSpPr txBox="1">
              <a:spLocks noChangeArrowheads="1"/>
            </p:cNvSpPr>
            <p:nvPr/>
          </p:nvSpPr>
          <p:spPr bwMode="auto">
            <a:xfrm>
              <a:off x="980" y="2528"/>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3" name="Text Box 84"/>
            <p:cNvSpPr txBox="1">
              <a:spLocks noChangeArrowheads="1"/>
            </p:cNvSpPr>
            <p:nvPr/>
          </p:nvSpPr>
          <p:spPr bwMode="auto">
            <a:xfrm>
              <a:off x="2109" y="1973"/>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4" name="Text Box 85"/>
            <p:cNvSpPr txBox="1">
              <a:spLocks noChangeArrowheads="1"/>
            </p:cNvSpPr>
            <p:nvPr/>
          </p:nvSpPr>
          <p:spPr bwMode="auto">
            <a:xfrm>
              <a:off x="3118" y="2817"/>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5" name="Text Box 86"/>
            <p:cNvSpPr txBox="1">
              <a:spLocks noChangeArrowheads="1"/>
            </p:cNvSpPr>
            <p:nvPr/>
          </p:nvSpPr>
          <p:spPr bwMode="auto">
            <a:xfrm>
              <a:off x="4129" y="2243"/>
              <a:ext cx="6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switch</a:t>
              </a:r>
              <a:endParaRPr kumimoji="1" lang="zh-CN" altLang="en-US" sz="2000" dirty="0">
                <a:solidFill>
                  <a:srgbClr val="333399"/>
                </a:solidFill>
                <a:ea typeface="黑体" panose="02010609060101010101" pitchFamily="49" charset="-122"/>
              </a:endParaRPr>
            </a:p>
          </p:txBody>
        </p:sp>
        <p:sp>
          <p:nvSpPr>
            <p:cNvPr id="72776" name="Text Box 87"/>
            <p:cNvSpPr txBox="1">
              <a:spLocks noChangeArrowheads="1"/>
            </p:cNvSpPr>
            <p:nvPr/>
          </p:nvSpPr>
          <p:spPr bwMode="auto">
            <a:xfrm>
              <a:off x="616" y="2272"/>
              <a:ext cx="137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subscriber line</a:t>
              </a:r>
              <a:endParaRPr kumimoji="1" lang="zh-CN" altLang="en-US" sz="2000" dirty="0">
                <a:solidFill>
                  <a:srgbClr val="333399"/>
                </a:solidFill>
                <a:ea typeface="黑体" panose="02010609060101010101" pitchFamily="49" charset="-122"/>
              </a:endParaRPr>
            </a:p>
          </p:txBody>
        </p:sp>
        <p:sp>
          <p:nvSpPr>
            <p:cNvPr id="72777" name="Text Box 88"/>
            <p:cNvSpPr txBox="1">
              <a:spLocks noChangeArrowheads="1"/>
            </p:cNvSpPr>
            <p:nvPr/>
          </p:nvSpPr>
          <p:spPr bwMode="auto">
            <a:xfrm>
              <a:off x="4374" y="3310"/>
              <a:ext cx="137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subscriber line</a:t>
              </a:r>
              <a:endParaRPr kumimoji="1" lang="zh-CN" altLang="en-US" sz="2000" dirty="0">
                <a:solidFill>
                  <a:srgbClr val="333399"/>
                </a:solidFill>
                <a:ea typeface="黑体" panose="02010609060101010101" pitchFamily="49" charset="-122"/>
              </a:endParaRPr>
            </a:p>
          </p:txBody>
        </p:sp>
        <p:sp>
          <p:nvSpPr>
            <p:cNvPr id="72778" name="Text Box 89"/>
            <p:cNvSpPr txBox="1">
              <a:spLocks noChangeArrowheads="1"/>
            </p:cNvSpPr>
            <p:nvPr/>
          </p:nvSpPr>
          <p:spPr bwMode="auto">
            <a:xfrm>
              <a:off x="3293" y="2309"/>
              <a:ext cx="95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trunk line</a:t>
              </a:r>
              <a:endParaRPr kumimoji="1" lang="zh-CN" altLang="en-US" sz="2000" dirty="0">
                <a:solidFill>
                  <a:srgbClr val="333399"/>
                </a:solidFill>
                <a:ea typeface="黑体" panose="02010609060101010101" pitchFamily="49" charset="-122"/>
              </a:endParaRPr>
            </a:p>
          </p:txBody>
        </p:sp>
        <p:sp>
          <p:nvSpPr>
            <p:cNvPr id="72779" name="Text Box 90"/>
            <p:cNvSpPr txBox="1">
              <a:spLocks noChangeArrowheads="1"/>
            </p:cNvSpPr>
            <p:nvPr/>
          </p:nvSpPr>
          <p:spPr bwMode="auto">
            <a:xfrm>
              <a:off x="1257" y="2075"/>
              <a:ext cx="95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solidFill>
                    <a:srgbClr val="333399"/>
                  </a:solidFill>
                  <a:ea typeface="黑体" panose="02010609060101010101" pitchFamily="49" charset="-122"/>
                </a:rPr>
                <a:t>trunk line</a:t>
              </a:r>
              <a:endParaRPr kumimoji="1" lang="zh-CN" altLang="en-US" sz="2000" dirty="0">
                <a:solidFill>
                  <a:srgbClr val="333399"/>
                </a:solidFill>
                <a:ea typeface="黑体" panose="02010609060101010101" pitchFamily="49" charset="-122"/>
              </a:endParaRPr>
            </a:p>
          </p:txBody>
        </p:sp>
        <p:sp>
          <p:nvSpPr>
            <p:cNvPr id="72780" name="Text Box 91"/>
            <p:cNvSpPr txBox="1">
              <a:spLocks noChangeArrowheads="1"/>
            </p:cNvSpPr>
            <p:nvPr/>
          </p:nvSpPr>
          <p:spPr bwMode="auto">
            <a:xfrm>
              <a:off x="5268" y="241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B</a:t>
              </a:r>
            </a:p>
          </p:txBody>
        </p:sp>
        <p:sp>
          <p:nvSpPr>
            <p:cNvPr id="72781" name="Text Box 92"/>
            <p:cNvSpPr txBox="1">
              <a:spLocks noChangeArrowheads="1"/>
            </p:cNvSpPr>
            <p:nvPr/>
          </p:nvSpPr>
          <p:spPr bwMode="auto">
            <a:xfrm>
              <a:off x="178" y="3401"/>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D</a:t>
              </a:r>
            </a:p>
          </p:txBody>
        </p:sp>
        <p:sp>
          <p:nvSpPr>
            <p:cNvPr id="72782" name="Text Box 93"/>
            <p:cNvSpPr txBox="1">
              <a:spLocks noChangeArrowheads="1"/>
            </p:cNvSpPr>
            <p:nvPr/>
          </p:nvSpPr>
          <p:spPr bwMode="auto">
            <a:xfrm>
              <a:off x="158" y="296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C</a:t>
              </a:r>
            </a:p>
          </p:txBody>
        </p:sp>
        <p:sp>
          <p:nvSpPr>
            <p:cNvPr id="72783" name="Text Box 94"/>
            <p:cNvSpPr txBox="1">
              <a:spLocks noChangeArrowheads="1"/>
            </p:cNvSpPr>
            <p:nvPr/>
          </p:nvSpPr>
          <p:spPr bwMode="auto">
            <a:xfrm>
              <a:off x="362" y="2366"/>
              <a:ext cx="2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rPr>
                <a:t>A</a:t>
              </a:r>
            </a:p>
          </p:txBody>
        </p:sp>
        <p:grpSp>
          <p:nvGrpSpPr>
            <p:cNvPr id="72784" name="Group 95"/>
            <p:cNvGrpSpPr>
              <a:grpSpLocks/>
            </p:cNvGrpSpPr>
            <p:nvPr/>
          </p:nvGrpSpPr>
          <p:grpSpPr bwMode="auto">
            <a:xfrm>
              <a:off x="612" y="3112"/>
              <a:ext cx="535" cy="454"/>
              <a:chOff x="612" y="3112"/>
              <a:chExt cx="535" cy="454"/>
            </a:xfrm>
          </p:grpSpPr>
          <p:sp>
            <p:nvSpPr>
              <p:cNvPr id="72785" name="Freeform 96"/>
              <p:cNvSpPr>
                <a:spLocks/>
              </p:cNvSpPr>
              <p:nvPr/>
            </p:nvSpPr>
            <p:spPr bwMode="auto">
              <a:xfrm>
                <a:off x="1014" y="3112"/>
                <a:ext cx="133" cy="227"/>
              </a:xfrm>
              <a:custGeom>
                <a:avLst/>
                <a:gdLst>
                  <a:gd name="T0" fmla="*/ 0 w 133"/>
                  <a:gd name="T1" fmla="*/ 2 h 227"/>
                  <a:gd name="T2" fmla="*/ 54 w 133"/>
                  <a:gd name="T3" fmla="*/ 5 h 227"/>
                  <a:gd name="T4" fmla="*/ 97 w 133"/>
                  <a:gd name="T5" fmla="*/ 30 h 227"/>
                  <a:gd name="T6" fmla="*/ 126 w 133"/>
                  <a:gd name="T7" fmla="*/ 66 h 227"/>
                  <a:gd name="T8" fmla="*/ 129 w 133"/>
                  <a:gd name="T9" fmla="*/ 115 h 227"/>
                  <a:gd name="T10" fmla="*/ 100 w 133"/>
                  <a:gd name="T11" fmla="*/ 168 h 227"/>
                  <a:gd name="T12" fmla="*/ 66 w 133"/>
                  <a:gd name="T13" fmla="*/ 194 h 227"/>
                  <a:gd name="T14" fmla="*/ 9 w 133"/>
                  <a:gd name="T15" fmla="*/ 227 h 227"/>
                  <a:gd name="T16" fmla="*/ 0 60000 65536"/>
                  <a:gd name="T17" fmla="*/ 0 60000 65536"/>
                  <a:gd name="T18" fmla="*/ 0 60000 65536"/>
                  <a:gd name="T19" fmla="*/ 0 60000 65536"/>
                  <a:gd name="T20" fmla="*/ 0 60000 65536"/>
                  <a:gd name="T21" fmla="*/ 0 60000 65536"/>
                  <a:gd name="T22" fmla="*/ 0 60000 65536"/>
                  <a:gd name="T23" fmla="*/ 0 60000 65536"/>
                  <a:gd name="T24" fmla="*/ 0 w 133"/>
                  <a:gd name="T25" fmla="*/ 0 h 227"/>
                  <a:gd name="T26" fmla="*/ 133 w 133"/>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 h="227">
                    <a:moveTo>
                      <a:pt x="0" y="2"/>
                    </a:moveTo>
                    <a:cubicBezTo>
                      <a:pt x="9" y="2"/>
                      <a:pt x="38" y="0"/>
                      <a:pt x="54" y="5"/>
                    </a:cubicBezTo>
                    <a:cubicBezTo>
                      <a:pt x="70" y="10"/>
                      <a:pt x="85" y="20"/>
                      <a:pt x="97" y="30"/>
                    </a:cubicBezTo>
                    <a:cubicBezTo>
                      <a:pt x="109" y="40"/>
                      <a:pt x="121" y="52"/>
                      <a:pt x="126" y="66"/>
                    </a:cubicBezTo>
                    <a:cubicBezTo>
                      <a:pt x="131" y="79"/>
                      <a:pt x="133" y="99"/>
                      <a:pt x="129" y="115"/>
                    </a:cubicBezTo>
                    <a:cubicBezTo>
                      <a:pt x="125" y="132"/>
                      <a:pt x="110" y="155"/>
                      <a:pt x="100" y="168"/>
                    </a:cubicBezTo>
                    <a:cubicBezTo>
                      <a:pt x="90" y="181"/>
                      <a:pt x="81" y="184"/>
                      <a:pt x="66" y="194"/>
                    </a:cubicBezTo>
                    <a:cubicBezTo>
                      <a:pt x="51" y="204"/>
                      <a:pt x="21" y="220"/>
                      <a:pt x="9" y="227"/>
                    </a:cubicBezTo>
                  </a:path>
                </a:pathLst>
              </a:cu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2786" name="Line 97"/>
              <p:cNvSpPr>
                <a:spLocks noChangeShapeType="1"/>
              </p:cNvSpPr>
              <p:nvPr/>
            </p:nvSpPr>
            <p:spPr bwMode="auto">
              <a:xfrm flipV="1">
                <a:off x="612" y="3113"/>
                <a:ext cx="408" cy="9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87" name="Line 98"/>
              <p:cNvSpPr>
                <a:spLocks noChangeShapeType="1"/>
              </p:cNvSpPr>
              <p:nvPr/>
            </p:nvSpPr>
            <p:spPr bwMode="auto">
              <a:xfrm flipV="1">
                <a:off x="612" y="3333"/>
                <a:ext cx="420" cy="233"/>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6674"/>
                                        </p:tgtEl>
                                        <p:attrNameLst>
                                          <p:attrName>style.visibility</p:attrName>
                                        </p:attrNameLst>
                                      </p:cBhvr>
                                      <p:to>
                                        <p:strVal val="visible"/>
                                      </p:to>
                                    </p:set>
                                    <p:anim calcmode="discrete" valueType="clr">
                                      <p:cBhvr override="childStyle">
                                        <p:cTn id="7" dur="80"/>
                                        <p:tgtEl>
                                          <p:spTgt spid="15667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6674"/>
                                        </p:tgtEl>
                                        <p:attrNameLst>
                                          <p:attrName>fillcolor</p:attrName>
                                        </p:attrNameLst>
                                      </p:cBhvr>
                                      <p:tavLst>
                                        <p:tav tm="0">
                                          <p:val>
                                            <p:clrVal>
                                              <a:schemeClr val="accent2"/>
                                            </p:clrVal>
                                          </p:val>
                                        </p:tav>
                                        <p:tav tm="50000">
                                          <p:val>
                                            <p:clrVal>
                                              <a:schemeClr val="hlink"/>
                                            </p:clrVal>
                                          </p:val>
                                        </p:tav>
                                      </p:tavLst>
                                    </p:anim>
                                    <p:set>
                                      <p:cBhvr>
                                        <p:cTn id="9" dur="80"/>
                                        <p:tgtEl>
                                          <p:spTgt spid="156674"/>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156677">
                                            <p:txEl>
                                              <p:pRg st="0" end="0"/>
                                            </p:txEl>
                                          </p:spTgt>
                                        </p:tgtEl>
                                        <p:attrNameLst>
                                          <p:attrName>style.visibility</p:attrName>
                                        </p:attrNameLst>
                                      </p:cBhvr>
                                      <p:to>
                                        <p:strVal val="visible"/>
                                      </p:to>
                                    </p:set>
                                    <p:anim calcmode="discrete" valueType="clr">
                                      <p:cBhvr override="childStyle">
                                        <p:cTn id="12" dur="80"/>
                                        <p:tgtEl>
                                          <p:spTgt spid="15667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56677">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56677">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56677">
                                            <p:txEl>
                                              <p:pRg st="1" end="1"/>
                                            </p:txEl>
                                          </p:spTgt>
                                        </p:tgtEl>
                                        <p:attrNameLst>
                                          <p:attrName>style.visibility</p:attrName>
                                        </p:attrNameLst>
                                      </p:cBhvr>
                                      <p:to>
                                        <p:strVal val="visible"/>
                                      </p:to>
                                    </p:set>
                                    <p:anim calcmode="discrete" valueType="clr">
                                      <p:cBhvr override="childStyle">
                                        <p:cTn id="19" dur="80"/>
                                        <p:tgtEl>
                                          <p:spTgt spid="15667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56677">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156677">
                                            <p:txEl>
                                              <p:pRg st="1" end="1"/>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156677">
                                            <p:txEl>
                                              <p:pRg st="2" end="2"/>
                                            </p:txEl>
                                          </p:spTgt>
                                        </p:tgtEl>
                                        <p:attrNameLst>
                                          <p:attrName>style.visibility</p:attrName>
                                        </p:attrNameLst>
                                      </p:cBhvr>
                                      <p:to>
                                        <p:strVal val="visible"/>
                                      </p:to>
                                    </p:set>
                                    <p:anim calcmode="discrete" valueType="clr">
                                      <p:cBhvr override="childStyle">
                                        <p:cTn id="26" dur="80"/>
                                        <p:tgtEl>
                                          <p:spTgt spid="15667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56677">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156677">
                                            <p:txEl>
                                              <p:pRg st="2" end="2"/>
                                            </p:txEl>
                                          </p:spTgt>
                                        </p:tgtEl>
                                        <p:attrNameLst>
                                          <p:attrName>fill.type</p:attrName>
                                        </p:attrNameLst>
                                      </p:cBhvr>
                                      <p:to>
                                        <p:strVal val="solid"/>
                                      </p:to>
                                    </p:set>
                                  </p:childTnLst>
                                </p:cTn>
                              </p:par>
                            </p:childTnLst>
                          </p:cTn>
                        </p:par>
                        <p:par>
                          <p:cTn id="29" fill="hold" nodeType="afterGroup">
                            <p:stCondLst>
                              <p:cond delay="9680"/>
                            </p:stCondLst>
                            <p:childTnLst>
                              <p:par>
                                <p:cTn id="30" presetID="9" presetClass="entr" presetSubtype="0" fill="hold" nodeType="afterEffect">
                                  <p:stCondLst>
                                    <p:cond delay="0"/>
                                  </p:stCondLst>
                                  <p:childTnLst>
                                    <p:set>
                                      <p:cBhvr>
                                        <p:cTn id="31" dur="1" fill="hold">
                                          <p:stCondLst>
                                            <p:cond delay="0"/>
                                          </p:stCondLst>
                                        </p:cTn>
                                        <p:tgtEl>
                                          <p:spTgt spid="156680"/>
                                        </p:tgtEl>
                                        <p:attrNameLst>
                                          <p:attrName>style.visibility</p:attrName>
                                        </p:attrNameLst>
                                      </p:cBhvr>
                                      <p:to>
                                        <p:strVal val="visible"/>
                                      </p:to>
                                    </p:set>
                                    <p:animEffect transition="in" filter="dissolve">
                                      <p:cBhvr>
                                        <p:cTn id="32" dur="500"/>
                                        <p:tgtEl>
                                          <p:spTgt spid="1566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56683"/>
                                        </p:tgtEl>
                                        <p:attrNameLst>
                                          <p:attrName>style.visibility</p:attrName>
                                        </p:attrNameLst>
                                      </p:cBhvr>
                                      <p:to>
                                        <p:strVal val="visible"/>
                                      </p:to>
                                    </p:set>
                                    <p:animEffect transition="in" filter="dissolve">
                                      <p:cBhvr>
                                        <p:cTn id="37" dur="500"/>
                                        <p:tgtEl>
                                          <p:spTgt spid="156683"/>
                                        </p:tgtEl>
                                      </p:cBhvr>
                                    </p:animEffect>
                                  </p:childTnLst>
                                </p:cTn>
                              </p:par>
                              <p:par>
                                <p:cTn id="38" presetID="9" presetClass="entr" presetSubtype="0" fill="hold" grpId="0" nodeType="withEffect" nodePh="1">
                                  <p:stCondLst>
                                    <p:cond delay="0"/>
                                  </p:stCondLst>
                                  <p:endCondLst>
                                    <p:cond evt="begin" delay="0">
                                      <p:tn val="38"/>
                                    </p:cond>
                                  </p:endCondLst>
                                  <p:childTnLst>
                                    <p:set>
                                      <p:cBhvr>
                                        <p:cTn id="39" dur="1" fill="hold">
                                          <p:stCondLst>
                                            <p:cond delay="0"/>
                                          </p:stCondLst>
                                        </p:cTn>
                                        <p:tgtEl>
                                          <p:spTgt spid="156693"/>
                                        </p:tgtEl>
                                        <p:attrNameLst>
                                          <p:attrName>style.visibility</p:attrName>
                                        </p:attrNameLst>
                                      </p:cBhvr>
                                      <p:to>
                                        <p:strVal val="visible"/>
                                      </p:to>
                                    </p:set>
                                    <p:animEffect transition="in" filter="dissolve">
                                      <p:cBhvr>
                                        <p:cTn id="40" dur="500"/>
                                        <p:tgtEl>
                                          <p:spTgt spid="156693"/>
                                        </p:tgtEl>
                                      </p:cBhvr>
                                    </p:animEffect>
                                  </p:childTnLst>
                                  <p:subTnLst>
                                    <p:audio>
                                      <p:cMediaNode>
                                        <p:cTn display="0" masterRel="sameClick">
                                          <p:stCondLst>
                                            <p:cond evt="begin" delay="0">
                                              <p:tn val="38"/>
                                            </p:cond>
                                          </p:stCondLst>
                                          <p:endCondLst>
                                            <p:cond evt="onStopAudio" delay="0">
                                              <p:tgtEl>
                                                <p:sldTgt/>
                                              </p:tgtEl>
                                            </p:cond>
                                          </p:endCondLst>
                                        </p:cTn>
                                        <p:tgtEl>
                                          <p:sndTgt r:embed="rId3" name="laugh2.wav"/>
                                        </p:tgtEl>
                                      </p:cMediaNode>
                                    </p:audio>
                                  </p:subTnLst>
                                </p:cTn>
                              </p:par>
                            </p:childTnLst>
                          </p:cTn>
                        </p:par>
                        <p:par>
                          <p:cTn id="41" fill="hold" nodeType="afterGroup">
                            <p:stCondLst>
                              <p:cond delay="500"/>
                            </p:stCondLst>
                            <p:childTnLst>
                              <p:par>
                                <p:cTn id="42" presetID="4" presetClass="exit" presetSubtype="16" fill="hold" nodeType="afterEffect">
                                  <p:stCondLst>
                                    <p:cond delay="0"/>
                                  </p:stCondLst>
                                  <p:childTnLst>
                                    <p:animEffect transition="out" filter="box(in)">
                                      <p:cBhvr>
                                        <p:cTn id="43" dur="500"/>
                                        <p:tgtEl>
                                          <p:spTgt spid="156683"/>
                                        </p:tgtEl>
                                      </p:cBhvr>
                                    </p:animEffect>
                                    <p:set>
                                      <p:cBhvr>
                                        <p:cTn id="44" dur="1" fill="hold">
                                          <p:stCondLst>
                                            <p:cond delay="499"/>
                                          </p:stCondLst>
                                        </p:cTn>
                                        <p:tgtEl>
                                          <p:spTgt spid="156683"/>
                                        </p:tgtEl>
                                        <p:attrNameLst>
                                          <p:attrName>style.visibility</p:attrName>
                                        </p:attrNameLst>
                                      </p:cBhvr>
                                      <p:to>
                                        <p:strVal val="hidden"/>
                                      </p:to>
                                    </p:set>
                                  </p:childTnLst>
                                </p:cTn>
                              </p:par>
                              <p:par>
                                <p:cTn id="45" presetID="4" presetClass="exit" presetSubtype="16" fill="hold" nodeType="withEffect">
                                  <p:stCondLst>
                                    <p:cond delay="0"/>
                                  </p:stCondLst>
                                  <p:childTnLst>
                                    <p:animEffect transition="out" filter="box(in)">
                                      <p:cBhvr>
                                        <p:cTn id="46" dur="500"/>
                                        <p:tgtEl>
                                          <p:spTgt spid="156680"/>
                                        </p:tgtEl>
                                      </p:cBhvr>
                                    </p:animEffect>
                                    <p:set>
                                      <p:cBhvr>
                                        <p:cTn id="47" dur="1" fill="hold">
                                          <p:stCondLst>
                                            <p:cond delay="499"/>
                                          </p:stCondLst>
                                        </p:cTn>
                                        <p:tgtEl>
                                          <p:spTgt spid="156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p:bldP spid="15669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3039F37-0F1D-4A9C-9D50-57E365FAB0CF}" type="slidenum">
              <a:rPr lang="zh-CN" altLang="en-US" sz="1400">
                <a:latin typeface="Tahoma" panose="020B0604030504040204" pitchFamily="34" charset="0"/>
              </a:rPr>
              <a:pPr/>
              <a:t>37</a:t>
            </a:fld>
            <a:endParaRPr lang="en-US" altLang="zh-CN" sz="1400">
              <a:latin typeface="Tahoma" panose="020B0604030504040204" pitchFamily="34" charset="0"/>
            </a:endParaRPr>
          </a:p>
        </p:txBody>
      </p:sp>
      <p:sp>
        <p:nvSpPr>
          <p:cNvPr id="73731" name="Rectangle 2"/>
          <p:cNvSpPr>
            <a:spLocks noGrp="1" noChangeArrowheads="1"/>
          </p:cNvSpPr>
          <p:nvPr>
            <p:ph type="title"/>
          </p:nvPr>
        </p:nvSpPr>
        <p:spPr>
          <a:xfrm>
            <a:off x="0" y="630238"/>
            <a:ext cx="9144000" cy="712787"/>
          </a:xfrm>
        </p:spPr>
        <p:txBody>
          <a:bodyPr/>
          <a:lstStyle/>
          <a:p>
            <a:pPr eaLnBrk="1" hangingPunct="1"/>
            <a:r>
              <a:rPr lang="en-US" altLang="zh-CN" sz="3200" smtClean="0">
                <a:latin typeface="Comic Sans MS" panose="030F0702030302020204" pitchFamily="66" charset="0"/>
              </a:rPr>
              <a:t>Network edge: </a:t>
            </a:r>
            <a:r>
              <a:rPr lang="en-US" altLang="zh-CN" sz="3200" smtClean="0">
                <a:solidFill>
                  <a:srgbClr val="FF3300"/>
                </a:solidFill>
                <a:latin typeface="Comic Sans MS" panose="030F0702030302020204" pitchFamily="66" charset="0"/>
              </a:rPr>
              <a:t>connection-oriented</a:t>
            </a:r>
            <a:r>
              <a:rPr lang="en-US" altLang="zh-CN" sz="3200" smtClean="0">
                <a:latin typeface="Comic Sans MS" panose="030F0702030302020204" pitchFamily="66" charset="0"/>
              </a:rPr>
              <a:t> service</a:t>
            </a:r>
          </a:p>
        </p:txBody>
      </p:sp>
      <p:sp>
        <p:nvSpPr>
          <p:cNvPr id="11267" name="Rectangle 3"/>
          <p:cNvSpPr>
            <a:spLocks noGrp="1" noChangeArrowheads="1"/>
          </p:cNvSpPr>
          <p:nvPr>
            <p:ph type="body" sz="half" idx="1"/>
          </p:nvPr>
        </p:nvSpPr>
        <p:spPr>
          <a:xfrm>
            <a:off x="314325" y="1268413"/>
            <a:ext cx="4221163" cy="4114800"/>
          </a:xfrm>
        </p:spPr>
        <p:txBody>
          <a:bodyPr/>
          <a:lstStyle/>
          <a:p>
            <a:pPr eaLnBrk="1" hangingPunct="1">
              <a:lnSpc>
                <a:spcPct val="90000"/>
              </a:lnSpc>
              <a:spcBef>
                <a:spcPct val="0"/>
              </a:spcBef>
              <a:buFont typeface="Wingdings" panose="05000000000000000000" pitchFamily="2" charset="2"/>
              <a:buNone/>
            </a:pPr>
            <a:r>
              <a:rPr lang="en-US" altLang="zh-CN" sz="3200" i="1" u="sng" smtClean="0">
                <a:solidFill>
                  <a:srgbClr val="FF0000"/>
                </a:solidFill>
                <a:latin typeface="Comic Sans MS" panose="030F0702030302020204" pitchFamily="66" charset="0"/>
              </a:rPr>
              <a:t>Goal:</a:t>
            </a:r>
            <a:r>
              <a:rPr lang="en-US" altLang="zh-CN" smtClean="0">
                <a:latin typeface="Comic Sans MS" panose="030F0702030302020204" pitchFamily="66" charset="0"/>
              </a:rPr>
              <a:t> data transfer between end systems</a:t>
            </a:r>
          </a:p>
          <a:p>
            <a:pPr eaLnBrk="1" hangingPunct="1">
              <a:lnSpc>
                <a:spcPct val="90000"/>
              </a:lnSpc>
              <a:spcBef>
                <a:spcPct val="0"/>
              </a:spcBef>
            </a:pPr>
            <a:r>
              <a:rPr lang="en-US" altLang="zh-CN" i="1" smtClean="0">
                <a:latin typeface="Comic Sans MS" panose="030F0702030302020204" pitchFamily="66" charset="0"/>
              </a:rPr>
              <a:t>handshaking:</a:t>
            </a:r>
            <a:r>
              <a:rPr lang="en-US" altLang="zh-CN" smtClean="0">
                <a:latin typeface="Comic Sans MS" panose="030F0702030302020204" pitchFamily="66" charset="0"/>
              </a:rPr>
              <a:t> setup (prepare for) data transfer ahead of time</a:t>
            </a:r>
          </a:p>
          <a:p>
            <a:pPr lvl="1" eaLnBrk="1" hangingPunct="1">
              <a:lnSpc>
                <a:spcPct val="90000"/>
              </a:lnSpc>
              <a:spcBef>
                <a:spcPct val="0"/>
              </a:spcBef>
            </a:pPr>
            <a:r>
              <a:rPr lang="en-US" altLang="zh-CN" smtClean="0">
                <a:latin typeface="Comic Sans MS" panose="030F0702030302020204" pitchFamily="66" charset="0"/>
              </a:rPr>
              <a:t>Hello, hello back human protocol</a:t>
            </a:r>
          </a:p>
          <a:p>
            <a:pPr lvl="1" eaLnBrk="1" hangingPunct="1">
              <a:lnSpc>
                <a:spcPct val="90000"/>
              </a:lnSpc>
              <a:spcBef>
                <a:spcPct val="0"/>
              </a:spcBef>
            </a:pPr>
            <a:r>
              <a:rPr lang="en-US" altLang="zh-CN" i="1" smtClean="0">
                <a:solidFill>
                  <a:srgbClr val="FF0000"/>
                </a:solidFill>
                <a:latin typeface="Comic Sans MS" panose="030F0702030302020204" pitchFamily="66" charset="0"/>
              </a:rPr>
              <a:t>set up “state”</a:t>
            </a:r>
            <a:r>
              <a:rPr lang="en-US" altLang="zh-CN" smtClean="0">
                <a:latin typeface="Comic Sans MS" panose="030F0702030302020204" pitchFamily="66" charset="0"/>
              </a:rPr>
              <a:t> in two communicating hosts</a:t>
            </a:r>
          </a:p>
          <a:p>
            <a:pPr eaLnBrk="1" hangingPunct="1">
              <a:lnSpc>
                <a:spcPct val="90000"/>
              </a:lnSpc>
              <a:spcBef>
                <a:spcPct val="0"/>
              </a:spcBef>
            </a:pPr>
            <a:r>
              <a:rPr lang="en-US" altLang="zh-CN" smtClean="0">
                <a:latin typeface="Comic Sans MS" panose="030F0702030302020204" pitchFamily="66" charset="0"/>
              </a:rPr>
              <a:t>TCP - Transmission Control Protocol </a:t>
            </a:r>
          </a:p>
          <a:p>
            <a:pPr lvl="1" eaLnBrk="1" hangingPunct="1">
              <a:lnSpc>
                <a:spcPct val="90000"/>
              </a:lnSpc>
              <a:spcBef>
                <a:spcPct val="0"/>
              </a:spcBef>
            </a:pPr>
            <a:r>
              <a:rPr lang="en-US" altLang="zh-CN" smtClean="0">
                <a:latin typeface="Comic Sans MS" panose="030F0702030302020204" pitchFamily="66" charset="0"/>
              </a:rPr>
              <a:t>Internet’s connection-oriented service</a:t>
            </a:r>
            <a:endParaRPr lang="zh-CN" altLang="en-US" smtClean="0">
              <a:latin typeface="Comic Sans MS" panose="030F0702030302020204" pitchFamily="66" charset="0"/>
            </a:endParaRPr>
          </a:p>
        </p:txBody>
      </p:sp>
      <p:sp>
        <p:nvSpPr>
          <p:cNvPr id="11268" name="Rectangle 4"/>
          <p:cNvSpPr>
            <a:spLocks noGrp="1" noChangeArrowheads="1"/>
          </p:cNvSpPr>
          <p:nvPr>
            <p:ph type="body" sz="half" idx="2"/>
          </p:nvPr>
        </p:nvSpPr>
        <p:spPr>
          <a:xfrm>
            <a:off x="4446588" y="1350963"/>
            <a:ext cx="4392612" cy="4778375"/>
          </a:xfrm>
        </p:spPr>
        <p:txBody>
          <a:bodyPr/>
          <a:lstStyle/>
          <a:p>
            <a:pPr eaLnBrk="1" hangingPunct="1">
              <a:lnSpc>
                <a:spcPct val="90000"/>
              </a:lnSpc>
              <a:spcBef>
                <a:spcPct val="0"/>
              </a:spcBef>
              <a:buFont typeface="Wingdings" panose="05000000000000000000" pitchFamily="2" charset="2"/>
              <a:buNone/>
            </a:pPr>
            <a:r>
              <a:rPr lang="en-US" altLang="zh-CN" sz="3200" u="sng" smtClean="0">
                <a:solidFill>
                  <a:srgbClr val="FF0000"/>
                </a:solidFill>
                <a:latin typeface="Comic Sans MS" panose="030F0702030302020204" pitchFamily="66" charset="0"/>
              </a:rPr>
              <a:t>TCP service</a:t>
            </a:r>
            <a:r>
              <a:rPr lang="en-US" altLang="zh-CN" u="sng" smtClean="0">
                <a:solidFill>
                  <a:srgbClr val="FF0000"/>
                </a:solidFill>
                <a:latin typeface="Comic Sans MS" panose="030F0702030302020204" pitchFamily="66" charset="0"/>
              </a:rPr>
              <a:t> </a:t>
            </a:r>
            <a:r>
              <a:rPr lang="en-US" altLang="zh-CN" smtClean="0">
                <a:latin typeface="Comic Sans MS" panose="030F0702030302020204" pitchFamily="66" charset="0"/>
              </a:rPr>
              <a:t>[RFC 793]</a:t>
            </a:r>
          </a:p>
          <a:p>
            <a:pPr eaLnBrk="1" hangingPunct="1">
              <a:lnSpc>
                <a:spcPct val="90000"/>
              </a:lnSpc>
              <a:spcBef>
                <a:spcPct val="0"/>
              </a:spcBef>
            </a:pPr>
            <a:r>
              <a:rPr lang="en-US" altLang="zh-CN" i="1" smtClean="0">
                <a:solidFill>
                  <a:schemeClr val="tx2"/>
                </a:solidFill>
                <a:latin typeface="Comic Sans MS" panose="030F0702030302020204" pitchFamily="66" charset="0"/>
              </a:rPr>
              <a:t>reliable, in-order</a:t>
            </a:r>
            <a:r>
              <a:rPr lang="en-US" altLang="zh-CN" smtClean="0">
                <a:solidFill>
                  <a:schemeClr val="tx2"/>
                </a:solidFill>
                <a:latin typeface="Comic Sans MS" panose="030F0702030302020204" pitchFamily="66" charset="0"/>
              </a:rPr>
              <a:t> byte-stream data transfer</a:t>
            </a:r>
          </a:p>
          <a:p>
            <a:pPr lvl="1" eaLnBrk="1" hangingPunct="1">
              <a:lnSpc>
                <a:spcPct val="90000"/>
              </a:lnSpc>
              <a:spcBef>
                <a:spcPct val="0"/>
              </a:spcBef>
            </a:pPr>
            <a:r>
              <a:rPr lang="en-US" altLang="zh-CN" smtClean="0">
                <a:solidFill>
                  <a:schemeClr val="tx2"/>
                </a:solidFill>
                <a:latin typeface="Comic Sans MS" panose="030F0702030302020204" pitchFamily="66" charset="0"/>
              </a:rPr>
              <a:t>loss: acknowledgements and retransmissions</a:t>
            </a:r>
          </a:p>
          <a:p>
            <a:pPr eaLnBrk="1" hangingPunct="1">
              <a:lnSpc>
                <a:spcPct val="90000"/>
              </a:lnSpc>
              <a:spcBef>
                <a:spcPct val="0"/>
              </a:spcBef>
            </a:pPr>
            <a:r>
              <a:rPr lang="en-US" altLang="zh-CN" i="1" smtClean="0">
                <a:latin typeface="Comic Sans MS" panose="030F0702030302020204" pitchFamily="66" charset="0"/>
              </a:rPr>
              <a:t>flow control</a:t>
            </a:r>
            <a:r>
              <a:rPr lang="zh-CN" altLang="en-US" i="1" smtClean="0">
                <a:latin typeface="Comic Sans MS" panose="030F0702030302020204" pitchFamily="66" charset="0"/>
                <a:sym typeface="Wingdings" panose="05000000000000000000" pitchFamily="2" charset="2"/>
              </a:rPr>
              <a:t>（</a:t>
            </a:r>
            <a:r>
              <a:rPr lang="zh-CN" altLang="en-US" smtClean="0">
                <a:solidFill>
                  <a:schemeClr val="accent2"/>
                </a:solidFill>
                <a:latin typeface="Comic Sans MS" panose="030F0702030302020204" pitchFamily="66" charset="0"/>
                <a:sym typeface="Wingdings" panose="05000000000000000000" pitchFamily="2" charset="2"/>
              </a:rPr>
              <a:t>流控制</a:t>
            </a:r>
            <a:r>
              <a:rPr lang="zh-CN" altLang="en-US" i="1" smtClean="0">
                <a:latin typeface="Comic Sans MS" panose="030F0702030302020204" pitchFamily="66" charset="0"/>
                <a:sym typeface="Wingdings" panose="05000000000000000000" pitchFamily="2" charset="2"/>
              </a:rPr>
              <a:t>）</a:t>
            </a:r>
            <a:r>
              <a:rPr lang="zh-CN" altLang="en-US" smtClean="0">
                <a:latin typeface="Comic Sans MS" panose="030F0702030302020204" pitchFamily="66" charset="0"/>
              </a:rPr>
              <a:t> </a:t>
            </a:r>
          </a:p>
          <a:p>
            <a:pPr lvl="1" eaLnBrk="1" hangingPunct="1">
              <a:lnSpc>
                <a:spcPct val="90000"/>
              </a:lnSpc>
              <a:spcBef>
                <a:spcPct val="0"/>
              </a:spcBef>
            </a:pPr>
            <a:r>
              <a:rPr lang="en-US" altLang="zh-CN" smtClean="0">
                <a:latin typeface="Comic Sans MS" panose="030F0702030302020204" pitchFamily="66" charset="0"/>
              </a:rPr>
              <a:t>sender won’t overwhelm receiver</a:t>
            </a:r>
          </a:p>
          <a:p>
            <a:pPr eaLnBrk="1" hangingPunct="1">
              <a:lnSpc>
                <a:spcPct val="90000"/>
              </a:lnSpc>
              <a:spcBef>
                <a:spcPct val="0"/>
              </a:spcBef>
            </a:pPr>
            <a:r>
              <a:rPr lang="en-US" altLang="zh-CN" i="1" smtClean="0">
                <a:latin typeface="Comic Sans MS" panose="030F0702030302020204" pitchFamily="66" charset="0"/>
              </a:rPr>
              <a:t>congestion control:</a:t>
            </a:r>
            <a:r>
              <a:rPr lang="en-US" altLang="zh-CN" smtClean="0">
                <a:latin typeface="Comic Sans MS" panose="030F0702030302020204" pitchFamily="66" charset="0"/>
              </a:rPr>
              <a:t> </a:t>
            </a:r>
            <a:r>
              <a:rPr lang="zh-CN" altLang="en-US" smtClean="0">
                <a:latin typeface="Comic Sans MS" panose="030F0702030302020204" pitchFamily="66" charset="0"/>
              </a:rPr>
              <a:t>（</a:t>
            </a:r>
            <a:r>
              <a:rPr lang="zh-CN" altLang="en-US" smtClean="0">
                <a:solidFill>
                  <a:schemeClr val="accent2"/>
                </a:solidFill>
                <a:latin typeface="Comic Sans MS" panose="030F0702030302020204" pitchFamily="66" charset="0"/>
              </a:rPr>
              <a:t>拥塞控制</a:t>
            </a:r>
            <a:r>
              <a:rPr lang="zh-CN" altLang="en-US" smtClean="0">
                <a:latin typeface="Comic Sans MS" panose="030F0702030302020204" pitchFamily="66" charset="0"/>
              </a:rPr>
              <a:t>）</a:t>
            </a:r>
          </a:p>
          <a:p>
            <a:pPr lvl="1" eaLnBrk="1" hangingPunct="1">
              <a:lnSpc>
                <a:spcPct val="90000"/>
              </a:lnSpc>
              <a:spcBef>
                <a:spcPct val="0"/>
              </a:spcBef>
            </a:pPr>
            <a:r>
              <a:rPr lang="en-US" altLang="zh-CN" smtClean="0">
                <a:latin typeface="Comic Sans MS" panose="030F0702030302020204" pitchFamily="66" charset="0"/>
              </a:rPr>
              <a:t>senders “slow down sending rate” when network congested</a:t>
            </a:r>
          </a:p>
        </p:txBody>
      </p:sp>
      <p:sp>
        <p:nvSpPr>
          <p:cNvPr id="11270" name="AutoShape 6"/>
          <p:cNvSpPr>
            <a:spLocks noChangeArrowheads="1"/>
          </p:cNvSpPr>
          <p:nvPr/>
        </p:nvSpPr>
        <p:spPr bwMode="auto">
          <a:xfrm>
            <a:off x="4813300" y="2613025"/>
            <a:ext cx="3940175" cy="2447925"/>
          </a:xfrm>
          <a:prstGeom prst="irregularSeal2">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zh-CN" altLang="en-US" b="1">
                <a:solidFill>
                  <a:srgbClr val="FF0000"/>
                </a:solidFill>
              </a:rPr>
              <a:t>如果数据丢失了，</a:t>
            </a:r>
          </a:p>
          <a:p>
            <a:pPr algn="ctr"/>
            <a:r>
              <a:rPr lang="zh-CN" altLang="en-US" b="1">
                <a:solidFill>
                  <a:srgbClr val="FF0000"/>
                </a:solidFill>
              </a:rPr>
              <a:t>怎么办？</a:t>
            </a:r>
          </a:p>
        </p:txBody>
      </p:sp>
      <p:sp>
        <p:nvSpPr>
          <p:cNvPr id="11272" name="AutoShape 8"/>
          <p:cNvSpPr>
            <a:spLocks noChangeArrowheads="1"/>
          </p:cNvSpPr>
          <p:nvPr/>
        </p:nvSpPr>
        <p:spPr bwMode="auto">
          <a:xfrm>
            <a:off x="1779588" y="1708150"/>
            <a:ext cx="5556250" cy="3460750"/>
          </a:xfrm>
          <a:prstGeom prst="horizontalScroll">
            <a:avLst>
              <a:gd name="adj" fmla="val 12500"/>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b="1" dirty="0" smtClean="0">
                <a:solidFill>
                  <a:srgbClr val="FF0000"/>
                </a:solidFill>
              </a:rPr>
              <a:t>TCP </a:t>
            </a:r>
            <a:r>
              <a:rPr lang="en-US" altLang="zh-CN" b="1" dirty="0">
                <a:solidFill>
                  <a:srgbClr val="FF0000"/>
                </a:solidFill>
              </a:rPr>
              <a:t> </a:t>
            </a:r>
            <a:r>
              <a:rPr lang="en-US" altLang="zh-CN" b="1" dirty="0" smtClean="0">
                <a:solidFill>
                  <a:srgbClr val="FF0000"/>
                </a:solidFill>
              </a:rPr>
              <a:t>is a key protocol in the Internet.</a:t>
            </a:r>
          </a:p>
          <a:p>
            <a:pPr algn="ctr"/>
            <a:r>
              <a:rPr lang="zh-CN" altLang="en-US" b="1" dirty="0" smtClean="0">
                <a:solidFill>
                  <a:srgbClr val="FF0000"/>
                </a:solidFill>
              </a:rPr>
              <a:t> </a:t>
            </a:r>
            <a:r>
              <a:rPr lang="en-US" altLang="zh-CN" b="1" dirty="0" smtClean="0">
                <a:solidFill>
                  <a:srgbClr val="FF0000"/>
                </a:solidFill>
              </a:rPr>
              <a:t>We will introduce it in Chapter 3</a:t>
            </a:r>
            <a:r>
              <a:rPr lang="zh-CN" altLang="en-US" b="1" dirty="0" smtClean="0">
                <a:solidFill>
                  <a:srgbClr val="FF0000"/>
                </a:solidFill>
              </a:rPr>
              <a:t>。</a:t>
            </a:r>
            <a:endParaRPr lang="zh-CN" altLang="en-US"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dissolve">
                                      <p:cBhvr>
                                        <p:cTn id="7" dur="500"/>
                                        <p:tgtEl>
                                          <p:spTgt spid="11267">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animEffect transition="in" filter="dissolve">
                                      <p:cBhvr>
                                        <p:cTn id="11" dur="500"/>
                                        <p:tgtEl>
                                          <p:spTgt spid="11267">
                                            <p:txEl>
                                              <p:pRg st="1" end="1"/>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1267">
                                            <p:txEl>
                                              <p:pRg st="2" end="2"/>
                                            </p:txEl>
                                          </p:spTgt>
                                        </p:tgtEl>
                                        <p:attrNameLst>
                                          <p:attrName>style.visibility</p:attrName>
                                        </p:attrNameLst>
                                      </p:cBhvr>
                                      <p:to>
                                        <p:strVal val="visible"/>
                                      </p:to>
                                    </p:set>
                                    <p:animEffect transition="in" filter="dissolve">
                                      <p:cBhvr>
                                        <p:cTn id="14" dur="500"/>
                                        <p:tgtEl>
                                          <p:spTgt spid="11267">
                                            <p:txEl>
                                              <p:pRg st="2" end="2"/>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1267">
                                            <p:txEl>
                                              <p:pRg st="3" end="3"/>
                                            </p:txEl>
                                          </p:spTgt>
                                        </p:tgtEl>
                                        <p:attrNameLst>
                                          <p:attrName>style.visibility</p:attrName>
                                        </p:attrNameLst>
                                      </p:cBhvr>
                                      <p:to>
                                        <p:strVal val="visible"/>
                                      </p:to>
                                    </p:set>
                                    <p:animEffect transition="in" filter="dissolve">
                                      <p:cBhvr>
                                        <p:cTn id="17" dur="500"/>
                                        <p:tgtEl>
                                          <p:spTgt spid="1126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67">
                                            <p:txEl>
                                              <p:pRg st="4" end="4"/>
                                            </p:txEl>
                                          </p:spTgt>
                                        </p:tgtEl>
                                        <p:attrNameLst>
                                          <p:attrName>style.visibility</p:attrName>
                                        </p:attrNameLst>
                                      </p:cBhvr>
                                      <p:to>
                                        <p:strVal val="visible"/>
                                      </p:to>
                                    </p:set>
                                    <p:animEffect transition="in" filter="dissolve">
                                      <p:cBhvr>
                                        <p:cTn id="22" dur="500"/>
                                        <p:tgtEl>
                                          <p:spTgt spid="11267">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267">
                                            <p:txEl>
                                              <p:pRg st="5" end="5"/>
                                            </p:txEl>
                                          </p:spTgt>
                                        </p:tgtEl>
                                        <p:attrNameLst>
                                          <p:attrName>style.visibility</p:attrName>
                                        </p:attrNameLst>
                                      </p:cBhvr>
                                      <p:to>
                                        <p:strVal val="visible"/>
                                      </p:to>
                                    </p:set>
                                    <p:animEffect transition="in" filter="dissolve">
                                      <p:cBhvr>
                                        <p:cTn id="25" dur="500"/>
                                        <p:tgtEl>
                                          <p:spTgt spid="11267">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268">
                                            <p:txEl>
                                              <p:pRg st="0" end="0"/>
                                            </p:txEl>
                                          </p:spTgt>
                                        </p:tgtEl>
                                        <p:attrNameLst>
                                          <p:attrName>style.visibility</p:attrName>
                                        </p:attrNameLst>
                                      </p:cBhvr>
                                      <p:to>
                                        <p:strVal val="visible"/>
                                      </p:to>
                                    </p:set>
                                    <p:animEffect transition="in" filter="dissolve">
                                      <p:cBhvr>
                                        <p:cTn id="30" dur="500"/>
                                        <p:tgtEl>
                                          <p:spTgt spid="11268">
                                            <p:txEl>
                                              <p:pRg st="0" end="0"/>
                                            </p:txEl>
                                          </p:spTgt>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1268">
                                            <p:txEl>
                                              <p:pRg st="1" end="1"/>
                                            </p:txEl>
                                          </p:spTgt>
                                        </p:tgtEl>
                                        <p:attrNameLst>
                                          <p:attrName>style.visibility</p:attrName>
                                        </p:attrNameLst>
                                      </p:cBhvr>
                                      <p:to>
                                        <p:strVal val="visible"/>
                                      </p:to>
                                    </p:set>
                                    <p:animEffect transition="in" filter="dissolve">
                                      <p:cBhvr>
                                        <p:cTn id="34" dur="500"/>
                                        <p:tgtEl>
                                          <p:spTgt spid="11268">
                                            <p:txEl>
                                              <p:pRg st="1" end="1"/>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270"/>
                                        </p:tgtEl>
                                        <p:attrNameLst>
                                          <p:attrName>style.visibility</p:attrName>
                                        </p:attrNameLst>
                                      </p:cBhvr>
                                      <p:to>
                                        <p:strVal val="visible"/>
                                      </p:to>
                                    </p:set>
                                    <p:animEffect transition="in" filter="dissolve">
                                      <p:cBhvr>
                                        <p:cTn id="39" dur="500"/>
                                        <p:tgtEl>
                                          <p:spTgt spid="1127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1270"/>
                                        </p:tgtEl>
                                        <p:attrNameLst>
                                          <p:attrName>style.visibility</p:attrName>
                                        </p:attrNameLst>
                                      </p:cBhvr>
                                      <p:to>
                                        <p:strVal val="hidden"/>
                                      </p:to>
                                    </p:set>
                                  </p:childTnLst>
                                </p:cTn>
                              </p:par>
                              <p:par>
                                <p:cTn id="44" presetID="9" presetClass="entr" presetSubtype="0" fill="hold" grpId="0" nodeType="withEffect">
                                  <p:stCondLst>
                                    <p:cond delay="0"/>
                                  </p:stCondLst>
                                  <p:childTnLst>
                                    <p:set>
                                      <p:cBhvr>
                                        <p:cTn id="45" dur="1" fill="hold">
                                          <p:stCondLst>
                                            <p:cond delay="0"/>
                                          </p:stCondLst>
                                        </p:cTn>
                                        <p:tgtEl>
                                          <p:spTgt spid="11268">
                                            <p:txEl>
                                              <p:pRg st="2" end="2"/>
                                            </p:txEl>
                                          </p:spTgt>
                                        </p:tgtEl>
                                        <p:attrNameLst>
                                          <p:attrName>style.visibility</p:attrName>
                                        </p:attrNameLst>
                                      </p:cBhvr>
                                      <p:to>
                                        <p:strVal val="visible"/>
                                      </p:to>
                                    </p:set>
                                    <p:animEffect transition="in" filter="dissolve">
                                      <p:cBhvr>
                                        <p:cTn id="46" dur="500"/>
                                        <p:tgtEl>
                                          <p:spTgt spid="11268">
                                            <p:txEl>
                                              <p:pRg st="2" end="2"/>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1268">
                                            <p:txEl>
                                              <p:pRg st="3" end="3"/>
                                            </p:txEl>
                                          </p:spTgt>
                                        </p:tgtEl>
                                        <p:attrNameLst>
                                          <p:attrName>style.visibility</p:attrName>
                                        </p:attrNameLst>
                                      </p:cBhvr>
                                      <p:to>
                                        <p:strVal val="visible"/>
                                      </p:to>
                                    </p:set>
                                    <p:animEffect transition="in" filter="dissolve">
                                      <p:cBhvr>
                                        <p:cTn id="51" dur="500"/>
                                        <p:tgtEl>
                                          <p:spTgt spid="11268">
                                            <p:txEl>
                                              <p:pRg st="3" end="3"/>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1268">
                                            <p:txEl>
                                              <p:pRg st="4" end="4"/>
                                            </p:txEl>
                                          </p:spTgt>
                                        </p:tgtEl>
                                        <p:attrNameLst>
                                          <p:attrName>style.visibility</p:attrName>
                                        </p:attrNameLst>
                                      </p:cBhvr>
                                      <p:to>
                                        <p:strVal val="visible"/>
                                      </p:to>
                                    </p:set>
                                    <p:animEffect transition="in" filter="dissolve">
                                      <p:cBhvr>
                                        <p:cTn id="54" dur="500"/>
                                        <p:tgtEl>
                                          <p:spTgt spid="11268">
                                            <p:txEl>
                                              <p:pRg st="4" end="4"/>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1268">
                                            <p:txEl>
                                              <p:pRg st="5" end="5"/>
                                            </p:txEl>
                                          </p:spTgt>
                                        </p:tgtEl>
                                        <p:attrNameLst>
                                          <p:attrName>style.visibility</p:attrName>
                                        </p:attrNameLst>
                                      </p:cBhvr>
                                      <p:to>
                                        <p:strVal val="visible"/>
                                      </p:to>
                                    </p:set>
                                    <p:animEffect transition="in" filter="dissolve">
                                      <p:cBhvr>
                                        <p:cTn id="59" dur="500"/>
                                        <p:tgtEl>
                                          <p:spTgt spid="11268">
                                            <p:txEl>
                                              <p:pRg st="5" end="5"/>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1268">
                                            <p:txEl>
                                              <p:pRg st="6" end="6"/>
                                            </p:txEl>
                                          </p:spTgt>
                                        </p:tgtEl>
                                        <p:attrNameLst>
                                          <p:attrName>style.visibility</p:attrName>
                                        </p:attrNameLst>
                                      </p:cBhvr>
                                      <p:to>
                                        <p:strVal val="visible"/>
                                      </p:to>
                                    </p:set>
                                    <p:animEffect transition="in" filter="dissolve">
                                      <p:cBhvr>
                                        <p:cTn id="62" dur="500"/>
                                        <p:tgtEl>
                                          <p:spTgt spid="11268">
                                            <p:txEl>
                                              <p:pRg st="6" end="6"/>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1272"/>
                                        </p:tgtEl>
                                        <p:attrNameLst>
                                          <p:attrName>style.visibility</p:attrName>
                                        </p:attrNameLst>
                                      </p:cBhvr>
                                      <p:to>
                                        <p:strVal val="visible"/>
                                      </p:to>
                                    </p:set>
                                    <p:animEffect transition="in" filter="dissolve">
                                      <p:cBhvr>
                                        <p:cTn id="67" dur="5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11268" grpId="0" build="p"/>
      <p:bldP spid="11270" grpId="0" animBg="1"/>
      <p:bldP spid="11270" grpId="1" animBg="1"/>
      <p:bldP spid="1127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7C0D1BE-0233-4D89-B82B-F8D19F5A501D}" type="slidenum">
              <a:rPr lang="zh-CN" altLang="en-US" sz="1400">
                <a:latin typeface="Tahoma" panose="020B0604030504040204" pitchFamily="34" charset="0"/>
              </a:rPr>
              <a:pPr/>
              <a:t>38</a:t>
            </a:fld>
            <a:endParaRPr lang="en-US" altLang="zh-CN" sz="1400">
              <a:latin typeface="Tahoma" panose="020B0604030504040204" pitchFamily="34" charset="0"/>
            </a:endParaRPr>
          </a:p>
        </p:txBody>
      </p:sp>
      <p:sp>
        <p:nvSpPr>
          <p:cNvPr id="12290" name="Rectangle 2"/>
          <p:cNvSpPr>
            <a:spLocks noGrp="1" noChangeArrowheads="1"/>
          </p:cNvSpPr>
          <p:nvPr>
            <p:ph type="title"/>
          </p:nvPr>
        </p:nvSpPr>
        <p:spPr>
          <a:xfrm>
            <a:off x="228600" y="228600"/>
            <a:ext cx="8458200" cy="1143000"/>
          </a:xfrm>
        </p:spPr>
        <p:txBody>
          <a:bodyPr/>
          <a:lstStyle/>
          <a:p>
            <a:pPr eaLnBrk="1" hangingPunct="1"/>
            <a:r>
              <a:rPr lang="en-US" altLang="zh-CN" sz="3600" smtClean="0">
                <a:latin typeface="Comic Sans MS" panose="030F0702030302020204" pitchFamily="66" charset="0"/>
              </a:rPr>
              <a:t>Network edge: </a:t>
            </a:r>
            <a:r>
              <a:rPr lang="en-US" altLang="zh-CN" sz="3600" smtClean="0">
                <a:solidFill>
                  <a:srgbClr val="FF3300"/>
                </a:solidFill>
                <a:latin typeface="Comic Sans MS" panose="030F0702030302020204" pitchFamily="66" charset="0"/>
              </a:rPr>
              <a:t>connectionless service</a:t>
            </a:r>
            <a:endParaRPr lang="en-US" altLang="zh-CN" smtClean="0">
              <a:solidFill>
                <a:srgbClr val="FF3300"/>
              </a:solidFill>
              <a:latin typeface="Comic Sans MS" panose="030F0702030302020204" pitchFamily="66" charset="0"/>
            </a:endParaRPr>
          </a:p>
        </p:txBody>
      </p:sp>
      <p:sp>
        <p:nvSpPr>
          <p:cNvPr id="12291" name="Rectangle 3"/>
          <p:cNvSpPr>
            <a:spLocks noGrp="1" noChangeArrowheads="1"/>
          </p:cNvSpPr>
          <p:nvPr>
            <p:ph type="body" sz="half" idx="1"/>
          </p:nvPr>
        </p:nvSpPr>
        <p:spPr>
          <a:xfrm>
            <a:off x="200025" y="1363663"/>
            <a:ext cx="8580438" cy="3122612"/>
          </a:xfrm>
        </p:spPr>
        <p:txBody>
          <a:bodyPr/>
          <a:lstStyle/>
          <a:p>
            <a:pPr eaLnBrk="1" hangingPunct="1"/>
            <a:r>
              <a:rPr lang="en-US" altLang="zh-CN" smtClean="0">
                <a:solidFill>
                  <a:schemeClr val="accent2"/>
                </a:solidFill>
                <a:latin typeface="Comic Sans MS" panose="030F0702030302020204" pitchFamily="66" charset="0"/>
              </a:rPr>
              <a:t>connectionless service</a:t>
            </a:r>
            <a:r>
              <a:rPr lang="zh-CN" altLang="en-US" smtClean="0">
                <a:solidFill>
                  <a:schemeClr val="accent2"/>
                </a:solidFill>
                <a:latin typeface="Comic Sans MS" panose="030F0702030302020204" pitchFamily="66" charset="0"/>
              </a:rPr>
              <a:t>，</a:t>
            </a:r>
            <a:endParaRPr lang="zh-CN" altLang="en-US" smtClean="0">
              <a:solidFill>
                <a:srgbClr val="0000FF"/>
              </a:solidFill>
              <a:latin typeface="Comic Sans MS" panose="030F0702030302020204" pitchFamily="66" charset="0"/>
            </a:endParaRPr>
          </a:p>
          <a:p>
            <a:pPr lvl="1" eaLnBrk="1" hangingPunct="1"/>
            <a:r>
              <a:rPr lang="en-US" altLang="zh-CN" smtClean="0">
                <a:solidFill>
                  <a:srgbClr val="0000FF"/>
                </a:solidFill>
                <a:latin typeface="Comic Sans MS" panose="030F0702030302020204" pitchFamily="66" charset="0"/>
              </a:rPr>
              <a:t>A service in which there is no need for connection setup between devices for transferring data. </a:t>
            </a:r>
          </a:p>
          <a:p>
            <a:pPr lvl="1" eaLnBrk="1" hangingPunct="1"/>
            <a:r>
              <a:rPr lang="en-US" altLang="zh-CN" smtClean="0">
                <a:solidFill>
                  <a:srgbClr val="0000FF"/>
                </a:solidFill>
                <a:latin typeface="Comic Sans MS" panose="030F0702030302020204" pitchFamily="66" charset="0"/>
              </a:rPr>
              <a:t>A device sends data to another device whenever it has data to send. </a:t>
            </a:r>
          </a:p>
          <a:p>
            <a:pPr lvl="1" eaLnBrk="1" hangingPunct="1"/>
            <a:r>
              <a:rPr lang="en-US" altLang="zh-CN" smtClean="0">
                <a:solidFill>
                  <a:srgbClr val="0000FF"/>
                </a:solidFill>
                <a:latin typeface="Comic Sans MS" panose="030F0702030302020204" pitchFamily="66" charset="0"/>
              </a:rPr>
              <a:t>This service does not provide reliable transfer service.</a:t>
            </a:r>
            <a:endParaRPr lang="zh-CN" altLang="en-US" smtClean="0">
              <a:solidFill>
                <a:srgbClr val="0000FF"/>
              </a:solidFill>
              <a:latin typeface="Comic Sans MS" panose="030F0702030302020204" pitchFamily="66" charset="0"/>
            </a:endParaRPr>
          </a:p>
        </p:txBody>
      </p:sp>
      <p:pic>
        <p:nvPicPr>
          <p:cNvPr id="12294" name="Picture 6" descr="s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5245100"/>
            <a:ext cx="1255713"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Line 7"/>
          <p:cNvSpPr>
            <a:spLocks noChangeShapeType="1"/>
          </p:cNvSpPr>
          <p:nvPr/>
        </p:nvSpPr>
        <p:spPr bwMode="auto">
          <a:xfrm flipV="1">
            <a:off x="2446338" y="5280025"/>
            <a:ext cx="1538287" cy="4222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pic>
        <p:nvPicPr>
          <p:cNvPr id="12296" name="Picture 8" descr="t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025" y="4806950"/>
            <a:ext cx="1169988" cy="19446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2297" name="Line 9"/>
          <p:cNvSpPr>
            <a:spLocks noChangeShapeType="1"/>
          </p:cNvSpPr>
          <p:nvPr/>
        </p:nvSpPr>
        <p:spPr bwMode="auto">
          <a:xfrm>
            <a:off x="5233988" y="5324475"/>
            <a:ext cx="1727200" cy="347663"/>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nvGrpSpPr>
          <p:cNvPr id="2" name="Group 10"/>
          <p:cNvGrpSpPr>
            <a:grpSpLocks/>
          </p:cNvGrpSpPr>
          <p:nvPr/>
        </p:nvGrpSpPr>
        <p:grpSpPr bwMode="auto">
          <a:xfrm>
            <a:off x="5672138" y="5110163"/>
            <a:ext cx="825500" cy="762000"/>
            <a:chOff x="768" y="2784"/>
            <a:chExt cx="1488" cy="1392"/>
          </a:xfrm>
        </p:grpSpPr>
        <p:sp>
          <p:nvSpPr>
            <p:cNvPr id="74764" name="Oval 11"/>
            <p:cNvSpPr>
              <a:spLocks noChangeArrowheads="1"/>
            </p:cNvSpPr>
            <p:nvPr/>
          </p:nvSpPr>
          <p:spPr bwMode="auto">
            <a:xfrm>
              <a:off x="768" y="2784"/>
              <a:ext cx="1488" cy="1392"/>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4765" name="Line 12"/>
            <p:cNvSpPr>
              <a:spLocks noChangeShapeType="1"/>
            </p:cNvSpPr>
            <p:nvPr/>
          </p:nvSpPr>
          <p:spPr bwMode="auto">
            <a:xfrm>
              <a:off x="1056" y="2928"/>
              <a:ext cx="960" cy="105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12301" name="Picture 13" descr="sms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000" y="4995863"/>
            <a:ext cx="133350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AutoShape 15"/>
          <p:cNvSpPr>
            <a:spLocks noChangeArrowheads="1"/>
          </p:cNvSpPr>
          <p:nvPr/>
        </p:nvSpPr>
        <p:spPr bwMode="auto">
          <a:xfrm>
            <a:off x="7400925" y="5672138"/>
            <a:ext cx="187325" cy="160337"/>
          </a:xfrm>
          <a:prstGeom prst="diamond">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290"/>
                                        </p:tgtEl>
                                        <p:attrNameLst>
                                          <p:attrName>style.visibility</p:attrName>
                                        </p:attrNameLst>
                                      </p:cBhvr>
                                      <p:to>
                                        <p:strVal val="visible"/>
                                      </p:to>
                                    </p:set>
                                    <p:anim calcmode="discrete" valueType="clr">
                                      <p:cBhvr override="childStyle">
                                        <p:cTn id="7" dur="80"/>
                                        <p:tgtEl>
                                          <p:spTgt spid="1229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290"/>
                                        </p:tgtEl>
                                        <p:attrNameLst>
                                          <p:attrName>fillcolor</p:attrName>
                                        </p:attrNameLst>
                                      </p:cBhvr>
                                      <p:tavLst>
                                        <p:tav tm="0">
                                          <p:val>
                                            <p:clrVal>
                                              <a:schemeClr val="accent2"/>
                                            </p:clrVal>
                                          </p:val>
                                        </p:tav>
                                        <p:tav tm="50000">
                                          <p:val>
                                            <p:clrVal>
                                              <a:schemeClr val="hlink"/>
                                            </p:clrVal>
                                          </p:val>
                                        </p:tav>
                                      </p:tavLst>
                                    </p:anim>
                                    <p:set>
                                      <p:cBhvr>
                                        <p:cTn id="9" dur="80"/>
                                        <p:tgtEl>
                                          <p:spTgt spid="12290"/>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12291">
                                            <p:txEl>
                                              <p:pRg st="0" end="0"/>
                                            </p:txEl>
                                          </p:spTgt>
                                        </p:tgtEl>
                                        <p:attrNameLst>
                                          <p:attrName>style.visibility</p:attrName>
                                        </p:attrNameLst>
                                      </p:cBhvr>
                                      <p:to>
                                        <p:strVal val="visible"/>
                                      </p:to>
                                    </p:set>
                                    <p:anim calcmode="discrete" valueType="clr">
                                      <p:cBhvr override="childStyle">
                                        <p:cTn id="12" dur="80"/>
                                        <p:tgtEl>
                                          <p:spTgt spid="122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2291">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2291">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2291">
                                            <p:txEl>
                                              <p:pRg st="1" end="1"/>
                                            </p:txEl>
                                          </p:spTgt>
                                        </p:tgtEl>
                                        <p:attrNameLst>
                                          <p:attrName>style.visibility</p:attrName>
                                        </p:attrNameLst>
                                      </p:cBhvr>
                                      <p:to>
                                        <p:strVal val="visible"/>
                                      </p:to>
                                    </p:set>
                                    <p:anim calcmode="discrete" valueType="clr">
                                      <p:cBhvr override="childStyle">
                                        <p:cTn id="19" dur="80"/>
                                        <p:tgtEl>
                                          <p:spTgt spid="122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2291">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12291">
                                            <p:txEl>
                                              <p:pRg st="1" end="1"/>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12291">
                                            <p:txEl>
                                              <p:pRg st="2" end="2"/>
                                            </p:txEl>
                                          </p:spTgt>
                                        </p:tgtEl>
                                        <p:attrNameLst>
                                          <p:attrName>style.visibility</p:attrName>
                                        </p:attrNameLst>
                                      </p:cBhvr>
                                      <p:to>
                                        <p:strVal val="visible"/>
                                      </p:to>
                                    </p:set>
                                    <p:anim calcmode="discrete" valueType="clr">
                                      <p:cBhvr override="childStyle">
                                        <p:cTn id="26" dur="80"/>
                                        <p:tgtEl>
                                          <p:spTgt spid="1229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2291">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12291">
                                            <p:txEl>
                                              <p:pRg st="2" end="2"/>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12291">
                                            <p:txEl>
                                              <p:pRg st="3" end="3"/>
                                            </p:txEl>
                                          </p:spTgt>
                                        </p:tgtEl>
                                        <p:attrNameLst>
                                          <p:attrName>style.visibility</p:attrName>
                                        </p:attrNameLst>
                                      </p:cBhvr>
                                      <p:to>
                                        <p:strVal val="visible"/>
                                      </p:to>
                                    </p:set>
                                    <p:anim calcmode="discrete" valueType="clr">
                                      <p:cBhvr override="childStyle">
                                        <p:cTn id="33" dur="80"/>
                                        <p:tgtEl>
                                          <p:spTgt spid="1229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2291">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12291">
                                            <p:txEl>
                                              <p:pRg st="3" end="3"/>
                                            </p:txEl>
                                          </p:spTgt>
                                        </p:tgtEl>
                                        <p:attrNameLst>
                                          <p:attrName>fill.type</p:attrName>
                                        </p:attrNameLst>
                                      </p:cBhvr>
                                      <p:to>
                                        <p:strVal val="solid"/>
                                      </p:to>
                                    </p:set>
                                  </p:childTnLst>
                                </p:cTn>
                              </p:par>
                            </p:childTnLst>
                          </p:cTn>
                        </p:par>
                        <p:par>
                          <p:cTn id="36" fill="hold" nodeType="afterGroup">
                            <p:stCondLst>
                              <p:cond delay="2000"/>
                            </p:stCondLst>
                            <p:childTnLst>
                              <p:par>
                                <p:cTn id="37" presetID="4" presetClass="entr" presetSubtype="16" fill="hold" nodeType="afterEffect">
                                  <p:stCondLst>
                                    <p:cond delay="0"/>
                                  </p:stCondLst>
                                  <p:childTnLst>
                                    <p:set>
                                      <p:cBhvr>
                                        <p:cTn id="38" dur="1" fill="hold">
                                          <p:stCondLst>
                                            <p:cond delay="0"/>
                                          </p:stCondLst>
                                        </p:cTn>
                                        <p:tgtEl>
                                          <p:spTgt spid="12294"/>
                                        </p:tgtEl>
                                        <p:attrNameLst>
                                          <p:attrName>style.visibility</p:attrName>
                                        </p:attrNameLst>
                                      </p:cBhvr>
                                      <p:to>
                                        <p:strVal val="visible"/>
                                      </p:to>
                                    </p:set>
                                    <p:animEffect transition="in" filter="box(in)">
                                      <p:cBhvr>
                                        <p:cTn id="39" dur="500"/>
                                        <p:tgtEl>
                                          <p:spTgt spid="12294"/>
                                        </p:tgtEl>
                                      </p:cBhvr>
                                    </p:animEffect>
                                  </p:childTnLst>
                                </p:cTn>
                              </p:par>
                              <p:par>
                                <p:cTn id="40" presetID="23" presetClass="entr" presetSubtype="16" fill="hold" nodeType="withEffect">
                                  <p:stCondLst>
                                    <p:cond delay="0"/>
                                  </p:stCondLst>
                                  <p:childTnLst>
                                    <p:set>
                                      <p:cBhvr>
                                        <p:cTn id="41" dur="1" fill="hold">
                                          <p:stCondLst>
                                            <p:cond delay="0"/>
                                          </p:stCondLst>
                                        </p:cTn>
                                        <p:tgtEl>
                                          <p:spTgt spid="12295"/>
                                        </p:tgtEl>
                                        <p:attrNameLst>
                                          <p:attrName>style.visibility</p:attrName>
                                        </p:attrNameLst>
                                      </p:cBhvr>
                                      <p:to>
                                        <p:strVal val="visible"/>
                                      </p:to>
                                    </p:set>
                                    <p:anim calcmode="lin" valueType="num">
                                      <p:cBhvr>
                                        <p:cTn id="42" dur="500" fill="hold"/>
                                        <p:tgtEl>
                                          <p:spTgt spid="12295"/>
                                        </p:tgtEl>
                                        <p:attrNameLst>
                                          <p:attrName>ppt_w</p:attrName>
                                        </p:attrNameLst>
                                      </p:cBhvr>
                                      <p:tavLst>
                                        <p:tav tm="0">
                                          <p:val>
                                            <p:fltVal val="0"/>
                                          </p:val>
                                        </p:tav>
                                        <p:tav tm="100000">
                                          <p:val>
                                            <p:strVal val="#ppt_w"/>
                                          </p:val>
                                        </p:tav>
                                      </p:tavLst>
                                    </p:anim>
                                    <p:anim calcmode="lin" valueType="num">
                                      <p:cBhvr>
                                        <p:cTn id="43" dur="500" fill="hold"/>
                                        <p:tgtEl>
                                          <p:spTgt spid="12295"/>
                                        </p:tgtEl>
                                        <p:attrNameLst>
                                          <p:attrName>ppt_h</p:attrName>
                                        </p:attrNameLst>
                                      </p:cBhvr>
                                      <p:tavLst>
                                        <p:tav tm="0">
                                          <p:val>
                                            <p:fltVal val="0"/>
                                          </p:val>
                                        </p:tav>
                                        <p:tav tm="100000">
                                          <p:val>
                                            <p:strVal val="#ppt_h"/>
                                          </p:val>
                                        </p:tav>
                                      </p:tavLst>
                                    </p:anim>
                                  </p:childTnLst>
                                </p:cTn>
                              </p:par>
                            </p:childTnLst>
                          </p:cTn>
                        </p:par>
                        <p:par>
                          <p:cTn id="44" fill="hold" nodeType="afterGroup">
                            <p:stCondLst>
                              <p:cond delay="2500"/>
                            </p:stCondLst>
                            <p:childTnLst>
                              <p:par>
                                <p:cTn id="45" presetID="4" presetClass="entr" presetSubtype="16" fill="hold" nodeType="afterEffect">
                                  <p:stCondLst>
                                    <p:cond delay="0"/>
                                  </p:stCondLst>
                                  <p:childTnLst>
                                    <p:set>
                                      <p:cBhvr>
                                        <p:cTn id="46" dur="1" fill="hold">
                                          <p:stCondLst>
                                            <p:cond delay="0"/>
                                          </p:stCondLst>
                                        </p:cTn>
                                        <p:tgtEl>
                                          <p:spTgt spid="12296"/>
                                        </p:tgtEl>
                                        <p:attrNameLst>
                                          <p:attrName>style.visibility</p:attrName>
                                        </p:attrNameLst>
                                      </p:cBhvr>
                                      <p:to>
                                        <p:strVal val="visible"/>
                                      </p:to>
                                    </p:set>
                                    <p:animEffect transition="in" filter="box(in)">
                                      <p:cBhvr>
                                        <p:cTn id="47" dur="500"/>
                                        <p:tgtEl>
                                          <p:spTgt spid="1229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dissolve">
                                      <p:cBhvr>
                                        <p:cTn id="52" dur="500"/>
                                        <p:tgtEl>
                                          <p:spTgt spid="2"/>
                                        </p:tgtEl>
                                      </p:cBhvr>
                                    </p:animEffect>
                                  </p:childTnLst>
                                </p:cTn>
                              </p:par>
                              <p:par>
                                <p:cTn id="53" presetID="23" presetClass="entr" presetSubtype="16" fill="hold" nodeType="withEffect">
                                  <p:stCondLst>
                                    <p:cond delay="0"/>
                                  </p:stCondLst>
                                  <p:childTnLst>
                                    <p:set>
                                      <p:cBhvr>
                                        <p:cTn id="54" dur="1" fill="hold">
                                          <p:stCondLst>
                                            <p:cond delay="0"/>
                                          </p:stCondLst>
                                        </p:cTn>
                                        <p:tgtEl>
                                          <p:spTgt spid="12301"/>
                                        </p:tgtEl>
                                        <p:attrNameLst>
                                          <p:attrName>style.visibility</p:attrName>
                                        </p:attrNameLst>
                                      </p:cBhvr>
                                      <p:to>
                                        <p:strVal val="visible"/>
                                      </p:to>
                                    </p:set>
                                    <p:anim calcmode="lin" valueType="num">
                                      <p:cBhvr>
                                        <p:cTn id="55" dur="500" fill="hold"/>
                                        <p:tgtEl>
                                          <p:spTgt spid="12301"/>
                                        </p:tgtEl>
                                        <p:attrNameLst>
                                          <p:attrName>ppt_w</p:attrName>
                                        </p:attrNameLst>
                                      </p:cBhvr>
                                      <p:tavLst>
                                        <p:tav tm="0">
                                          <p:val>
                                            <p:fltVal val="0"/>
                                          </p:val>
                                        </p:tav>
                                        <p:tav tm="100000">
                                          <p:val>
                                            <p:strVal val="#ppt_w"/>
                                          </p:val>
                                        </p:tav>
                                      </p:tavLst>
                                    </p:anim>
                                    <p:anim calcmode="lin" valueType="num">
                                      <p:cBhvr>
                                        <p:cTn id="56" dur="500" fill="hold"/>
                                        <p:tgtEl>
                                          <p:spTgt spid="12301"/>
                                        </p:tgtEl>
                                        <p:attrNameLst>
                                          <p:attrName>ppt_h</p:attrName>
                                        </p:attrNameLst>
                                      </p:cBhvr>
                                      <p:tavLst>
                                        <p:tav tm="0">
                                          <p:val>
                                            <p:fltVal val="0"/>
                                          </p:val>
                                        </p:tav>
                                        <p:tav tm="100000">
                                          <p:val>
                                            <p:strVal val="#ppt_h"/>
                                          </p:val>
                                        </p:tav>
                                      </p:tavLst>
                                    </p:anim>
                                  </p:childTnLst>
                                </p:cTn>
                              </p:par>
                              <p:par>
                                <p:cTn id="57" presetID="47" presetClass="entr" presetSubtype="0" fill="hold" nodeType="withEffect">
                                  <p:stCondLst>
                                    <p:cond delay="0"/>
                                  </p:stCondLst>
                                  <p:childTnLst>
                                    <p:set>
                                      <p:cBhvr>
                                        <p:cTn id="58" dur="1" fill="hold">
                                          <p:stCondLst>
                                            <p:cond delay="0"/>
                                          </p:stCondLst>
                                        </p:cTn>
                                        <p:tgtEl>
                                          <p:spTgt spid="12297"/>
                                        </p:tgtEl>
                                        <p:attrNameLst>
                                          <p:attrName>style.visibility</p:attrName>
                                        </p:attrNameLst>
                                      </p:cBhvr>
                                      <p:to>
                                        <p:strVal val="visible"/>
                                      </p:to>
                                    </p:set>
                                    <p:animEffect transition="in" filter="fade">
                                      <p:cBhvr>
                                        <p:cTn id="59" dur="1000"/>
                                        <p:tgtEl>
                                          <p:spTgt spid="12297"/>
                                        </p:tgtEl>
                                      </p:cBhvr>
                                    </p:animEffect>
                                    <p:anim calcmode="lin" valueType="num">
                                      <p:cBhvr>
                                        <p:cTn id="60" dur="1000" fill="hold"/>
                                        <p:tgtEl>
                                          <p:spTgt spid="12297"/>
                                        </p:tgtEl>
                                        <p:attrNameLst>
                                          <p:attrName>ppt_x</p:attrName>
                                        </p:attrNameLst>
                                      </p:cBhvr>
                                      <p:tavLst>
                                        <p:tav tm="0">
                                          <p:val>
                                            <p:strVal val="#ppt_x"/>
                                          </p:val>
                                        </p:tav>
                                        <p:tav tm="100000">
                                          <p:val>
                                            <p:strVal val="#ppt_x"/>
                                          </p:val>
                                        </p:tav>
                                      </p:tavLst>
                                    </p:anim>
                                    <p:anim calcmode="lin" valueType="num">
                                      <p:cBhvr>
                                        <p:cTn id="61" dur="1000" fill="hold"/>
                                        <p:tgtEl>
                                          <p:spTgt spid="12297"/>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12301"/>
                                        </p:tgtEl>
                                      </p:cBhvr>
                                    </p:animEffect>
                                    <p:animScale>
                                      <p:cBhvr>
                                        <p:cTn id="66" dur="250" autoRev="1" fill="hold"/>
                                        <p:tgtEl>
                                          <p:spTgt spid="12301"/>
                                        </p:tgtEl>
                                      </p:cBhvr>
                                      <p:by x="105000" y="105000"/>
                                    </p:animScale>
                                  </p:childTnLst>
                                </p:cTn>
                              </p:par>
                            </p:childTnLst>
                          </p:cTn>
                        </p:par>
                        <p:par>
                          <p:cTn id="67" fill="hold" nodeType="afterGroup">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2303"/>
                                        </p:tgtEl>
                                        <p:attrNameLst>
                                          <p:attrName>style.visibility</p:attrName>
                                        </p:attrNameLst>
                                      </p:cBhvr>
                                      <p:to>
                                        <p:strVal val="visible"/>
                                      </p:to>
                                    </p:set>
                                  </p:childTnLst>
                                  <p:subTnLst>
                                    <p:audio>
                                      <p:cMediaNode>
                                        <p:cTn display="0" masterRel="sameClick">
                                          <p:stCondLst>
                                            <p:cond evt="begin" delay="0">
                                              <p:tn val="68"/>
                                            </p:cond>
                                          </p:stCondLst>
                                          <p:endCondLst>
                                            <p:cond evt="onStopAudio" delay="0">
                                              <p:tgtEl>
                                                <p:sldTgt/>
                                              </p:tgtEl>
                                            </p:cond>
                                          </p:endCondLst>
                                        </p:cTn>
                                        <p:tgtEl>
                                          <p:sndTgt r:embed="rId3" name="msg.wav"/>
                                        </p:tgtEl>
                                      </p:cMediaNode>
                                    </p:audio>
                                  </p:subTnLst>
                                </p:cTn>
                              </p:par>
                              <p:par>
                                <p:cTn id="70" presetID="35" presetClass="path" presetSubtype="0" accel="50000" decel="50000" fill="hold" nodeType="withEffect">
                                  <p:stCondLst>
                                    <p:cond delay="0"/>
                                  </p:stCondLst>
                                  <p:childTnLst>
                                    <p:animMotion origin="layout" path="M 1.11022E-16 -2.77457E-6 L -0.31979 -0.00393 " pathEditMode="relative" rAng="0" ptsTypes="AA">
                                      <p:cBhvr>
                                        <p:cTn id="71" dur="500" fill="hold"/>
                                        <p:tgtEl>
                                          <p:spTgt spid="2"/>
                                        </p:tgtEl>
                                        <p:attrNameLst>
                                          <p:attrName>ppt_x</p:attrName>
                                          <p:attrName>ppt_y</p:attrName>
                                        </p:attrNameLst>
                                      </p:cBhvr>
                                      <p:rCtr x="-15990"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30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73838CE-7D46-4BE4-A903-7058EC90EEE1}" type="slidenum">
              <a:rPr lang="zh-CN" altLang="en-US" sz="1400">
                <a:latin typeface="Tahoma" panose="020B0604030504040204" pitchFamily="34" charset="0"/>
              </a:rPr>
              <a:pPr/>
              <a:t>39</a:t>
            </a:fld>
            <a:endParaRPr lang="en-US" altLang="zh-CN" sz="1400">
              <a:latin typeface="Tahoma" panose="020B0604030504040204" pitchFamily="34" charset="0"/>
            </a:endParaRPr>
          </a:p>
        </p:txBody>
      </p:sp>
      <p:sp>
        <p:nvSpPr>
          <p:cNvPr id="75779" name="Rectangle 2"/>
          <p:cNvSpPr>
            <a:spLocks noGrp="1" noChangeArrowheads="1"/>
          </p:cNvSpPr>
          <p:nvPr>
            <p:ph type="title"/>
          </p:nvPr>
        </p:nvSpPr>
        <p:spPr>
          <a:xfrm>
            <a:off x="228600" y="228600"/>
            <a:ext cx="8458200" cy="1143000"/>
          </a:xfrm>
        </p:spPr>
        <p:txBody>
          <a:bodyPr/>
          <a:lstStyle/>
          <a:p>
            <a:pPr eaLnBrk="1" hangingPunct="1"/>
            <a:r>
              <a:rPr lang="en-US" altLang="zh-CN" sz="3600" smtClean="0">
                <a:latin typeface="Comic Sans MS" panose="030F0702030302020204" pitchFamily="66" charset="0"/>
              </a:rPr>
              <a:t>Network edge: </a:t>
            </a:r>
            <a:r>
              <a:rPr lang="en-US" altLang="zh-CN" sz="3600" smtClean="0">
                <a:solidFill>
                  <a:srgbClr val="FF3300"/>
                </a:solidFill>
                <a:latin typeface="Comic Sans MS" panose="030F0702030302020204" pitchFamily="66" charset="0"/>
              </a:rPr>
              <a:t>connectionless service</a:t>
            </a:r>
            <a:endParaRPr lang="en-US" altLang="zh-CN" smtClean="0">
              <a:solidFill>
                <a:srgbClr val="FF3300"/>
              </a:solidFill>
              <a:latin typeface="Comic Sans MS" panose="030F0702030302020204" pitchFamily="66" charset="0"/>
            </a:endParaRPr>
          </a:p>
        </p:txBody>
      </p:sp>
      <p:sp>
        <p:nvSpPr>
          <p:cNvPr id="157699" name="Rectangle 3"/>
          <p:cNvSpPr>
            <a:spLocks noGrp="1" noChangeArrowheads="1"/>
          </p:cNvSpPr>
          <p:nvPr>
            <p:ph type="body" sz="half" idx="1"/>
          </p:nvPr>
        </p:nvSpPr>
        <p:spPr>
          <a:xfrm>
            <a:off x="280988" y="1631950"/>
            <a:ext cx="4532312" cy="4354513"/>
          </a:xfrm>
        </p:spPr>
        <p:txBody>
          <a:bodyPr/>
          <a:lstStyle/>
          <a:p>
            <a:pPr eaLnBrk="1" hangingPunct="1">
              <a:spcBef>
                <a:spcPct val="0"/>
              </a:spcBef>
              <a:buFont typeface="Wingdings" panose="05000000000000000000" pitchFamily="2" charset="2"/>
              <a:buNone/>
            </a:pPr>
            <a:r>
              <a:rPr lang="en-US" altLang="zh-CN" sz="3200" i="1" u="sng" smtClean="0">
                <a:solidFill>
                  <a:srgbClr val="FF0000"/>
                </a:solidFill>
                <a:latin typeface="Comic Sans MS" panose="030F0702030302020204" pitchFamily="66" charset="0"/>
              </a:rPr>
              <a:t>Goal:</a:t>
            </a:r>
            <a:r>
              <a:rPr lang="en-US" altLang="zh-CN" smtClean="0">
                <a:latin typeface="Comic Sans MS" panose="030F0702030302020204" pitchFamily="66" charset="0"/>
              </a:rPr>
              <a:t> </a:t>
            </a:r>
            <a:r>
              <a:rPr lang="en-US" altLang="zh-CN" smtClean="0">
                <a:solidFill>
                  <a:srgbClr val="0000FF"/>
                </a:solidFill>
                <a:latin typeface="Comic Sans MS" panose="030F0702030302020204" pitchFamily="66" charset="0"/>
              </a:rPr>
              <a:t>data transfer between end systems</a:t>
            </a:r>
          </a:p>
          <a:p>
            <a:pPr lvl="1" eaLnBrk="1" hangingPunct="1">
              <a:spcBef>
                <a:spcPct val="0"/>
              </a:spcBef>
            </a:pPr>
            <a:r>
              <a:rPr lang="en-US" altLang="zh-CN" smtClean="0">
                <a:solidFill>
                  <a:srgbClr val="0000FF"/>
                </a:solidFill>
                <a:latin typeface="Comic Sans MS" panose="030F0702030302020204" pitchFamily="66" charset="0"/>
              </a:rPr>
              <a:t>same as before!</a:t>
            </a:r>
          </a:p>
          <a:p>
            <a:pPr eaLnBrk="1" hangingPunct="1">
              <a:spcBef>
                <a:spcPct val="0"/>
              </a:spcBef>
            </a:pPr>
            <a:r>
              <a:rPr lang="en-US" altLang="zh-CN" smtClean="0">
                <a:solidFill>
                  <a:srgbClr val="FF0000"/>
                </a:solidFill>
                <a:latin typeface="Comic Sans MS" panose="030F0702030302020204" pitchFamily="66" charset="0"/>
              </a:rPr>
              <a:t>UDP</a:t>
            </a:r>
            <a:r>
              <a:rPr lang="en-US" altLang="zh-CN" smtClean="0">
                <a:latin typeface="Comic Sans MS" panose="030F0702030302020204" pitchFamily="66" charset="0"/>
              </a:rPr>
              <a:t> </a:t>
            </a:r>
            <a:r>
              <a:rPr lang="en-US" altLang="zh-CN" smtClean="0">
                <a:solidFill>
                  <a:srgbClr val="0000FF"/>
                </a:solidFill>
                <a:latin typeface="Comic Sans MS" panose="030F0702030302020204" pitchFamily="66" charset="0"/>
              </a:rPr>
              <a:t>- User Datagram Protocol [RFC 768]: </a:t>
            </a:r>
          </a:p>
          <a:p>
            <a:pPr lvl="1" eaLnBrk="1" hangingPunct="1">
              <a:spcBef>
                <a:spcPct val="0"/>
              </a:spcBef>
            </a:pPr>
            <a:r>
              <a:rPr lang="en-US" altLang="zh-CN" sz="2800" smtClean="0">
                <a:solidFill>
                  <a:srgbClr val="0000FF"/>
                </a:solidFill>
                <a:latin typeface="Comic Sans MS" panose="030F0702030302020204" pitchFamily="66" charset="0"/>
              </a:rPr>
              <a:t>connectionless </a:t>
            </a:r>
          </a:p>
          <a:p>
            <a:pPr lvl="1" eaLnBrk="1" hangingPunct="1">
              <a:spcBef>
                <a:spcPct val="0"/>
              </a:spcBef>
            </a:pPr>
            <a:r>
              <a:rPr lang="en-US" altLang="zh-CN" sz="2800" smtClean="0">
                <a:solidFill>
                  <a:srgbClr val="0000FF"/>
                </a:solidFill>
                <a:latin typeface="Comic Sans MS" panose="030F0702030302020204" pitchFamily="66" charset="0"/>
              </a:rPr>
              <a:t>unreliable data transfer</a:t>
            </a:r>
          </a:p>
          <a:p>
            <a:pPr lvl="1" eaLnBrk="1" hangingPunct="1">
              <a:spcBef>
                <a:spcPct val="0"/>
              </a:spcBef>
            </a:pPr>
            <a:r>
              <a:rPr lang="en-US" altLang="zh-CN" sz="2800" smtClean="0">
                <a:solidFill>
                  <a:srgbClr val="0000FF"/>
                </a:solidFill>
                <a:latin typeface="Comic Sans MS" panose="030F0702030302020204" pitchFamily="66" charset="0"/>
              </a:rPr>
              <a:t>no flow control</a:t>
            </a:r>
          </a:p>
          <a:p>
            <a:pPr lvl="1" eaLnBrk="1" hangingPunct="1">
              <a:spcBef>
                <a:spcPct val="0"/>
              </a:spcBef>
            </a:pPr>
            <a:r>
              <a:rPr lang="en-US" altLang="zh-CN" sz="2800" smtClean="0">
                <a:solidFill>
                  <a:srgbClr val="0000FF"/>
                </a:solidFill>
                <a:latin typeface="Comic Sans MS" panose="030F0702030302020204" pitchFamily="66" charset="0"/>
              </a:rPr>
              <a:t>no congestion control</a:t>
            </a:r>
          </a:p>
        </p:txBody>
      </p:sp>
      <p:sp>
        <p:nvSpPr>
          <p:cNvPr id="157700" name="Rectangle 4"/>
          <p:cNvSpPr>
            <a:spLocks noGrp="1" noChangeArrowheads="1"/>
          </p:cNvSpPr>
          <p:nvPr>
            <p:ph type="body" sz="half" idx="2"/>
          </p:nvPr>
        </p:nvSpPr>
        <p:spPr>
          <a:xfrm>
            <a:off x="4711700" y="1314450"/>
            <a:ext cx="4235450" cy="4986338"/>
          </a:xfrm>
        </p:spPr>
        <p:txBody>
          <a:bodyPr/>
          <a:lstStyle/>
          <a:p>
            <a:pPr eaLnBrk="1" hangingPunct="1">
              <a:buFont typeface="Wingdings" panose="05000000000000000000" pitchFamily="2" charset="2"/>
              <a:buNone/>
            </a:pPr>
            <a:r>
              <a:rPr lang="en-US" altLang="zh-CN" sz="3200" u="sng" dirty="0" smtClean="0">
                <a:solidFill>
                  <a:srgbClr val="FF0000"/>
                </a:solidFill>
                <a:latin typeface="Comic Sans MS" panose="030F0702030302020204" pitchFamily="66" charset="0"/>
              </a:rPr>
              <a:t>App’s using TCP:</a:t>
            </a:r>
            <a:r>
              <a:rPr lang="en-US" altLang="zh-CN" i="1" dirty="0" smtClean="0">
                <a:latin typeface="Comic Sans MS" panose="030F0702030302020204" pitchFamily="66" charset="0"/>
              </a:rPr>
              <a:t> </a:t>
            </a:r>
          </a:p>
          <a:p>
            <a:pPr eaLnBrk="1" hangingPunct="1"/>
            <a:r>
              <a:rPr lang="en-US" altLang="zh-CN" dirty="0" smtClean="0">
                <a:solidFill>
                  <a:srgbClr val="0000FF"/>
                </a:solidFill>
                <a:latin typeface="Comic Sans MS" panose="030F0702030302020204" pitchFamily="66" charset="0"/>
              </a:rPr>
              <a:t>HTTP (Web), FTP (file transfer), Telnet (remote login), SMTP (email)</a:t>
            </a:r>
          </a:p>
          <a:p>
            <a:pPr eaLnBrk="1" hangingPunct="1">
              <a:buFont typeface="Wingdings" panose="05000000000000000000" pitchFamily="2" charset="2"/>
              <a:buNone/>
            </a:pPr>
            <a:r>
              <a:rPr lang="en-US" altLang="zh-CN" sz="3200" u="sng" dirty="0" smtClean="0">
                <a:solidFill>
                  <a:srgbClr val="FF0000"/>
                </a:solidFill>
                <a:latin typeface="Comic Sans MS" panose="030F0702030302020204" pitchFamily="66" charset="0"/>
              </a:rPr>
              <a:t>App’s using UDP:</a:t>
            </a:r>
            <a:endParaRPr lang="en-US" altLang="zh-CN" sz="3200" dirty="0" smtClean="0">
              <a:solidFill>
                <a:srgbClr val="FF0000"/>
              </a:solidFill>
              <a:latin typeface="Comic Sans MS" panose="030F0702030302020204" pitchFamily="66" charset="0"/>
            </a:endParaRPr>
          </a:p>
          <a:p>
            <a:pPr eaLnBrk="1" hangingPunct="1"/>
            <a:r>
              <a:rPr lang="en-US" altLang="zh-CN" dirty="0" smtClean="0">
                <a:solidFill>
                  <a:srgbClr val="0000FF"/>
                </a:solidFill>
                <a:latin typeface="Comic Sans MS" panose="030F0702030302020204" pitchFamily="66" charset="0"/>
              </a:rPr>
              <a:t>streaming media, teleconferencing, DNS, Internet telephony</a:t>
            </a:r>
          </a:p>
          <a:p>
            <a:pPr eaLnBrk="1" hangingPunct="1"/>
            <a:r>
              <a:rPr lang="en-US" altLang="zh-CN" dirty="0" smtClean="0">
                <a:solidFill>
                  <a:srgbClr val="0000FF"/>
                </a:solidFill>
                <a:latin typeface="Comic Sans MS" panose="030F0702030302020204" pitchFamily="66" charset="0"/>
              </a:rPr>
              <a:t>QQ</a:t>
            </a:r>
          </a:p>
        </p:txBody>
      </p:sp>
      <p:pic>
        <p:nvPicPr>
          <p:cNvPr id="157702" name="Picture 6" descr="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4975" y="1244600"/>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3" name="Picture 7" descr="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6648" y="3690652"/>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57699">
                                            <p:txEl>
                                              <p:pRg st="0" end="0"/>
                                            </p:txEl>
                                          </p:spTgt>
                                        </p:tgtEl>
                                        <p:attrNameLst>
                                          <p:attrName>style.visibility</p:attrName>
                                        </p:attrNameLst>
                                      </p:cBhvr>
                                      <p:to>
                                        <p:strVal val="visible"/>
                                      </p:to>
                                    </p:set>
                                    <p:anim calcmode="discrete" valueType="clr">
                                      <p:cBhvr override="childStyle">
                                        <p:cTn id="7" dur="80"/>
                                        <p:tgtEl>
                                          <p:spTgt spid="15769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769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57699">
                                            <p:txEl>
                                              <p:pRg st="0" end="0"/>
                                            </p:txEl>
                                          </p:spTgt>
                                        </p:tgtEl>
                                        <p:attrNameLst>
                                          <p:attrName>fill.type</p:attrName>
                                        </p:attrNameLst>
                                      </p:cBhvr>
                                      <p:to>
                                        <p:strVal val="solid"/>
                                      </p:to>
                                    </p:set>
                                  </p:childTnLst>
                                </p:cTn>
                              </p:par>
                            </p:childTnLst>
                          </p:cTn>
                        </p:par>
                        <p:par>
                          <p:cTn id="10" fill="hold" nodeType="afterGroup">
                            <p:stCondLst>
                              <p:cond delay="14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157699">
                                            <p:txEl>
                                              <p:pRg st="1" end="1"/>
                                            </p:txEl>
                                          </p:spTgt>
                                        </p:tgtEl>
                                        <p:attrNameLst>
                                          <p:attrName>style.visibility</p:attrName>
                                        </p:attrNameLst>
                                      </p:cBhvr>
                                      <p:to>
                                        <p:strVal val="visible"/>
                                      </p:to>
                                    </p:set>
                                    <p:anim calcmode="discrete" valueType="clr">
                                      <p:cBhvr override="childStyle">
                                        <p:cTn id="13" dur="80"/>
                                        <p:tgtEl>
                                          <p:spTgt spid="15769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57699">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157699">
                                            <p:txEl>
                                              <p:pRg st="1" end="1"/>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57699">
                                            <p:txEl>
                                              <p:pRg st="2" end="2"/>
                                            </p:txEl>
                                          </p:spTgt>
                                        </p:tgtEl>
                                        <p:attrNameLst>
                                          <p:attrName>style.visibility</p:attrName>
                                        </p:attrNameLst>
                                      </p:cBhvr>
                                      <p:to>
                                        <p:strVal val="visible"/>
                                      </p:to>
                                    </p:set>
                                    <p:anim calcmode="discrete" valueType="clr">
                                      <p:cBhvr override="childStyle">
                                        <p:cTn id="20" dur="80"/>
                                        <p:tgtEl>
                                          <p:spTgt spid="15769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57699">
                                            <p:txEl>
                                              <p:pRg st="2" end="2"/>
                                            </p:txEl>
                                          </p:spTgt>
                                        </p:tgtEl>
                                        <p:attrNameLst>
                                          <p:attrName>fillcolor</p:attrName>
                                        </p:attrNameLst>
                                      </p:cBhvr>
                                      <p:tavLst>
                                        <p:tav tm="0">
                                          <p:val>
                                            <p:clrVal>
                                              <a:schemeClr val="accent2"/>
                                            </p:clrVal>
                                          </p:val>
                                        </p:tav>
                                        <p:tav tm="50000">
                                          <p:val>
                                            <p:clrVal>
                                              <a:schemeClr val="hlink"/>
                                            </p:clrVal>
                                          </p:val>
                                        </p:tav>
                                      </p:tavLst>
                                    </p:anim>
                                    <p:set>
                                      <p:cBhvr>
                                        <p:cTn id="22" dur="80"/>
                                        <p:tgtEl>
                                          <p:spTgt spid="157699">
                                            <p:txEl>
                                              <p:pRg st="2" end="2"/>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157699">
                                            <p:txEl>
                                              <p:pRg st="3" end="3"/>
                                            </p:txEl>
                                          </p:spTgt>
                                        </p:tgtEl>
                                        <p:attrNameLst>
                                          <p:attrName>style.visibility</p:attrName>
                                        </p:attrNameLst>
                                      </p:cBhvr>
                                      <p:to>
                                        <p:strVal val="visible"/>
                                      </p:to>
                                    </p:set>
                                    <p:anim calcmode="discrete" valueType="clr">
                                      <p:cBhvr override="childStyle">
                                        <p:cTn id="27" dur="80"/>
                                        <p:tgtEl>
                                          <p:spTgt spid="15769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57699">
                                            <p:txEl>
                                              <p:pRg st="3" end="3"/>
                                            </p:txEl>
                                          </p:spTgt>
                                        </p:tgtEl>
                                        <p:attrNameLst>
                                          <p:attrName>fillcolor</p:attrName>
                                        </p:attrNameLst>
                                      </p:cBhvr>
                                      <p:tavLst>
                                        <p:tav tm="0">
                                          <p:val>
                                            <p:clrVal>
                                              <a:schemeClr val="accent2"/>
                                            </p:clrVal>
                                          </p:val>
                                        </p:tav>
                                        <p:tav tm="50000">
                                          <p:val>
                                            <p:clrVal>
                                              <a:schemeClr val="hlink"/>
                                            </p:clrVal>
                                          </p:val>
                                        </p:tav>
                                      </p:tavLst>
                                    </p:anim>
                                    <p:set>
                                      <p:cBhvr>
                                        <p:cTn id="29" dur="80"/>
                                        <p:tgtEl>
                                          <p:spTgt spid="157699">
                                            <p:txEl>
                                              <p:pRg st="3" end="3"/>
                                            </p:txEl>
                                          </p:spTgt>
                                        </p:tgtEl>
                                        <p:attrNameLst>
                                          <p:attrName>fill.type</p:attrName>
                                        </p:attrNameLst>
                                      </p:cBhvr>
                                      <p:to>
                                        <p:strVal val="solid"/>
                                      </p:to>
                                    </p:set>
                                  </p:childTnLst>
                                </p:cTn>
                              </p:par>
                              <p:par>
                                <p:cTn id="30" presetID="27" presetClass="entr" presetSubtype="0" fill="hold" nodeType="withEffect">
                                  <p:stCondLst>
                                    <p:cond delay="0"/>
                                  </p:stCondLst>
                                  <p:iterate type="lt">
                                    <p:tmPct val="50000"/>
                                  </p:iterate>
                                  <p:childTnLst>
                                    <p:set>
                                      <p:cBhvr>
                                        <p:cTn id="31" dur="1" fill="hold">
                                          <p:stCondLst>
                                            <p:cond delay="0"/>
                                          </p:stCondLst>
                                        </p:cTn>
                                        <p:tgtEl>
                                          <p:spTgt spid="157699">
                                            <p:txEl>
                                              <p:pRg st="4" end="4"/>
                                            </p:txEl>
                                          </p:spTgt>
                                        </p:tgtEl>
                                        <p:attrNameLst>
                                          <p:attrName>style.visibility</p:attrName>
                                        </p:attrNameLst>
                                      </p:cBhvr>
                                      <p:to>
                                        <p:strVal val="visible"/>
                                      </p:to>
                                    </p:set>
                                    <p:anim calcmode="discrete" valueType="clr">
                                      <p:cBhvr override="childStyle">
                                        <p:cTn id="32" dur="80"/>
                                        <p:tgtEl>
                                          <p:spTgt spid="15769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57699">
                                            <p:txEl>
                                              <p:pRg st="4" end="4"/>
                                            </p:txEl>
                                          </p:spTgt>
                                        </p:tgtEl>
                                        <p:attrNameLst>
                                          <p:attrName>fillcolor</p:attrName>
                                        </p:attrNameLst>
                                      </p:cBhvr>
                                      <p:tavLst>
                                        <p:tav tm="0">
                                          <p:val>
                                            <p:clrVal>
                                              <a:schemeClr val="accent2"/>
                                            </p:clrVal>
                                          </p:val>
                                        </p:tav>
                                        <p:tav tm="50000">
                                          <p:val>
                                            <p:clrVal>
                                              <a:schemeClr val="hlink"/>
                                            </p:clrVal>
                                          </p:val>
                                        </p:tav>
                                      </p:tavLst>
                                    </p:anim>
                                    <p:set>
                                      <p:cBhvr>
                                        <p:cTn id="34" dur="80"/>
                                        <p:tgtEl>
                                          <p:spTgt spid="157699">
                                            <p:txEl>
                                              <p:pRg st="4" end="4"/>
                                            </p:txEl>
                                          </p:spTgt>
                                        </p:tgtEl>
                                        <p:attrNameLst>
                                          <p:attrName>fill.type</p:attrName>
                                        </p:attrNameLst>
                                      </p:cBhvr>
                                      <p:to>
                                        <p:strVal val="solid"/>
                                      </p:to>
                                    </p:set>
                                  </p:childTnLst>
                                </p:cTn>
                              </p:par>
                              <p:par>
                                <p:cTn id="35" presetID="27" presetClass="entr" presetSubtype="0" fill="hold" nodeType="withEffect">
                                  <p:stCondLst>
                                    <p:cond delay="0"/>
                                  </p:stCondLst>
                                  <p:iterate type="lt">
                                    <p:tmPct val="50000"/>
                                  </p:iterate>
                                  <p:childTnLst>
                                    <p:set>
                                      <p:cBhvr>
                                        <p:cTn id="36" dur="1" fill="hold">
                                          <p:stCondLst>
                                            <p:cond delay="0"/>
                                          </p:stCondLst>
                                        </p:cTn>
                                        <p:tgtEl>
                                          <p:spTgt spid="157699">
                                            <p:txEl>
                                              <p:pRg st="5" end="5"/>
                                            </p:txEl>
                                          </p:spTgt>
                                        </p:tgtEl>
                                        <p:attrNameLst>
                                          <p:attrName>style.visibility</p:attrName>
                                        </p:attrNameLst>
                                      </p:cBhvr>
                                      <p:to>
                                        <p:strVal val="visible"/>
                                      </p:to>
                                    </p:set>
                                    <p:anim calcmode="discrete" valueType="clr">
                                      <p:cBhvr override="childStyle">
                                        <p:cTn id="37" dur="80"/>
                                        <p:tgtEl>
                                          <p:spTgt spid="15769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57699">
                                            <p:txEl>
                                              <p:pRg st="5" end="5"/>
                                            </p:txEl>
                                          </p:spTgt>
                                        </p:tgtEl>
                                        <p:attrNameLst>
                                          <p:attrName>fillcolor</p:attrName>
                                        </p:attrNameLst>
                                      </p:cBhvr>
                                      <p:tavLst>
                                        <p:tav tm="0">
                                          <p:val>
                                            <p:clrVal>
                                              <a:schemeClr val="accent2"/>
                                            </p:clrVal>
                                          </p:val>
                                        </p:tav>
                                        <p:tav tm="50000">
                                          <p:val>
                                            <p:clrVal>
                                              <a:schemeClr val="hlink"/>
                                            </p:clrVal>
                                          </p:val>
                                        </p:tav>
                                      </p:tavLst>
                                    </p:anim>
                                    <p:set>
                                      <p:cBhvr>
                                        <p:cTn id="39" dur="80"/>
                                        <p:tgtEl>
                                          <p:spTgt spid="157699">
                                            <p:txEl>
                                              <p:pRg st="5" end="5"/>
                                            </p:txEl>
                                          </p:spTgt>
                                        </p:tgtEl>
                                        <p:attrNameLst>
                                          <p:attrName>fill.type</p:attrName>
                                        </p:attrNameLst>
                                      </p:cBhvr>
                                      <p:to>
                                        <p:strVal val="solid"/>
                                      </p:to>
                                    </p:set>
                                  </p:childTnLst>
                                </p:cTn>
                              </p:par>
                              <p:par>
                                <p:cTn id="40" presetID="27" presetClass="entr" presetSubtype="0" fill="hold" nodeType="withEffect">
                                  <p:stCondLst>
                                    <p:cond delay="0"/>
                                  </p:stCondLst>
                                  <p:iterate type="lt">
                                    <p:tmPct val="50000"/>
                                  </p:iterate>
                                  <p:childTnLst>
                                    <p:set>
                                      <p:cBhvr>
                                        <p:cTn id="41" dur="1" fill="hold">
                                          <p:stCondLst>
                                            <p:cond delay="0"/>
                                          </p:stCondLst>
                                        </p:cTn>
                                        <p:tgtEl>
                                          <p:spTgt spid="157699">
                                            <p:txEl>
                                              <p:pRg st="6" end="6"/>
                                            </p:txEl>
                                          </p:spTgt>
                                        </p:tgtEl>
                                        <p:attrNameLst>
                                          <p:attrName>style.visibility</p:attrName>
                                        </p:attrNameLst>
                                      </p:cBhvr>
                                      <p:to>
                                        <p:strVal val="visible"/>
                                      </p:to>
                                    </p:set>
                                    <p:anim calcmode="discrete" valueType="clr">
                                      <p:cBhvr override="childStyle">
                                        <p:cTn id="42" dur="80"/>
                                        <p:tgtEl>
                                          <p:spTgt spid="15769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57699">
                                            <p:txEl>
                                              <p:pRg st="6" end="6"/>
                                            </p:txEl>
                                          </p:spTgt>
                                        </p:tgtEl>
                                        <p:attrNameLst>
                                          <p:attrName>fillcolor</p:attrName>
                                        </p:attrNameLst>
                                      </p:cBhvr>
                                      <p:tavLst>
                                        <p:tav tm="0">
                                          <p:val>
                                            <p:clrVal>
                                              <a:schemeClr val="accent2"/>
                                            </p:clrVal>
                                          </p:val>
                                        </p:tav>
                                        <p:tav tm="50000">
                                          <p:val>
                                            <p:clrVal>
                                              <a:schemeClr val="hlink"/>
                                            </p:clrVal>
                                          </p:val>
                                        </p:tav>
                                      </p:tavLst>
                                    </p:anim>
                                    <p:set>
                                      <p:cBhvr>
                                        <p:cTn id="44" dur="80"/>
                                        <p:tgtEl>
                                          <p:spTgt spid="157699">
                                            <p:txEl>
                                              <p:pRg st="6" end="6"/>
                                            </p:txEl>
                                          </p:spTgt>
                                        </p:tgtEl>
                                        <p:attrNameLst>
                                          <p:attrName>fill.type</p:attrName>
                                        </p:attrNameLst>
                                      </p:cBhvr>
                                      <p:to>
                                        <p:strVal val="solid"/>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57700">
                                            <p:txEl>
                                              <p:pRg st="0" end="0"/>
                                            </p:txEl>
                                          </p:spTgt>
                                        </p:tgtEl>
                                        <p:attrNameLst>
                                          <p:attrName>style.visibility</p:attrName>
                                        </p:attrNameLst>
                                      </p:cBhvr>
                                      <p:to>
                                        <p:strVal val="visible"/>
                                      </p:to>
                                    </p:set>
                                    <p:animEffect transition="in" filter="dissolve">
                                      <p:cBhvr>
                                        <p:cTn id="49" dur="500"/>
                                        <p:tgtEl>
                                          <p:spTgt spid="157700">
                                            <p:txEl>
                                              <p:pRg st="0" end="0"/>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157702"/>
                                        </p:tgtEl>
                                        <p:attrNameLst>
                                          <p:attrName>style.visibility</p:attrName>
                                        </p:attrNameLst>
                                      </p:cBhvr>
                                      <p:to>
                                        <p:strVal val="visible"/>
                                      </p:to>
                                    </p:set>
                                    <p:animEffect transition="in" filter="dissolve">
                                      <p:cBhvr>
                                        <p:cTn id="52" dur="500"/>
                                        <p:tgtEl>
                                          <p:spTgt spid="1577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7" presetClass="entr" presetSubtype="0" fill="hold" nodeType="clickEffect">
                                  <p:stCondLst>
                                    <p:cond delay="0"/>
                                  </p:stCondLst>
                                  <p:iterate type="lt">
                                    <p:tmPct val="50000"/>
                                  </p:iterate>
                                  <p:childTnLst>
                                    <p:set>
                                      <p:cBhvr>
                                        <p:cTn id="56" dur="1" fill="hold">
                                          <p:stCondLst>
                                            <p:cond delay="0"/>
                                          </p:stCondLst>
                                        </p:cTn>
                                        <p:tgtEl>
                                          <p:spTgt spid="157700">
                                            <p:txEl>
                                              <p:pRg st="1" end="1"/>
                                            </p:txEl>
                                          </p:spTgt>
                                        </p:tgtEl>
                                        <p:attrNameLst>
                                          <p:attrName>style.visibility</p:attrName>
                                        </p:attrNameLst>
                                      </p:cBhvr>
                                      <p:to>
                                        <p:strVal val="visible"/>
                                      </p:to>
                                    </p:set>
                                    <p:anim calcmode="discrete" valueType="clr">
                                      <p:cBhvr override="childStyle">
                                        <p:cTn id="57" dur="80"/>
                                        <p:tgtEl>
                                          <p:spTgt spid="15770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157700">
                                            <p:txEl>
                                              <p:pRg st="1" end="1"/>
                                            </p:txEl>
                                          </p:spTgt>
                                        </p:tgtEl>
                                        <p:attrNameLst>
                                          <p:attrName>fillcolor</p:attrName>
                                        </p:attrNameLst>
                                      </p:cBhvr>
                                      <p:tavLst>
                                        <p:tav tm="0">
                                          <p:val>
                                            <p:clrVal>
                                              <a:schemeClr val="accent2"/>
                                            </p:clrVal>
                                          </p:val>
                                        </p:tav>
                                        <p:tav tm="50000">
                                          <p:val>
                                            <p:clrVal>
                                              <a:schemeClr val="hlink"/>
                                            </p:clrVal>
                                          </p:val>
                                        </p:tav>
                                      </p:tavLst>
                                    </p:anim>
                                    <p:set>
                                      <p:cBhvr>
                                        <p:cTn id="59" dur="80"/>
                                        <p:tgtEl>
                                          <p:spTgt spid="157700">
                                            <p:txEl>
                                              <p:pRg st="1" end="1"/>
                                            </p:txEl>
                                          </p:spTgt>
                                        </p:tgtEl>
                                        <p:attrNameLst>
                                          <p:attrName>fill.type</p:attrName>
                                        </p:attrNameLst>
                                      </p:cBhvr>
                                      <p:to>
                                        <p:strVal val="solid"/>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7" presetClass="entr" presetSubtype="0" fill="hold" nodeType="clickEffect">
                                  <p:stCondLst>
                                    <p:cond delay="0"/>
                                  </p:stCondLst>
                                  <p:iterate type="lt">
                                    <p:tmPct val="50000"/>
                                  </p:iterate>
                                  <p:childTnLst>
                                    <p:set>
                                      <p:cBhvr>
                                        <p:cTn id="63" dur="1" fill="hold">
                                          <p:stCondLst>
                                            <p:cond delay="0"/>
                                          </p:stCondLst>
                                        </p:cTn>
                                        <p:tgtEl>
                                          <p:spTgt spid="157700">
                                            <p:txEl>
                                              <p:pRg st="2" end="2"/>
                                            </p:txEl>
                                          </p:spTgt>
                                        </p:tgtEl>
                                        <p:attrNameLst>
                                          <p:attrName>style.visibility</p:attrName>
                                        </p:attrNameLst>
                                      </p:cBhvr>
                                      <p:to>
                                        <p:strVal val="visible"/>
                                      </p:to>
                                    </p:set>
                                    <p:anim calcmode="discrete" valueType="clr">
                                      <p:cBhvr override="childStyle">
                                        <p:cTn id="64" dur="80"/>
                                        <p:tgtEl>
                                          <p:spTgt spid="15770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157700">
                                            <p:txEl>
                                              <p:pRg st="2" end="2"/>
                                            </p:txEl>
                                          </p:spTgt>
                                        </p:tgtEl>
                                        <p:attrNameLst>
                                          <p:attrName>fillcolor</p:attrName>
                                        </p:attrNameLst>
                                      </p:cBhvr>
                                      <p:tavLst>
                                        <p:tav tm="0">
                                          <p:val>
                                            <p:clrVal>
                                              <a:schemeClr val="accent2"/>
                                            </p:clrVal>
                                          </p:val>
                                        </p:tav>
                                        <p:tav tm="50000">
                                          <p:val>
                                            <p:clrVal>
                                              <a:schemeClr val="hlink"/>
                                            </p:clrVal>
                                          </p:val>
                                        </p:tav>
                                      </p:tavLst>
                                    </p:anim>
                                    <p:set>
                                      <p:cBhvr>
                                        <p:cTn id="66" dur="80"/>
                                        <p:tgtEl>
                                          <p:spTgt spid="157700">
                                            <p:txEl>
                                              <p:pRg st="2" end="2"/>
                                            </p:txEl>
                                          </p:spTgt>
                                        </p:tgtEl>
                                        <p:attrNameLst>
                                          <p:attrName>fill.type</p:attrName>
                                        </p:attrNameLst>
                                      </p:cBhvr>
                                      <p:to>
                                        <p:strVal val="solid"/>
                                      </p:to>
                                    </p:set>
                                  </p:childTnLst>
                                </p:cTn>
                              </p:par>
                              <p:par>
                                <p:cTn id="67" presetID="9" presetClass="entr" presetSubtype="0" fill="hold" nodeType="withEffect">
                                  <p:stCondLst>
                                    <p:cond delay="0"/>
                                  </p:stCondLst>
                                  <p:childTnLst>
                                    <p:set>
                                      <p:cBhvr>
                                        <p:cTn id="68" dur="1" fill="hold">
                                          <p:stCondLst>
                                            <p:cond delay="0"/>
                                          </p:stCondLst>
                                        </p:cTn>
                                        <p:tgtEl>
                                          <p:spTgt spid="157703"/>
                                        </p:tgtEl>
                                        <p:attrNameLst>
                                          <p:attrName>style.visibility</p:attrName>
                                        </p:attrNameLst>
                                      </p:cBhvr>
                                      <p:to>
                                        <p:strVal val="visible"/>
                                      </p:to>
                                    </p:set>
                                    <p:animEffect transition="in" filter="dissolve">
                                      <p:cBhvr>
                                        <p:cTn id="69" dur="500"/>
                                        <p:tgtEl>
                                          <p:spTgt spid="15770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7" presetClass="entr" presetSubtype="0" fill="hold" nodeType="clickEffect">
                                  <p:stCondLst>
                                    <p:cond delay="0"/>
                                  </p:stCondLst>
                                  <p:iterate type="lt">
                                    <p:tmPct val="50000"/>
                                  </p:iterate>
                                  <p:childTnLst>
                                    <p:set>
                                      <p:cBhvr>
                                        <p:cTn id="73" dur="1" fill="hold">
                                          <p:stCondLst>
                                            <p:cond delay="0"/>
                                          </p:stCondLst>
                                        </p:cTn>
                                        <p:tgtEl>
                                          <p:spTgt spid="157700">
                                            <p:txEl>
                                              <p:pRg st="3" end="3"/>
                                            </p:txEl>
                                          </p:spTgt>
                                        </p:tgtEl>
                                        <p:attrNameLst>
                                          <p:attrName>style.visibility</p:attrName>
                                        </p:attrNameLst>
                                      </p:cBhvr>
                                      <p:to>
                                        <p:strVal val="visible"/>
                                      </p:to>
                                    </p:set>
                                    <p:anim calcmode="discrete" valueType="clr">
                                      <p:cBhvr override="childStyle">
                                        <p:cTn id="74" dur="80"/>
                                        <p:tgtEl>
                                          <p:spTgt spid="157700">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57700">
                                            <p:txEl>
                                              <p:pRg st="3" end="3"/>
                                            </p:txEl>
                                          </p:spTgt>
                                        </p:tgtEl>
                                        <p:attrNameLst>
                                          <p:attrName>fillcolor</p:attrName>
                                        </p:attrNameLst>
                                      </p:cBhvr>
                                      <p:tavLst>
                                        <p:tav tm="0">
                                          <p:val>
                                            <p:clrVal>
                                              <a:schemeClr val="accent2"/>
                                            </p:clrVal>
                                          </p:val>
                                        </p:tav>
                                        <p:tav tm="50000">
                                          <p:val>
                                            <p:clrVal>
                                              <a:schemeClr val="hlink"/>
                                            </p:clrVal>
                                          </p:val>
                                        </p:tav>
                                      </p:tavLst>
                                    </p:anim>
                                    <p:set>
                                      <p:cBhvr>
                                        <p:cTn id="76" dur="80"/>
                                        <p:tgtEl>
                                          <p:spTgt spid="157700">
                                            <p:txEl>
                                              <p:pRg st="3" end="3"/>
                                            </p:txEl>
                                          </p:spTgt>
                                        </p:tgtEl>
                                        <p:attrNameLst>
                                          <p:attrName>fill.type</p:attrName>
                                        </p:attrNameLst>
                                      </p:cBhvr>
                                      <p:to>
                                        <p:strVal val="solid"/>
                                      </p:to>
                                    </p:set>
                                  </p:childTnLst>
                                </p:cTn>
                              </p:par>
                            </p:childTnLst>
                          </p:cTn>
                        </p:par>
                        <p:par>
                          <p:cTn id="77" fill="hold" nodeType="afterGroup">
                            <p:stCondLst>
                              <p:cond delay="2160"/>
                            </p:stCondLst>
                            <p:childTnLst>
                              <p:par>
                                <p:cTn id="78" presetID="27" presetClass="entr" presetSubtype="0" fill="hold" nodeType="afterEffect">
                                  <p:stCondLst>
                                    <p:cond delay="0"/>
                                  </p:stCondLst>
                                  <p:iterate type="lt">
                                    <p:tmPct val="50000"/>
                                  </p:iterate>
                                  <p:childTnLst>
                                    <p:set>
                                      <p:cBhvr>
                                        <p:cTn id="79" dur="1" fill="hold">
                                          <p:stCondLst>
                                            <p:cond delay="0"/>
                                          </p:stCondLst>
                                        </p:cTn>
                                        <p:tgtEl>
                                          <p:spTgt spid="157700">
                                            <p:txEl>
                                              <p:pRg st="4" end="4"/>
                                            </p:txEl>
                                          </p:spTgt>
                                        </p:tgtEl>
                                        <p:attrNameLst>
                                          <p:attrName>style.visibility</p:attrName>
                                        </p:attrNameLst>
                                      </p:cBhvr>
                                      <p:to>
                                        <p:strVal val="visible"/>
                                      </p:to>
                                    </p:set>
                                    <p:anim calcmode="discrete" valueType="clr">
                                      <p:cBhvr override="childStyle">
                                        <p:cTn id="80" dur="80"/>
                                        <p:tgtEl>
                                          <p:spTgt spid="157700">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157700">
                                            <p:txEl>
                                              <p:pRg st="4" end="4"/>
                                            </p:txEl>
                                          </p:spTgt>
                                        </p:tgtEl>
                                        <p:attrNameLst>
                                          <p:attrName>fillcolor</p:attrName>
                                        </p:attrNameLst>
                                      </p:cBhvr>
                                      <p:tavLst>
                                        <p:tav tm="0">
                                          <p:val>
                                            <p:clrVal>
                                              <a:schemeClr val="accent2"/>
                                            </p:clrVal>
                                          </p:val>
                                        </p:tav>
                                        <p:tav tm="50000">
                                          <p:val>
                                            <p:clrVal>
                                              <a:schemeClr val="hlink"/>
                                            </p:clrVal>
                                          </p:val>
                                        </p:tav>
                                      </p:tavLst>
                                    </p:anim>
                                    <p:set>
                                      <p:cBhvr>
                                        <p:cTn id="82" dur="80"/>
                                        <p:tgtEl>
                                          <p:spTgt spid="157700">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8ADB75A-D168-4367-8238-8E3B772A3F65}" type="slidenum">
              <a:rPr lang="zh-CN" altLang="en-US" sz="1400">
                <a:latin typeface="Tahoma" panose="020B0604030504040204" pitchFamily="34" charset="0"/>
              </a:rPr>
              <a:pPr/>
              <a:t>4</a:t>
            </a:fld>
            <a:endParaRPr lang="en-US" altLang="zh-CN" sz="1400">
              <a:latin typeface="Tahoma" panose="020B0604030504040204" pitchFamily="34" charset="0"/>
            </a:endParaRPr>
          </a:p>
        </p:txBody>
      </p:sp>
      <p:sp>
        <p:nvSpPr>
          <p:cNvPr id="3" name="Rectangle 3"/>
          <p:cNvSpPr txBox="1">
            <a:spLocks noChangeArrowheads="1"/>
          </p:cNvSpPr>
          <p:nvPr/>
        </p:nvSpPr>
        <p:spPr>
          <a:xfrm>
            <a:off x="166688" y="957263"/>
            <a:ext cx="8977312" cy="4930775"/>
          </a:xfrm>
          <a:prstGeom prst="rect">
            <a:avLst/>
          </a:prstGeom>
        </p:spPr>
        <p:txBody>
          <a:bodyPr/>
          <a:lstStyle/>
          <a:p>
            <a:pPr marL="342900" indent="-342900" eaLnBrk="1" hangingPunct="1">
              <a:spcBef>
                <a:spcPct val="20000"/>
              </a:spcBef>
              <a:buClr>
                <a:schemeClr val="folHlink"/>
              </a:buClr>
              <a:buSzPct val="60000"/>
              <a:buFont typeface="Wingdings" pitchFamily="2" charset="2"/>
              <a:buNone/>
              <a:defRPr/>
            </a:pPr>
            <a:r>
              <a:rPr lang="zh-CN" altLang="en-US" sz="4000" b="1" kern="0" dirty="0">
                <a:solidFill>
                  <a:srgbClr val="0000FF"/>
                </a:solidFill>
                <a:latin typeface="隶书" pitchFamily="49" charset="-122"/>
                <a:ea typeface="隶书" pitchFamily="49" charset="-122"/>
              </a:rPr>
              <a:t>五、成绩评定</a:t>
            </a:r>
          </a:p>
          <a:p>
            <a:pPr marL="342900" indent="-342900" eaLnBrk="1" hangingPunct="1">
              <a:buClr>
                <a:schemeClr val="folHlink"/>
              </a:buClr>
              <a:buSzPct val="60000"/>
              <a:buFont typeface="Wingdings" pitchFamily="2" charset="2"/>
              <a:buNone/>
              <a:defRPr/>
            </a:pPr>
            <a:r>
              <a:rPr lang="zh-CN" altLang="en-US" sz="4000" b="1" kern="0" dirty="0">
                <a:solidFill>
                  <a:srgbClr val="0000FF"/>
                </a:solidFill>
                <a:latin typeface="隶书" pitchFamily="49" charset="-122"/>
                <a:ea typeface="隶书" pitchFamily="49" charset="-122"/>
              </a:rPr>
              <a:t>   </a:t>
            </a:r>
            <a:r>
              <a:rPr lang="en-US" altLang="zh-CN" b="1" kern="0" dirty="0">
                <a:solidFill>
                  <a:srgbClr val="0000FF"/>
                </a:solidFill>
                <a:latin typeface="隶书" pitchFamily="49" charset="-122"/>
                <a:ea typeface="隶书" pitchFamily="49" charset="-122"/>
              </a:rPr>
              <a:t>1</a:t>
            </a:r>
            <a:r>
              <a:rPr lang="zh-CN" altLang="en-US" b="1" kern="0" dirty="0">
                <a:solidFill>
                  <a:srgbClr val="0000FF"/>
                </a:solidFill>
                <a:latin typeface="隶书" pitchFamily="49" charset="-122"/>
                <a:ea typeface="隶书" pitchFamily="49" charset="-122"/>
              </a:rPr>
              <a:t>、出勤率（</a:t>
            </a:r>
            <a:r>
              <a:rPr lang="en-US" altLang="zh-CN" b="1" kern="0" dirty="0">
                <a:solidFill>
                  <a:srgbClr val="0000FF"/>
                </a:solidFill>
                <a:latin typeface="隶书" pitchFamily="49" charset="-122"/>
                <a:ea typeface="隶书" pitchFamily="49" charset="-122"/>
              </a:rPr>
              <a:t>10%</a:t>
            </a:r>
            <a:r>
              <a:rPr lang="zh-CN" altLang="en-US" b="1" kern="0" dirty="0">
                <a:solidFill>
                  <a:srgbClr val="0000FF"/>
                </a:solidFill>
                <a:latin typeface="隶书" pitchFamily="49" charset="-122"/>
                <a:ea typeface="隶书" pitchFamily="49" charset="-122"/>
              </a:rPr>
              <a:t>）</a:t>
            </a:r>
          </a:p>
          <a:p>
            <a:pPr marL="342900" indent="-342900" eaLnBrk="1" hangingPunct="1">
              <a:spcBef>
                <a:spcPct val="20000"/>
              </a:spcBef>
              <a:buClr>
                <a:schemeClr val="folHlink"/>
              </a:buClr>
              <a:buSzPct val="60000"/>
              <a:buFont typeface="Wingdings" pitchFamily="2" charset="2"/>
              <a:buNone/>
              <a:defRPr/>
            </a:pPr>
            <a:r>
              <a:rPr lang="en-US" altLang="zh-CN" b="1" kern="0" dirty="0">
                <a:solidFill>
                  <a:srgbClr val="0000FF"/>
                </a:solidFill>
                <a:latin typeface="隶书" pitchFamily="49" charset="-122"/>
                <a:ea typeface="隶书" pitchFamily="49" charset="-122"/>
              </a:rPr>
              <a:t>     2</a:t>
            </a:r>
            <a:r>
              <a:rPr lang="zh-CN" altLang="en-US" b="1" kern="0" dirty="0" smtClean="0">
                <a:solidFill>
                  <a:srgbClr val="0000FF"/>
                </a:solidFill>
                <a:latin typeface="隶书" pitchFamily="49" charset="-122"/>
                <a:ea typeface="隶书" pitchFamily="49" charset="-122"/>
              </a:rPr>
              <a:t>、</a:t>
            </a:r>
            <a:r>
              <a:rPr lang="zh-CN" altLang="en-US" b="1" kern="0" dirty="0">
                <a:solidFill>
                  <a:srgbClr val="0000FF"/>
                </a:solidFill>
                <a:latin typeface="隶书" pitchFamily="49" charset="-122"/>
                <a:ea typeface="隶书" pitchFamily="49" charset="-122"/>
              </a:rPr>
              <a:t>平时测验与</a:t>
            </a:r>
            <a:r>
              <a:rPr lang="zh-CN" altLang="en-US" b="1" kern="0" dirty="0" smtClean="0">
                <a:solidFill>
                  <a:srgbClr val="0000FF"/>
                </a:solidFill>
                <a:latin typeface="隶书" pitchFamily="49" charset="-122"/>
                <a:ea typeface="隶书" pitchFamily="49" charset="-122"/>
              </a:rPr>
              <a:t>作业</a:t>
            </a:r>
            <a:r>
              <a:rPr lang="zh-CN" altLang="en-US" b="1" kern="0" dirty="0">
                <a:solidFill>
                  <a:srgbClr val="0000FF"/>
                </a:solidFill>
                <a:latin typeface="隶书" pitchFamily="49" charset="-122"/>
                <a:ea typeface="隶书" pitchFamily="49" charset="-122"/>
              </a:rPr>
              <a:t>（</a:t>
            </a:r>
            <a:r>
              <a:rPr lang="en-US" altLang="zh-CN" b="1" kern="0" dirty="0" smtClean="0">
                <a:solidFill>
                  <a:srgbClr val="0000FF"/>
                </a:solidFill>
                <a:latin typeface="隶书" pitchFamily="49" charset="-122"/>
                <a:ea typeface="隶书" pitchFamily="49" charset="-122"/>
              </a:rPr>
              <a:t>40</a:t>
            </a:r>
            <a:r>
              <a:rPr lang="en-US" altLang="zh-CN" b="1" kern="0" dirty="0">
                <a:solidFill>
                  <a:srgbClr val="0000FF"/>
                </a:solidFill>
                <a:latin typeface="隶书" pitchFamily="49" charset="-122"/>
                <a:ea typeface="隶书" pitchFamily="49" charset="-122"/>
              </a:rPr>
              <a:t>%</a:t>
            </a:r>
            <a:r>
              <a:rPr lang="zh-CN" altLang="en-US" b="1" kern="0" dirty="0">
                <a:solidFill>
                  <a:srgbClr val="0000FF"/>
                </a:solidFill>
                <a:latin typeface="隶书" pitchFamily="49" charset="-122"/>
                <a:ea typeface="隶书" pitchFamily="49" charset="-122"/>
              </a:rPr>
              <a:t>）</a:t>
            </a:r>
          </a:p>
          <a:p>
            <a:pPr marL="342900" indent="-342900" eaLnBrk="1" hangingPunct="1">
              <a:spcBef>
                <a:spcPct val="20000"/>
              </a:spcBef>
              <a:buClr>
                <a:schemeClr val="folHlink"/>
              </a:buClr>
              <a:buSzPct val="60000"/>
              <a:buFont typeface="Wingdings" pitchFamily="2" charset="2"/>
              <a:buNone/>
              <a:defRPr/>
            </a:pPr>
            <a:r>
              <a:rPr lang="en-US" altLang="zh-CN" b="1" kern="0" dirty="0">
                <a:solidFill>
                  <a:srgbClr val="0000FF"/>
                </a:solidFill>
                <a:latin typeface="隶书" pitchFamily="49" charset="-122"/>
                <a:ea typeface="隶书" pitchFamily="49" charset="-122"/>
              </a:rPr>
              <a:t>     3</a:t>
            </a:r>
            <a:r>
              <a:rPr lang="zh-CN" altLang="en-US" b="1" kern="0" dirty="0" smtClean="0">
                <a:solidFill>
                  <a:srgbClr val="0000FF"/>
                </a:solidFill>
                <a:latin typeface="隶书" pitchFamily="49" charset="-122"/>
                <a:ea typeface="隶书" pitchFamily="49" charset="-122"/>
              </a:rPr>
              <a:t>、期末考试（</a:t>
            </a:r>
            <a:r>
              <a:rPr lang="en-US" altLang="zh-CN" b="1" kern="0" dirty="0" smtClean="0">
                <a:solidFill>
                  <a:srgbClr val="0000FF"/>
                </a:solidFill>
                <a:latin typeface="隶书" pitchFamily="49" charset="-122"/>
                <a:ea typeface="隶书" pitchFamily="49" charset="-122"/>
              </a:rPr>
              <a:t>50</a:t>
            </a:r>
            <a:r>
              <a:rPr lang="en-US" altLang="zh-CN" b="1" kern="0" dirty="0">
                <a:solidFill>
                  <a:srgbClr val="0000FF"/>
                </a:solidFill>
                <a:latin typeface="隶书" pitchFamily="49" charset="-122"/>
                <a:ea typeface="隶书" pitchFamily="49" charset="-122"/>
              </a:rPr>
              <a:t>%</a:t>
            </a:r>
            <a:r>
              <a:rPr lang="zh-CN" altLang="en-US" b="1" kern="0" dirty="0">
                <a:solidFill>
                  <a:srgbClr val="0000FF"/>
                </a:solidFill>
                <a:latin typeface="隶书" pitchFamily="49" charset="-122"/>
                <a:ea typeface="隶书" pitchFamily="49" charset="-122"/>
              </a:rPr>
              <a:t>）</a:t>
            </a:r>
            <a:endParaRPr lang="en-US" altLang="zh-CN" b="1" kern="0" dirty="0">
              <a:solidFill>
                <a:srgbClr val="0000FF"/>
              </a:solidFill>
              <a:latin typeface="隶书" pitchFamily="49" charset="-122"/>
              <a:ea typeface="隶书" pitchFamily="49" charset="-122"/>
            </a:endParaRPr>
          </a:p>
          <a:p>
            <a:pPr marL="342900" indent="-342900" eaLnBrk="1" hangingPunct="1">
              <a:spcBef>
                <a:spcPct val="20000"/>
              </a:spcBef>
              <a:buClr>
                <a:schemeClr val="folHlink"/>
              </a:buClr>
              <a:buSzPct val="60000"/>
              <a:defRPr/>
            </a:pPr>
            <a:r>
              <a:rPr lang="en-US" altLang="zh-CN" b="1" kern="0" dirty="0" smtClean="0">
                <a:solidFill>
                  <a:srgbClr val="0000FF"/>
                </a:solidFill>
                <a:latin typeface="隶书" pitchFamily="49" charset="-122"/>
                <a:ea typeface="隶书" pitchFamily="49" charset="-122"/>
              </a:rPr>
              <a:t>     </a:t>
            </a:r>
            <a:endParaRPr lang="en-US" altLang="zh-CN" b="1" kern="0" dirty="0">
              <a:solidFill>
                <a:srgbClr val="0000FF"/>
              </a:solidFill>
              <a:latin typeface="隶书" pitchFamily="49" charset="-122"/>
              <a:ea typeface="隶书" pitchFamily="49" charset="-122"/>
            </a:endParaRPr>
          </a:p>
          <a:p>
            <a:pPr marL="342900" indent="-342900" eaLnBrk="1" hangingPunct="1">
              <a:spcBef>
                <a:spcPct val="20000"/>
              </a:spcBef>
              <a:buClr>
                <a:schemeClr val="folHlink"/>
              </a:buClr>
              <a:buSzPct val="60000"/>
              <a:buFont typeface="Wingdings" pitchFamily="2" charset="2"/>
              <a:buNone/>
              <a:defRPr/>
            </a:pPr>
            <a:endParaRPr lang="zh-CN" altLang="en-US" b="1" kern="0" dirty="0">
              <a:solidFill>
                <a:srgbClr val="0000FF"/>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EAC6E87-3791-495D-B474-411F5BD14951}" type="slidenum">
              <a:rPr lang="zh-CN" altLang="en-US" sz="1400">
                <a:latin typeface="Tahoma" panose="020B0604030504040204" pitchFamily="34" charset="0"/>
              </a:rPr>
              <a:pPr/>
              <a:t>40</a:t>
            </a:fld>
            <a:endParaRPr lang="en-US" altLang="zh-CN" sz="1400">
              <a:latin typeface="Tahoma" panose="020B0604030504040204" pitchFamily="34" charset="0"/>
            </a:endParaRPr>
          </a:p>
        </p:txBody>
      </p:sp>
      <p:sp>
        <p:nvSpPr>
          <p:cNvPr id="13314" name="Rectangle 2"/>
          <p:cNvSpPr>
            <a:spLocks noGrp="1" noChangeArrowheads="1"/>
          </p:cNvSpPr>
          <p:nvPr>
            <p:ph type="title"/>
          </p:nvPr>
        </p:nvSpPr>
        <p:spPr>
          <a:xfrm>
            <a:off x="1100138" y="120650"/>
            <a:ext cx="7793037" cy="1462088"/>
          </a:xfrm>
        </p:spPr>
        <p:txBody>
          <a:bodyPr/>
          <a:lstStyle/>
          <a:p>
            <a:pPr eaLnBrk="1" hangingPunct="1"/>
            <a:r>
              <a:rPr lang="en-US" altLang="zh-CN" b="1" smtClean="0">
                <a:solidFill>
                  <a:srgbClr val="0000FF"/>
                </a:solidFill>
                <a:latin typeface="Comic Sans MS" panose="030F0702030302020204" pitchFamily="66" charset="0"/>
              </a:rPr>
              <a:t>1.4 The Network Core</a:t>
            </a:r>
          </a:p>
        </p:txBody>
      </p:sp>
      <p:sp>
        <p:nvSpPr>
          <p:cNvPr id="13315" name="Rectangle 3"/>
          <p:cNvSpPr>
            <a:spLocks noGrp="1" noChangeArrowheads="1"/>
          </p:cNvSpPr>
          <p:nvPr>
            <p:ph type="body" sz="half" idx="1"/>
          </p:nvPr>
        </p:nvSpPr>
        <p:spPr>
          <a:xfrm>
            <a:off x="277813" y="1562100"/>
            <a:ext cx="5465762" cy="4995863"/>
          </a:xfrm>
        </p:spPr>
        <p:txBody>
          <a:bodyPr/>
          <a:lstStyle/>
          <a:p>
            <a:pPr eaLnBrk="1" hangingPunct="1">
              <a:spcBef>
                <a:spcPct val="0"/>
              </a:spcBef>
            </a:pPr>
            <a:r>
              <a:rPr lang="en-US" altLang="zh-CN" dirty="0" smtClean="0">
                <a:latin typeface="Comic Sans MS" panose="030F0702030302020204" pitchFamily="66" charset="0"/>
              </a:rPr>
              <a:t>Mesh of interconnected routers</a:t>
            </a:r>
          </a:p>
          <a:p>
            <a:pPr eaLnBrk="1" hangingPunct="1">
              <a:spcBef>
                <a:spcPct val="0"/>
              </a:spcBef>
            </a:pPr>
            <a:r>
              <a:rPr lang="en-US" altLang="zh-CN" i="1" u="sng" dirty="0" smtClean="0">
                <a:solidFill>
                  <a:srgbClr val="FF0000"/>
                </a:solidFill>
                <a:latin typeface="Comic Sans MS" panose="030F0702030302020204" pitchFamily="66" charset="0"/>
              </a:rPr>
              <a:t>the</a:t>
            </a:r>
            <a:r>
              <a:rPr lang="en-US" altLang="zh-CN" dirty="0" smtClean="0">
                <a:solidFill>
                  <a:srgbClr val="FF0000"/>
                </a:solidFill>
                <a:latin typeface="Comic Sans MS" panose="030F0702030302020204" pitchFamily="66" charset="0"/>
              </a:rPr>
              <a:t> fundamental question:</a:t>
            </a:r>
            <a:r>
              <a:rPr lang="en-US" altLang="zh-CN" dirty="0" smtClean="0">
                <a:latin typeface="Comic Sans MS" panose="030F0702030302020204" pitchFamily="66" charset="0"/>
              </a:rPr>
              <a:t> how is data transferred through net?</a:t>
            </a:r>
          </a:p>
          <a:p>
            <a:pPr lvl="1" eaLnBrk="1" hangingPunct="1">
              <a:spcBef>
                <a:spcPct val="0"/>
              </a:spcBef>
            </a:pPr>
            <a:r>
              <a:rPr lang="en-US" altLang="zh-CN" sz="2800" dirty="0" smtClean="0">
                <a:solidFill>
                  <a:srgbClr val="FF0000"/>
                </a:solidFill>
                <a:latin typeface="Comic Sans MS" panose="030F0702030302020204" pitchFamily="66" charset="0"/>
              </a:rPr>
              <a:t>circuit switching:</a:t>
            </a:r>
            <a:r>
              <a:rPr lang="en-US" altLang="zh-CN" sz="2800" dirty="0" smtClean="0">
                <a:latin typeface="Comic Sans MS" panose="030F0702030302020204" pitchFamily="66" charset="0"/>
              </a:rPr>
              <a:t> </a:t>
            </a:r>
            <a:endParaRPr lang="zh-CN" altLang="en-US" sz="2800" b="1" dirty="0" smtClean="0">
              <a:solidFill>
                <a:srgbClr val="0000FF"/>
              </a:solidFill>
              <a:latin typeface="Comic Sans MS" panose="030F0702030302020204" pitchFamily="66" charset="0"/>
            </a:endParaRPr>
          </a:p>
          <a:p>
            <a:pPr lvl="2" eaLnBrk="1" hangingPunct="1">
              <a:spcBef>
                <a:spcPct val="0"/>
              </a:spcBef>
            </a:pPr>
            <a:r>
              <a:rPr lang="en-US" altLang="zh-CN" sz="2800" dirty="0" smtClean="0">
                <a:latin typeface="Comic Sans MS" panose="030F0702030302020204" pitchFamily="66" charset="0"/>
              </a:rPr>
              <a:t>dedicated circuit per call: telephone net</a:t>
            </a:r>
          </a:p>
          <a:p>
            <a:pPr lvl="1" eaLnBrk="1" hangingPunct="1">
              <a:spcBef>
                <a:spcPct val="0"/>
              </a:spcBef>
            </a:pPr>
            <a:r>
              <a:rPr lang="en-US" altLang="zh-CN" sz="2800" dirty="0" smtClean="0">
                <a:solidFill>
                  <a:srgbClr val="FF0000"/>
                </a:solidFill>
                <a:latin typeface="Comic Sans MS" panose="030F0702030302020204" pitchFamily="66" charset="0"/>
              </a:rPr>
              <a:t>packet-switching:</a:t>
            </a:r>
            <a:r>
              <a:rPr lang="en-US" altLang="zh-CN" sz="2800" b="1" dirty="0" smtClean="0">
                <a:solidFill>
                  <a:srgbClr val="0000FF"/>
                </a:solidFill>
                <a:latin typeface="Comic Sans MS" panose="030F0702030302020204" pitchFamily="66" charset="0"/>
              </a:rPr>
              <a:t> </a:t>
            </a:r>
            <a:endParaRPr lang="zh-CN" altLang="en-US" sz="2800" b="1" dirty="0" smtClean="0">
              <a:solidFill>
                <a:srgbClr val="0000FF"/>
              </a:solidFill>
              <a:latin typeface="Comic Sans MS" panose="030F0702030302020204" pitchFamily="66" charset="0"/>
            </a:endParaRPr>
          </a:p>
          <a:p>
            <a:pPr lvl="2" eaLnBrk="1" hangingPunct="1">
              <a:spcBef>
                <a:spcPct val="0"/>
              </a:spcBef>
            </a:pPr>
            <a:r>
              <a:rPr lang="en-US" altLang="zh-CN" sz="2800" dirty="0" smtClean="0">
                <a:latin typeface="Comic Sans MS" panose="030F0702030302020204" pitchFamily="66" charset="0"/>
              </a:rPr>
              <a:t>data sent thru net in discrete “chunks”</a:t>
            </a:r>
          </a:p>
        </p:txBody>
      </p:sp>
      <p:grpSp>
        <p:nvGrpSpPr>
          <p:cNvPr id="241" name="组合 240"/>
          <p:cNvGrpSpPr/>
          <p:nvPr/>
        </p:nvGrpSpPr>
        <p:grpSpPr>
          <a:xfrm>
            <a:off x="5336381" y="1662906"/>
            <a:ext cx="3411537" cy="4500563"/>
            <a:chOff x="5202238" y="1590675"/>
            <a:chExt cx="3411537" cy="4500563"/>
          </a:xfrm>
        </p:grpSpPr>
        <p:sp>
          <p:nvSpPr>
            <p:cNvPr id="243"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4" name="Group 638"/>
            <p:cNvGrpSpPr>
              <a:grpSpLocks/>
            </p:cNvGrpSpPr>
            <p:nvPr/>
          </p:nvGrpSpPr>
          <p:grpSpPr bwMode="auto">
            <a:xfrm>
              <a:off x="5370513" y="3048000"/>
              <a:ext cx="1458912" cy="933450"/>
              <a:chOff x="2889" y="1631"/>
              <a:chExt cx="980" cy="743"/>
            </a:xfrm>
          </p:grpSpPr>
          <p:sp>
            <p:nvSpPr>
              <p:cNvPr id="790"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91"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45"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Line 642"/>
            <p:cNvSpPr>
              <a:spLocks noChangeShapeType="1"/>
            </p:cNvSpPr>
            <p:nvPr/>
          </p:nvSpPr>
          <p:spPr bwMode="auto">
            <a:xfrm rot="16200000">
              <a:off x="7845425"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 name="Line 644"/>
            <p:cNvSpPr>
              <a:spLocks noChangeShapeType="1"/>
            </p:cNvSpPr>
            <p:nvPr/>
          </p:nvSpPr>
          <p:spPr bwMode="auto">
            <a:xfrm rot="16200000">
              <a:off x="8177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 name="Line 646"/>
            <p:cNvSpPr>
              <a:spLocks noChangeShapeType="1"/>
            </p:cNvSpPr>
            <p:nvPr/>
          </p:nvSpPr>
          <p:spPr bwMode="auto">
            <a:xfrm>
              <a:off x="6100763" y="4776788"/>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647"/>
            <p:cNvSpPr>
              <a:spLocks noChangeShapeType="1"/>
            </p:cNvSpPr>
            <p:nvPr/>
          </p:nvSpPr>
          <p:spPr bwMode="auto">
            <a:xfrm flipV="1">
              <a:off x="5842000" y="5040313"/>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650"/>
            <p:cNvSpPr>
              <a:spLocks noChangeShapeType="1"/>
            </p:cNvSpPr>
            <p:nvPr/>
          </p:nvSpPr>
          <p:spPr bwMode="auto">
            <a:xfrm flipH="1">
              <a:off x="6267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652"/>
            <p:cNvSpPr>
              <a:spLocks noChangeShapeType="1"/>
            </p:cNvSpPr>
            <p:nvPr/>
          </p:nvSpPr>
          <p:spPr bwMode="auto">
            <a:xfrm>
              <a:off x="6743700" y="505618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654"/>
            <p:cNvSpPr>
              <a:spLocks noChangeShapeType="1"/>
            </p:cNvSpPr>
            <p:nvPr/>
          </p:nvSpPr>
          <p:spPr bwMode="auto">
            <a:xfrm>
              <a:off x="6046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655"/>
            <p:cNvSpPr>
              <a:spLocks noChangeShapeType="1"/>
            </p:cNvSpPr>
            <p:nvPr/>
          </p:nvSpPr>
          <p:spPr bwMode="auto">
            <a:xfrm flipV="1">
              <a:off x="5891213" y="373697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 name="Group 656"/>
            <p:cNvGrpSpPr>
              <a:grpSpLocks/>
            </p:cNvGrpSpPr>
            <p:nvPr/>
          </p:nvGrpSpPr>
          <p:grpSpPr bwMode="auto">
            <a:xfrm>
              <a:off x="5611813" y="3503613"/>
              <a:ext cx="506412" cy="352425"/>
              <a:chOff x="2967" y="478"/>
              <a:chExt cx="788" cy="625"/>
            </a:xfrm>
          </p:grpSpPr>
          <p:pic>
            <p:nvPicPr>
              <p:cNvPr id="788"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9"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7" name="Freeform 659"/>
            <p:cNvSpPr>
              <a:spLocks/>
            </p:cNvSpPr>
            <p:nvPr/>
          </p:nvSpPr>
          <p:spPr bwMode="auto">
            <a:xfrm>
              <a:off x="6919913" y="3476625"/>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Freeform 660"/>
            <p:cNvSpPr>
              <a:spLocks/>
            </p:cNvSpPr>
            <p:nvPr/>
          </p:nvSpPr>
          <p:spPr bwMode="auto">
            <a:xfrm>
              <a:off x="6883400" y="2128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9" name="Line 661"/>
            <p:cNvSpPr>
              <a:spLocks noChangeShapeType="1"/>
            </p:cNvSpPr>
            <p:nvPr/>
          </p:nvSpPr>
          <p:spPr bwMode="auto">
            <a:xfrm>
              <a:off x="7396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662"/>
            <p:cNvSpPr>
              <a:spLocks noChangeShapeType="1"/>
            </p:cNvSpPr>
            <p:nvPr/>
          </p:nvSpPr>
          <p:spPr bwMode="auto">
            <a:xfrm>
              <a:off x="7493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664"/>
            <p:cNvSpPr>
              <a:spLocks noChangeShapeType="1"/>
            </p:cNvSpPr>
            <p:nvPr/>
          </p:nvSpPr>
          <p:spPr bwMode="auto">
            <a:xfrm>
              <a:off x="6723063" y="2590800"/>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665"/>
            <p:cNvSpPr>
              <a:spLocks noChangeShapeType="1"/>
            </p:cNvSpPr>
            <p:nvPr/>
          </p:nvSpPr>
          <p:spPr bwMode="auto">
            <a:xfrm>
              <a:off x="7358063"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666"/>
            <p:cNvSpPr>
              <a:spLocks noChangeShapeType="1"/>
            </p:cNvSpPr>
            <p:nvPr/>
          </p:nvSpPr>
          <p:spPr bwMode="auto">
            <a:xfrm flipV="1">
              <a:off x="6737350" y="4687888"/>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667"/>
            <p:cNvSpPr>
              <a:spLocks noChangeShapeType="1"/>
            </p:cNvSpPr>
            <p:nvPr/>
          </p:nvSpPr>
          <p:spPr bwMode="auto">
            <a:xfrm flipV="1">
              <a:off x="6780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668"/>
            <p:cNvSpPr>
              <a:spLocks noChangeShapeType="1"/>
            </p:cNvSpPr>
            <p:nvPr/>
          </p:nvSpPr>
          <p:spPr bwMode="auto">
            <a:xfrm flipV="1">
              <a:off x="7577138" y="2495550"/>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669"/>
            <p:cNvSpPr>
              <a:spLocks noChangeShapeType="1"/>
            </p:cNvSpPr>
            <p:nvPr/>
          </p:nvSpPr>
          <p:spPr bwMode="auto">
            <a:xfrm>
              <a:off x="7405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671"/>
            <p:cNvSpPr>
              <a:spLocks noChangeShapeType="1"/>
            </p:cNvSpPr>
            <p:nvPr/>
          </p:nvSpPr>
          <p:spPr bwMode="auto">
            <a:xfrm>
              <a:off x="7942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672"/>
            <p:cNvSpPr>
              <a:spLocks noChangeShapeType="1"/>
            </p:cNvSpPr>
            <p:nvPr/>
          </p:nvSpPr>
          <p:spPr bwMode="auto">
            <a:xfrm>
              <a:off x="7596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673"/>
            <p:cNvSpPr>
              <a:spLocks noChangeShapeType="1"/>
            </p:cNvSpPr>
            <p:nvPr/>
          </p:nvSpPr>
          <p:spPr bwMode="auto">
            <a:xfrm>
              <a:off x="8150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674"/>
            <p:cNvSpPr>
              <a:spLocks noChangeShapeType="1"/>
            </p:cNvSpPr>
            <p:nvPr/>
          </p:nvSpPr>
          <p:spPr bwMode="auto">
            <a:xfrm flipH="1">
              <a:off x="7299325"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6" name="Group 678"/>
            <p:cNvGrpSpPr>
              <a:grpSpLocks/>
            </p:cNvGrpSpPr>
            <p:nvPr/>
          </p:nvGrpSpPr>
          <p:grpSpPr bwMode="auto">
            <a:xfrm>
              <a:off x="6053138" y="1846263"/>
              <a:ext cx="468312" cy="620712"/>
              <a:chOff x="1653" y="3023"/>
              <a:chExt cx="622" cy="911"/>
            </a:xfrm>
          </p:grpSpPr>
          <p:sp>
            <p:nvSpPr>
              <p:cNvPr id="771"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2"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3"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4"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5"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6"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7"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8"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9"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0"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1"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2"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3"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4"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5"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6"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pic>
            <p:nvPicPr>
              <p:cNvPr id="787"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 name="Group 696"/>
            <p:cNvGrpSpPr>
              <a:grpSpLocks/>
            </p:cNvGrpSpPr>
            <p:nvPr/>
          </p:nvGrpSpPr>
          <p:grpSpPr bwMode="auto">
            <a:xfrm>
              <a:off x="6289675" y="2406650"/>
              <a:ext cx="454025" cy="254000"/>
              <a:chOff x="3843" y="1516"/>
              <a:chExt cx="286" cy="160"/>
            </a:xfrm>
          </p:grpSpPr>
          <p:sp>
            <p:nvSpPr>
              <p:cNvPr id="762"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3"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64"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65"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66" name="Group 701"/>
              <p:cNvGrpSpPr>
                <a:grpSpLocks/>
              </p:cNvGrpSpPr>
              <p:nvPr/>
            </p:nvGrpSpPr>
            <p:grpSpPr bwMode="auto">
              <a:xfrm>
                <a:off x="3932" y="1587"/>
                <a:ext cx="138" cy="33"/>
                <a:chOff x="2468" y="1332"/>
                <a:chExt cx="310" cy="60"/>
              </a:xfrm>
            </p:grpSpPr>
            <p:sp>
              <p:nvSpPr>
                <p:cNvPr id="769"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70"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7"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706"/>
            <p:cNvGrpSpPr>
              <a:grpSpLocks/>
            </p:cNvGrpSpPr>
            <p:nvPr/>
          </p:nvGrpSpPr>
          <p:grpSpPr bwMode="auto">
            <a:xfrm>
              <a:off x="7202488" y="2493963"/>
              <a:ext cx="390525" cy="174625"/>
              <a:chOff x="4334" y="1470"/>
              <a:chExt cx="246" cy="107"/>
            </a:xfrm>
          </p:grpSpPr>
          <p:sp>
            <p:nvSpPr>
              <p:cNvPr id="7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57" name="Group 710"/>
              <p:cNvGrpSpPr>
                <a:grpSpLocks/>
              </p:cNvGrpSpPr>
              <p:nvPr/>
            </p:nvGrpSpPr>
            <p:grpSpPr bwMode="auto">
              <a:xfrm>
                <a:off x="4383" y="1488"/>
                <a:ext cx="138" cy="33"/>
                <a:chOff x="2468" y="1332"/>
                <a:chExt cx="310" cy="60"/>
              </a:xfrm>
            </p:grpSpPr>
            <p:sp>
              <p:nvSpPr>
                <p:cNvPr id="760"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61"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58"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9"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715"/>
            <p:cNvGrpSpPr>
              <a:grpSpLocks/>
            </p:cNvGrpSpPr>
            <p:nvPr/>
          </p:nvGrpSpPr>
          <p:grpSpPr bwMode="auto">
            <a:xfrm>
              <a:off x="7213600" y="2757488"/>
              <a:ext cx="390525" cy="174625"/>
              <a:chOff x="4334" y="1470"/>
              <a:chExt cx="246" cy="107"/>
            </a:xfrm>
          </p:grpSpPr>
          <p:sp>
            <p:nvSpPr>
              <p:cNvPr id="7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49" name="Group 719"/>
              <p:cNvGrpSpPr>
                <a:grpSpLocks/>
              </p:cNvGrpSpPr>
              <p:nvPr/>
            </p:nvGrpSpPr>
            <p:grpSpPr bwMode="auto">
              <a:xfrm>
                <a:off x="4383" y="1488"/>
                <a:ext cx="138" cy="33"/>
                <a:chOff x="2468" y="1332"/>
                <a:chExt cx="310" cy="60"/>
              </a:xfrm>
            </p:grpSpPr>
            <p:sp>
              <p:nvSpPr>
                <p:cNvPr id="752"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53"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50"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1"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0" name="Group 724"/>
            <p:cNvGrpSpPr>
              <a:grpSpLocks/>
            </p:cNvGrpSpPr>
            <p:nvPr/>
          </p:nvGrpSpPr>
          <p:grpSpPr bwMode="auto">
            <a:xfrm>
              <a:off x="7762875" y="2759075"/>
              <a:ext cx="390525" cy="174625"/>
              <a:chOff x="4334" y="1470"/>
              <a:chExt cx="246" cy="107"/>
            </a:xfrm>
          </p:grpSpPr>
          <p:sp>
            <p:nvSpPr>
              <p:cNvPr id="7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41" name="Group 728"/>
              <p:cNvGrpSpPr>
                <a:grpSpLocks/>
              </p:cNvGrpSpPr>
              <p:nvPr/>
            </p:nvGrpSpPr>
            <p:grpSpPr bwMode="auto">
              <a:xfrm>
                <a:off x="4383" y="1488"/>
                <a:ext cx="138" cy="33"/>
                <a:chOff x="2468" y="1332"/>
                <a:chExt cx="310" cy="60"/>
              </a:xfrm>
            </p:grpSpPr>
            <p:sp>
              <p:nvSpPr>
                <p:cNvPr id="744"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45"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42"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3"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1" name="Group 733"/>
            <p:cNvGrpSpPr>
              <a:grpSpLocks/>
            </p:cNvGrpSpPr>
            <p:nvPr/>
          </p:nvGrpSpPr>
          <p:grpSpPr bwMode="auto">
            <a:xfrm>
              <a:off x="7689850" y="2393950"/>
              <a:ext cx="390525" cy="174625"/>
              <a:chOff x="4334" y="1470"/>
              <a:chExt cx="246" cy="107"/>
            </a:xfrm>
          </p:grpSpPr>
          <p:sp>
            <p:nvSpPr>
              <p:cNvPr id="7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33" name="Group 737"/>
              <p:cNvGrpSpPr>
                <a:grpSpLocks/>
              </p:cNvGrpSpPr>
              <p:nvPr/>
            </p:nvGrpSpPr>
            <p:grpSpPr bwMode="auto">
              <a:xfrm>
                <a:off x="4383" y="1488"/>
                <a:ext cx="138" cy="33"/>
                <a:chOff x="2468" y="1332"/>
                <a:chExt cx="310" cy="60"/>
              </a:xfrm>
            </p:grpSpPr>
            <p:sp>
              <p:nvSpPr>
                <p:cNvPr id="736"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37"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34"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5"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2" name="Line 751"/>
            <p:cNvSpPr>
              <a:spLocks noChangeShapeType="1"/>
            </p:cNvSpPr>
            <p:nvPr/>
          </p:nvSpPr>
          <p:spPr bwMode="auto">
            <a:xfrm>
              <a:off x="6427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3" name="Group 761"/>
            <p:cNvGrpSpPr>
              <a:grpSpLocks/>
            </p:cNvGrpSpPr>
            <p:nvPr/>
          </p:nvGrpSpPr>
          <p:grpSpPr bwMode="auto">
            <a:xfrm>
              <a:off x="7591425" y="4806950"/>
              <a:ext cx="622300" cy="244475"/>
              <a:chOff x="4334" y="1470"/>
              <a:chExt cx="246" cy="107"/>
            </a:xfrm>
          </p:grpSpPr>
          <p:sp>
            <p:nvSpPr>
              <p:cNvPr id="7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25" name="Group 765"/>
              <p:cNvGrpSpPr>
                <a:grpSpLocks/>
              </p:cNvGrpSpPr>
              <p:nvPr/>
            </p:nvGrpSpPr>
            <p:grpSpPr bwMode="auto">
              <a:xfrm>
                <a:off x="4383" y="1488"/>
                <a:ext cx="138" cy="33"/>
                <a:chOff x="2468" y="1332"/>
                <a:chExt cx="310" cy="60"/>
              </a:xfrm>
            </p:grpSpPr>
            <p:sp>
              <p:nvSpPr>
                <p:cNvPr id="728"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29"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26"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770"/>
            <p:cNvGrpSpPr>
              <a:grpSpLocks/>
            </p:cNvGrpSpPr>
            <p:nvPr/>
          </p:nvGrpSpPr>
          <p:grpSpPr bwMode="auto">
            <a:xfrm>
              <a:off x="6965950" y="4508500"/>
              <a:ext cx="622300" cy="244475"/>
              <a:chOff x="4334" y="1470"/>
              <a:chExt cx="246" cy="107"/>
            </a:xfrm>
          </p:grpSpPr>
          <p:sp>
            <p:nvSpPr>
              <p:cNvPr id="7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17" name="Group 774"/>
              <p:cNvGrpSpPr>
                <a:grpSpLocks/>
              </p:cNvGrpSpPr>
              <p:nvPr/>
            </p:nvGrpSpPr>
            <p:grpSpPr bwMode="auto">
              <a:xfrm>
                <a:off x="4383" y="1488"/>
                <a:ext cx="138" cy="33"/>
                <a:chOff x="2468" y="1332"/>
                <a:chExt cx="310" cy="60"/>
              </a:xfrm>
            </p:grpSpPr>
            <p:sp>
              <p:nvSpPr>
                <p:cNvPr id="720"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21"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18"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5" name="Group 779"/>
            <p:cNvGrpSpPr>
              <a:grpSpLocks/>
            </p:cNvGrpSpPr>
            <p:nvPr/>
          </p:nvGrpSpPr>
          <p:grpSpPr bwMode="auto">
            <a:xfrm>
              <a:off x="6242050" y="4851400"/>
              <a:ext cx="622300" cy="244475"/>
              <a:chOff x="4334" y="1470"/>
              <a:chExt cx="246" cy="107"/>
            </a:xfrm>
          </p:grpSpPr>
          <p:sp>
            <p:nvSpPr>
              <p:cNvPr id="7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09" name="Group 783"/>
              <p:cNvGrpSpPr>
                <a:grpSpLocks/>
              </p:cNvGrpSpPr>
              <p:nvPr/>
            </p:nvGrpSpPr>
            <p:grpSpPr bwMode="auto">
              <a:xfrm>
                <a:off x="4383" y="1488"/>
                <a:ext cx="138" cy="33"/>
                <a:chOff x="2468" y="1332"/>
                <a:chExt cx="310" cy="60"/>
              </a:xfrm>
            </p:grpSpPr>
            <p:sp>
              <p:nvSpPr>
                <p:cNvPr id="712"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13"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10"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1"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 name="Group 788"/>
            <p:cNvGrpSpPr>
              <a:grpSpLocks/>
            </p:cNvGrpSpPr>
            <p:nvPr/>
          </p:nvGrpSpPr>
          <p:grpSpPr bwMode="auto">
            <a:xfrm>
              <a:off x="6051550" y="3644900"/>
              <a:ext cx="390525" cy="171450"/>
              <a:chOff x="4334" y="1470"/>
              <a:chExt cx="246" cy="107"/>
            </a:xfrm>
          </p:grpSpPr>
          <p:sp>
            <p:nvSpPr>
              <p:cNvPr id="6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01" name="Group 792"/>
              <p:cNvGrpSpPr>
                <a:grpSpLocks/>
              </p:cNvGrpSpPr>
              <p:nvPr/>
            </p:nvGrpSpPr>
            <p:grpSpPr bwMode="auto">
              <a:xfrm>
                <a:off x="4383" y="1488"/>
                <a:ext cx="138" cy="33"/>
                <a:chOff x="2468" y="1332"/>
                <a:chExt cx="310" cy="60"/>
              </a:xfrm>
            </p:grpSpPr>
            <p:sp>
              <p:nvSpPr>
                <p:cNvPr id="704"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05"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02"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3"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 name="Group 797"/>
            <p:cNvGrpSpPr>
              <a:grpSpLocks/>
            </p:cNvGrpSpPr>
            <p:nvPr/>
          </p:nvGrpSpPr>
          <p:grpSpPr bwMode="auto">
            <a:xfrm>
              <a:off x="7161213" y="5005388"/>
              <a:ext cx="446087" cy="422275"/>
              <a:chOff x="5072" y="3611"/>
              <a:chExt cx="459" cy="380"/>
            </a:xfrm>
          </p:grpSpPr>
          <p:grpSp>
            <p:nvGrpSpPr>
              <p:cNvPr id="684" name="Group 798"/>
              <p:cNvGrpSpPr>
                <a:grpSpLocks/>
              </p:cNvGrpSpPr>
              <p:nvPr/>
            </p:nvGrpSpPr>
            <p:grpSpPr bwMode="auto">
              <a:xfrm>
                <a:off x="5144" y="3611"/>
                <a:ext cx="387" cy="99"/>
                <a:chOff x="5030" y="2639"/>
                <a:chExt cx="387" cy="99"/>
              </a:xfrm>
            </p:grpSpPr>
            <p:sp>
              <p:nvSpPr>
                <p:cNvPr id="686"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9"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1"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2"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693"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694"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695"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696"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697"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685"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8" name="Group 812"/>
            <p:cNvGrpSpPr>
              <a:grpSpLocks/>
            </p:cNvGrpSpPr>
            <p:nvPr/>
          </p:nvGrpSpPr>
          <p:grpSpPr bwMode="auto">
            <a:xfrm>
              <a:off x="5638800" y="3509963"/>
              <a:ext cx="398463" cy="358775"/>
              <a:chOff x="5072" y="3611"/>
              <a:chExt cx="459" cy="380"/>
            </a:xfrm>
          </p:grpSpPr>
          <p:grpSp>
            <p:nvGrpSpPr>
              <p:cNvPr id="670" name="Group 813"/>
              <p:cNvGrpSpPr>
                <a:grpSpLocks/>
              </p:cNvGrpSpPr>
              <p:nvPr/>
            </p:nvGrpSpPr>
            <p:grpSpPr bwMode="auto">
              <a:xfrm>
                <a:off x="5144" y="3611"/>
                <a:ext cx="387" cy="99"/>
                <a:chOff x="5030" y="2639"/>
                <a:chExt cx="387" cy="99"/>
              </a:xfrm>
            </p:grpSpPr>
            <p:sp>
              <p:nvSpPr>
                <p:cNvPr id="672"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3"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4"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7"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8"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679"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680"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681"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682"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683"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671"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9"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0" name="Group 828"/>
            <p:cNvGrpSpPr>
              <a:grpSpLocks/>
            </p:cNvGrpSpPr>
            <p:nvPr/>
          </p:nvGrpSpPr>
          <p:grpSpPr bwMode="auto">
            <a:xfrm>
              <a:off x="5254625" y="2038350"/>
              <a:ext cx="504825" cy="401638"/>
              <a:chOff x="2896" y="396"/>
              <a:chExt cx="1848" cy="1887"/>
            </a:xfrm>
          </p:grpSpPr>
          <p:pic>
            <p:nvPicPr>
              <p:cNvPr id="647"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8"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49"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0"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8"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9"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0"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1"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2"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3"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664"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6"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7"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669"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1" name="Group 852"/>
            <p:cNvGrpSpPr>
              <a:grpSpLocks/>
            </p:cNvGrpSpPr>
            <p:nvPr/>
          </p:nvGrpSpPr>
          <p:grpSpPr bwMode="auto">
            <a:xfrm>
              <a:off x="5537200" y="3054350"/>
              <a:ext cx="504825" cy="401638"/>
              <a:chOff x="2896" y="396"/>
              <a:chExt cx="1848" cy="1887"/>
            </a:xfrm>
          </p:grpSpPr>
          <p:pic>
            <p:nvPicPr>
              <p:cNvPr id="624"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26"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7"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4"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641"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646"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2" name="Group 876"/>
            <p:cNvGrpSpPr>
              <a:grpSpLocks/>
            </p:cNvGrpSpPr>
            <p:nvPr/>
          </p:nvGrpSpPr>
          <p:grpSpPr bwMode="auto">
            <a:xfrm>
              <a:off x="6959600" y="5495925"/>
              <a:ext cx="504825" cy="401638"/>
              <a:chOff x="2896" y="396"/>
              <a:chExt cx="1848" cy="1887"/>
            </a:xfrm>
          </p:grpSpPr>
          <p:pic>
            <p:nvPicPr>
              <p:cNvPr id="601"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2"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603"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5"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6"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7"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8"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9"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0"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1"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2"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3"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618"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623"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3" name="Group 900"/>
            <p:cNvGrpSpPr>
              <a:grpSpLocks/>
            </p:cNvGrpSpPr>
            <p:nvPr/>
          </p:nvGrpSpPr>
          <p:grpSpPr bwMode="auto">
            <a:xfrm>
              <a:off x="7378700" y="5524500"/>
              <a:ext cx="504825" cy="401638"/>
              <a:chOff x="2896" y="396"/>
              <a:chExt cx="1848" cy="1887"/>
            </a:xfrm>
          </p:grpSpPr>
          <p:pic>
            <p:nvPicPr>
              <p:cNvPr id="578"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9"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80"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2"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3"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4"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5"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6"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7"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8"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9"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0"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1"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2"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3"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95"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6"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9"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600"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4" name="Group 924"/>
            <p:cNvGrpSpPr>
              <a:grpSpLocks/>
            </p:cNvGrpSpPr>
            <p:nvPr/>
          </p:nvGrpSpPr>
          <p:grpSpPr bwMode="auto">
            <a:xfrm>
              <a:off x="5349875" y="1590675"/>
              <a:ext cx="617538" cy="387350"/>
              <a:chOff x="2920" y="972"/>
              <a:chExt cx="389" cy="244"/>
            </a:xfrm>
          </p:grpSpPr>
          <p:grpSp>
            <p:nvGrpSpPr>
              <p:cNvPr id="566" name="Group 925"/>
              <p:cNvGrpSpPr>
                <a:grpSpLocks/>
              </p:cNvGrpSpPr>
              <p:nvPr/>
            </p:nvGrpSpPr>
            <p:grpSpPr bwMode="auto">
              <a:xfrm>
                <a:off x="3085" y="1027"/>
                <a:ext cx="102" cy="189"/>
                <a:chOff x="3436" y="1504"/>
                <a:chExt cx="393" cy="942"/>
              </a:xfrm>
            </p:grpSpPr>
            <p:pic>
              <p:nvPicPr>
                <p:cNvPr id="568"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9"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0" name="Group 928"/>
                <p:cNvGrpSpPr>
                  <a:grpSpLocks/>
                </p:cNvGrpSpPr>
                <p:nvPr/>
              </p:nvGrpSpPr>
              <p:grpSpPr bwMode="auto">
                <a:xfrm>
                  <a:off x="3511" y="1689"/>
                  <a:ext cx="289" cy="576"/>
                  <a:chOff x="3511" y="1689"/>
                  <a:chExt cx="289" cy="576"/>
                </a:xfrm>
              </p:grpSpPr>
              <p:sp>
                <p:nvSpPr>
                  <p:cNvPr id="571"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2"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3"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4"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5"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6"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7"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67"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5"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6" name="Group 938"/>
            <p:cNvGrpSpPr>
              <a:grpSpLocks/>
            </p:cNvGrpSpPr>
            <p:nvPr/>
          </p:nvGrpSpPr>
          <p:grpSpPr bwMode="auto">
            <a:xfrm>
              <a:off x="5662613" y="4538663"/>
              <a:ext cx="463550" cy="398462"/>
              <a:chOff x="3987" y="-51"/>
              <a:chExt cx="1252" cy="983"/>
            </a:xfrm>
          </p:grpSpPr>
          <p:pic>
            <p:nvPicPr>
              <p:cNvPr id="564"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5" name="Freeform 940"/>
              <p:cNvSpPr>
                <a:spLocks/>
              </p:cNvSpPr>
              <p:nvPr/>
            </p:nvSpPr>
            <p:spPr bwMode="auto">
              <a:xfrm>
                <a:off x="4507" y="37"/>
                <a:ext cx="640" cy="459"/>
              </a:xfrm>
              <a:custGeom>
                <a:avLst/>
                <a:gdLst>
                  <a:gd name="T0" fmla="*/ 20 w 714"/>
                  <a:gd name="T1" fmla="*/ 1 h 714"/>
                  <a:gd name="T2" fmla="*/ 111 w 714"/>
                  <a:gd name="T3" fmla="*/ 0 h 714"/>
                  <a:gd name="T4" fmla="*/ 88 w 714"/>
                  <a:gd name="T5" fmla="*/ 1 h 714"/>
                  <a:gd name="T6" fmla="*/ 0 w 714"/>
                  <a:gd name="T7" fmla="*/ 1 h 714"/>
                  <a:gd name="T8" fmla="*/ 2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7" name="Group 941"/>
            <p:cNvGrpSpPr>
              <a:grpSpLocks/>
            </p:cNvGrpSpPr>
            <p:nvPr/>
          </p:nvGrpSpPr>
          <p:grpSpPr bwMode="auto">
            <a:xfrm>
              <a:off x="5500688" y="4938713"/>
              <a:ext cx="463550" cy="398462"/>
              <a:chOff x="3987" y="-51"/>
              <a:chExt cx="1252" cy="983"/>
            </a:xfrm>
          </p:grpSpPr>
          <p:pic>
            <p:nvPicPr>
              <p:cNvPr id="562"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 name="Freeform 943"/>
              <p:cNvSpPr>
                <a:spLocks/>
              </p:cNvSpPr>
              <p:nvPr/>
            </p:nvSpPr>
            <p:spPr bwMode="auto">
              <a:xfrm>
                <a:off x="4507" y="37"/>
                <a:ext cx="640" cy="459"/>
              </a:xfrm>
              <a:custGeom>
                <a:avLst/>
                <a:gdLst>
                  <a:gd name="T0" fmla="*/ 20 w 714"/>
                  <a:gd name="T1" fmla="*/ 1 h 714"/>
                  <a:gd name="T2" fmla="*/ 111 w 714"/>
                  <a:gd name="T3" fmla="*/ 0 h 714"/>
                  <a:gd name="T4" fmla="*/ 88 w 714"/>
                  <a:gd name="T5" fmla="*/ 1 h 714"/>
                  <a:gd name="T6" fmla="*/ 0 w 714"/>
                  <a:gd name="T7" fmla="*/ 1 h 714"/>
                  <a:gd name="T8" fmla="*/ 2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8" name="Group 944"/>
            <p:cNvGrpSpPr>
              <a:grpSpLocks/>
            </p:cNvGrpSpPr>
            <p:nvPr/>
          </p:nvGrpSpPr>
          <p:grpSpPr bwMode="auto">
            <a:xfrm>
              <a:off x="5957888" y="5186363"/>
              <a:ext cx="463550" cy="398462"/>
              <a:chOff x="3987" y="-51"/>
              <a:chExt cx="1252" cy="983"/>
            </a:xfrm>
          </p:grpSpPr>
          <p:pic>
            <p:nvPicPr>
              <p:cNvPr id="560"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1" name="Freeform 946"/>
              <p:cNvSpPr>
                <a:spLocks/>
              </p:cNvSpPr>
              <p:nvPr/>
            </p:nvSpPr>
            <p:spPr bwMode="auto">
              <a:xfrm>
                <a:off x="4507" y="37"/>
                <a:ext cx="640" cy="459"/>
              </a:xfrm>
              <a:custGeom>
                <a:avLst/>
                <a:gdLst>
                  <a:gd name="T0" fmla="*/ 20 w 714"/>
                  <a:gd name="T1" fmla="*/ 1 h 714"/>
                  <a:gd name="T2" fmla="*/ 111 w 714"/>
                  <a:gd name="T3" fmla="*/ 0 h 714"/>
                  <a:gd name="T4" fmla="*/ 88 w 714"/>
                  <a:gd name="T5" fmla="*/ 1 h 714"/>
                  <a:gd name="T6" fmla="*/ 0 w 714"/>
                  <a:gd name="T7" fmla="*/ 1 h 714"/>
                  <a:gd name="T8" fmla="*/ 2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9" name="Group 947"/>
            <p:cNvGrpSpPr>
              <a:grpSpLocks/>
            </p:cNvGrpSpPr>
            <p:nvPr/>
          </p:nvGrpSpPr>
          <p:grpSpPr bwMode="auto">
            <a:xfrm>
              <a:off x="6396038" y="5224463"/>
              <a:ext cx="463550" cy="398462"/>
              <a:chOff x="3987" y="-51"/>
              <a:chExt cx="1252" cy="983"/>
            </a:xfrm>
          </p:grpSpPr>
          <p:pic>
            <p:nvPicPr>
              <p:cNvPr id="558"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9" name="Freeform 949"/>
              <p:cNvSpPr>
                <a:spLocks/>
              </p:cNvSpPr>
              <p:nvPr/>
            </p:nvSpPr>
            <p:spPr bwMode="auto">
              <a:xfrm>
                <a:off x="4507" y="37"/>
                <a:ext cx="640" cy="459"/>
              </a:xfrm>
              <a:custGeom>
                <a:avLst/>
                <a:gdLst>
                  <a:gd name="T0" fmla="*/ 20 w 714"/>
                  <a:gd name="T1" fmla="*/ 1 h 714"/>
                  <a:gd name="T2" fmla="*/ 111 w 714"/>
                  <a:gd name="T3" fmla="*/ 0 h 714"/>
                  <a:gd name="T4" fmla="*/ 88 w 714"/>
                  <a:gd name="T5" fmla="*/ 1 h 714"/>
                  <a:gd name="T6" fmla="*/ 0 w 714"/>
                  <a:gd name="T7" fmla="*/ 1 h 714"/>
                  <a:gd name="T8" fmla="*/ 2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0" name="Group 950"/>
            <p:cNvGrpSpPr>
              <a:grpSpLocks/>
            </p:cNvGrpSpPr>
            <p:nvPr/>
          </p:nvGrpSpPr>
          <p:grpSpPr bwMode="auto">
            <a:xfrm>
              <a:off x="8186738" y="5014913"/>
              <a:ext cx="249237" cy="555625"/>
              <a:chOff x="1115" y="2770"/>
              <a:chExt cx="589" cy="1034"/>
            </a:xfrm>
          </p:grpSpPr>
          <p:sp>
            <p:nvSpPr>
              <p:cNvPr id="526"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7"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8"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9"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0"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31" name="Group 956"/>
              <p:cNvGrpSpPr>
                <a:grpSpLocks/>
              </p:cNvGrpSpPr>
              <p:nvPr/>
            </p:nvGrpSpPr>
            <p:grpSpPr bwMode="auto">
              <a:xfrm>
                <a:off x="1367" y="2873"/>
                <a:ext cx="240" cy="63"/>
                <a:chOff x="614" y="2568"/>
                <a:chExt cx="725" cy="139"/>
              </a:xfrm>
            </p:grpSpPr>
            <p:sp>
              <p:nvSpPr>
                <p:cNvPr id="556"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7"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2"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33" name="Group 960"/>
              <p:cNvGrpSpPr>
                <a:grpSpLocks/>
              </p:cNvGrpSpPr>
              <p:nvPr/>
            </p:nvGrpSpPr>
            <p:grpSpPr bwMode="auto">
              <a:xfrm>
                <a:off x="1366" y="3014"/>
                <a:ext cx="240" cy="58"/>
                <a:chOff x="614" y="2568"/>
                <a:chExt cx="725" cy="139"/>
              </a:xfrm>
            </p:grpSpPr>
            <p:sp>
              <p:nvSpPr>
                <p:cNvPr id="554"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5"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4"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5"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36" name="Group 965"/>
              <p:cNvGrpSpPr>
                <a:grpSpLocks/>
              </p:cNvGrpSpPr>
              <p:nvPr/>
            </p:nvGrpSpPr>
            <p:grpSpPr bwMode="auto">
              <a:xfrm>
                <a:off x="1361" y="3287"/>
                <a:ext cx="240" cy="65"/>
                <a:chOff x="614" y="2568"/>
                <a:chExt cx="725" cy="139"/>
              </a:xfrm>
            </p:grpSpPr>
            <p:sp>
              <p:nvSpPr>
                <p:cNvPr id="552"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3"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7"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38" name="Group 969"/>
              <p:cNvGrpSpPr>
                <a:grpSpLocks/>
              </p:cNvGrpSpPr>
              <p:nvPr/>
            </p:nvGrpSpPr>
            <p:grpSpPr bwMode="auto">
              <a:xfrm>
                <a:off x="1363" y="3158"/>
                <a:ext cx="240" cy="60"/>
                <a:chOff x="614" y="2568"/>
                <a:chExt cx="725" cy="139"/>
              </a:xfrm>
            </p:grpSpPr>
            <p:sp>
              <p:nvSpPr>
                <p:cNvPr id="550"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1"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9"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0"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1"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2"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3"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44"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5"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6"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7"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48"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9"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1" name="Group 983"/>
            <p:cNvGrpSpPr>
              <a:grpSpLocks/>
            </p:cNvGrpSpPr>
            <p:nvPr/>
          </p:nvGrpSpPr>
          <p:grpSpPr bwMode="auto">
            <a:xfrm>
              <a:off x="7900988" y="5224463"/>
              <a:ext cx="230187" cy="498475"/>
              <a:chOff x="1115" y="2770"/>
              <a:chExt cx="589" cy="1034"/>
            </a:xfrm>
          </p:grpSpPr>
          <p:sp>
            <p:nvSpPr>
              <p:cNvPr id="494"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5"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6"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8"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9" name="Group 989"/>
              <p:cNvGrpSpPr>
                <a:grpSpLocks/>
              </p:cNvGrpSpPr>
              <p:nvPr/>
            </p:nvGrpSpPr>
            <p:grpSpPr bwMode="auto">
              <a:xfrm>
                <a:off x="1367" y="2873"/>
                <a:ext cx="240" cy="63"/>
                <a:chOff x="614" y="2568"/>
                <a:chExt cx="725" cy="139"/>
              </a:xfrm>
            </p:grpSpPr>
            <p:sp>
              <p:nvSpPr>
                <p:cNvPr id="524"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5"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0"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1" name="Group 993"/>
              <p:cNvGrpSpPr>
                <a:grpSpLocks/>
              </p:cNvGrpSpPr>
              <p:nvPr/>
            </p:nvGrpSpPr>
            <p:grpSpPr bwMode="auto">
              <a:xfrm>
                <a:off x="1366" y="3014"/>
                <a:ext cx="240" cy="58"/>
                <a:chOff x="614" y="2568"/>
                <a:chExt cx="725" cy="139"/>
              </a:xfrm>
            </p:grpSpPr>
            <p:sp>
              <p:nvSpPr>
                <p:cNvPr id="522"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3"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2"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3"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4" name="Group 998"/>
              <p:cNvGrpSpPr>
                <a:grpSpLocks/>
              </p:cNvGrpSpPr>
              <p:nvPr/>
            </p:nvGrpSpPr>
            <p:grpSpPr bwMode="auto">
              <a:xfrm>
                <a:off x="1361" y="3287"/>
                <a:ext cx="240" cy="65"/>
                <a:chOff x="614" y="2568"/>
                <a:chExt cx="725" cy="139"/>
              </a:xfrm>
            </p:grpSpPr>
            <p:sp>
              <p:nvSpPr>
                <p:cNvPr id="520"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1"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5"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6" name="Group 1002"/>
              <p:cNvGrpSpPr>
                <a:grpSpLocks/>
              </p:cNvGrpSpPr>
              <p:nvPr/>
            </p:nvGrpSpPr>
            <p:grpSpPr bwMode="auto">
              <a:xfrm>
                <a:off x="1363" y="3158"/>
                <a:ext cx="240" cy="60"/>
                <a:chOff x="614" y="2568"/>
                <a:chExt cx="725" cy="139"/>
              </a:xfrm>
            </p:grpSpPr>
            <p:sp>
              <p:nvSpPr>
                <p:cNvPr id="518"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9"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7"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8"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9"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1"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12"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3"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4"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5"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16"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7"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2" name="Group 1070"/>
            <p:cNvGrpSpPr>
              <a:grpSpLocks/>
            </p:cNvGrpSpPr>
            <p:nvPr/>
          </p:nvGrpSpPr>
          <p:grpSpPr bwMode="auto">
            <a:xfrm>
              <a:off x="7202488" y="2486025"/>
              <a:ext cx="392112" cy="180975"/>
              <a:chOff x="4655" y="2464"/>
              <a:chExt cx="319" cy="132"/>
            </a:xfrm>
          </p:grpSpPr>
          <p:grpSp>
            <p:nvGrpSpPr>
              <p:cNvPr id="477" name="Group 1071"/>
              <p:cNvGrpSpPr>
                <a:grpSpLocks/>
              </p:cNvGrpSpPr>
              <p:nvPr/>
            </p:nvGrpSpPr>
            <p:grpSpPr bwMode="auto">
              <a:xfrm>
                <a:off x="4660" y="2464"/>
                <a:ext cx="310" cy="130"/>
                <a:chOff x="4334" y="1470"/>
                <a:chExt cx="246" cy="107"/>
              </a:xfrm>
            </p:grpSpPr>
            <p:sp>
              <p:nvSpPr>
                <p:cNvPr id="4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9" name="Group 1075"/>
                <p:cNvGrpSpPr>
                  <a:grpSpLocks/>
                </p:cNvGrpSpPr>
                <p:nvPr/>
              </p:nvGrpSpPr>
              <p:grpSpPr bwMode="auto">
                <a:xfrm>
                  <a:off x="4383" y="1488"/>
                  <a:ext cx="138" cy="33"/>
                  <a:chOff x="2468" y="1332"/>
                  <a:chExt cx="310" cy="60"/>
                </a:xfrm>
              </p:grpSpPr>
              <p:sp>
                <p:nvSpPr>
                  <p:cNvPr id="492"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93"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90"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7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7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1" name="Group 1083"/>
              <p:cNvGrpSpPr>
                <a:grpSpLocks/>
              </p:cNvGrpSpPr>
              <p:nvPr/>
            </p:nvGrpSpPr>
            <p:grpSpPr bwMode="auto">
              <a:xfrm>
                <a:off x="4719" y="2486"/>
                <a:ext cx="179" cy="41"/>
                <a:chOff x="2468" y="1332"/>
                <a:chExt cx="310" cy="60"/>
              </a:xfrm>
            </p:grpSpPr>
            <p:sp>
              <p:nvSpPr>
                <p:cNvPr id="484"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5"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82"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3" name="Group 1088"/>
            <p:cNvGrpSpPr>
              <a:grpSpLocks/>
            </p:cNvGrpSpPr>
            <p:nvPr/>
          </p:nvGrpSpPr>
          <p:grpSpPr bwMode="auto">
            <a:xfrm>
              <a:off x="7205663" y="2752725"/>
              <a:ext cx="407987" cy="180975"/>
              <a:chOff x="4655" y="2464"/>
              <a:chExt cx="319" cy="132"/>
            </a:xfrm>
          </p:grpSpPr>
          <p:grpSp>
            <p:nvGrpSpPr>
              <p:cNvPr id="460" name="Group 1089"/>
              <p:cNvGrpSpPr>
                <a:grpSpLocks/>
              </p:cNvGrpSpPr>
              <p:nvPr/>
            </p:nvGrpSpPr>
            <p:grpSpPr bwMode="auto">
              <a:xfrm>
                <a:off x="4660" y="2464"/>
                <a:ext cx="310" cy="130"/>
                <a:chOff x="4334" y="1470"/>
                <a:chExt cx="246" cy="107"/>
              </a:xfrm>
            </p:grpSpPr>
            <p:sp>
              <p:nvSpPr>
                <p:cNvPr id="46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7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7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72" name="Group 1093"/>
                <p:cNvGrpSpPr>
                  <a:grpSpLocks/>
                </p:cNvGrpSpPr>
                <p:nvPr/>
              </p:nvGrpSpPr>
              <p:grpSpPr bwMode="auto">
                <a:xfrm>
                  <a:off x="4383" y="1488"/>
                  <a:ext cx="138" cy="33"/>
                  <a:chOff x="2468" y="1332"/>
                  <a:chExt cx="310" cy="60"/>
                </a:xfrm>
              </p:grpSpPr>
              <p:sp>
                <p:nvSpPr>
                  <p:cNvPr id="475"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76"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3"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4"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6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6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4" name="Group 1101"/>
              <p:cNvGrpSpPr>
                <a:grpSpLocks/>
              </p:cNvGrpSpPr>
              <p:nvPr/>
            </p:nvGrpSpPr>
            <p:grpSpPr bwMode="auto">
              <a:xfrm>
                <a:off x="4719" y="2486"/>
                <a:ext cx="179" cy="41"/>
                <a:chOff x="2468" y="1332"/>
                <a:chExt cx="310" cy="60"/>
              </a:xfrm>
            </p:grpSpPr>
            <p:sp>
              <p:nvSpPr>
                <p:cNvPr id="467"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8"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65"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6"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4" name="Group 1106"/>
            <p:cNvGrpSpPr>
              <a:grpSpLocks/>
            </p:cNvGrpSpPr>
            <p:nvPr/>
          </p:nvGrpSpPr>
          <p:grpSpPr bwMode="auto">
            <a:xfrm>
              <a:off x="7758113" y="2749550"/>
              <a:ext cx="407987" cy="180975"/>
              <a:chOff x="4655" y="2464"/>
              <a:chExt cx="319" cy="132"/>
            </a:xfrm>
          </p:grpSpPr>
          <p:grpSp>
            <p:nvGrpSpPr>
              <p:cNvPr id="443" name="Group 1107"/>
              <p:cNvGrpSpPr>
                <a:grpSpLocks/>
              </p:cNvGrpSpPr>
              <p:nvPr/>
            </p:nvGrpSpPr>
            <p:grpSpPr bwMode="auto">
              <a:xfrm>
                <a:off x="4660" y="2464"/>
                <a:ext cx="310" cy="130"/>
                <a:chOff x="4334" y="1470"/>
                <a:chExt cx="246" cy="107"/>
              </a:xfrm>
            </p:grpSpPr>
            <p:sp>
              <p:nvSpPr>
                <p:cNvPr id="45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5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5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55" name="Group 1111"/>
                <p:cNvGrpSpPr>
                  <a:grpSpLocks/>
                </p:cNvGrpSpPr>
                <p:nvPr/>
              </p:nvGrpSpPr>
              <p:grpSpPr bwMode="auto">
                <a:xfrm>
                  <a:off x="4383" y="1488"/>
                  <a:ext cx="138" cy="33"/>
                  <a:chOff x="2468" y="1332"/>
                  <a:chExt cx="310" cy="60"/>
                </a:xfrm>
              </p:grpSpPr>
              <p:sp>
                <p:nvSpPr>
                  <p:cNvPr id="458"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59"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56"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7"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4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4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4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47" name="Group 1119"/>
              <p:cNvGrpSpPr>
                <a:grpSpLocks/>
              </p:cNvGrpSpPr>
              <p:nvPr/>
            </p:nvGrpSpPr>
            <p:grpSpPr bwMode="auto">
              <a:xfrm>
                <a:off x="4719" y="2486"/>
                <a:ext cx="179" cy="41"/>
                <a:chOff x="2468" y="1332"/>
                <a:chExt cx="310" cy="60"/>
              </a:xfrm>
            </p:grpSpPr>
            <p:sp>
              <p:nvSpPr>
                <p:cNvPr id="450"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8"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9"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5" name="Group 1124"/>
            <p:cNvGrpSpPr>
              <a:grpSpLocks/>
            </p:cNvGrpSpPr>
            <p:nvPr/>
          </p:nvGrpSpPr>
          <p:grpSpPr bwMode="auto">
            <a:xfrm>
              <a:off x="7688263" y="2390775"/>
              <a:ext cx="392112" cy="180975"/>
              <a:chOff x="4655" y="2464"/>
              <a:chExt cx="319" cy="132"/>
            </a:xfrm>
          </p:grpSpPr>
          <p:grpSp>
            <p:nvGrpSpPr>
              <p:cNvPr id="426" name="Group 1125"/>
              <p:cNvGrpSpPr>
                <a:grpSpLocks/>
              </p:cNvGrpSpPr>
              <p:nvPr/>
            </p:nvGrpSpPr>
            <p:grpSpPr bwMode="auto">
              <a:xfrm>
                <a:off x="4660" y="2464"/>
                <a:ext cx="310" cy="130"/>
                <a:chOff x="4334" y="1470"/>
                <a:chExt cx="246" cy="107"/>
              </a:xfrm>
            </p:grpSpPr>
            <p:sp>
              <p:nvSpPr>
                <p:cNvPr id="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38" name="Group 1129"/>
                <p:cNvGrpSpPr>
                  <a:grpSpLocks/>
                </p:cNvGrpSpPr>
                <p:nvPr/>
              </p:nvGrpSpPr>
              <p:grpSpPr bwMode="auto">
                <a:xfrm>
                  <a:off x="4383" y="1488"/>
                  <a:ext cx="138" cy="33"/>
                  <a:chOff x="2468" y="1332"/>
                  <a:chExt cx="310" cy="60"/>
                </a:xfrm>
              </p:grpSpPr>
              <p:sp>
                <p:nvSpPr>
                  <p:cNvPr id="441"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42"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39"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7"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28"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29"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30" name="Group 1137"/>
              <p:cNvGrpSpPr>
                <a:grpSpLocks/>
              </p:cNvGrpSpPr>
              <p:nvPr/>
            </p:nvGrpSpPr>
            <p:grpSpPr bwMode="auto">
              <a:xfrm>
                <a:off x="4719" y="2486"/>
                <a:ext cx="179" cy="41"/>
                <a:chOff x="2468" y="1332"/>
                <a:chExt cx="310" cy="60"/>
              </a:xfrm>
            </p:grpSpPr>
            <p:sp>
              <p:nvSpPr>
                <p:cNvPr id="433"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4"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31"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2"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6" name="Group 7"/>
            <p:cNvGrpSpPr>
              <a:grpSpLocks/>
            </p:cNvGrpSpPr>
            <p:nvPr/>
          </p:nvGrpSpPr>
          <p:grpSpPr bwMode="auto">
            <a:xfrm>
              <a:off x="6219825" y="4837113"/>
              <a:ext cx="628650" cy="276225"/>
              <a:chOff x="4786435" y="6027638"/>
              <a:chExt cx="748703" cy="417782"/>
            </a:xfrm>
          </p:grpSpPr>
          <p:sp>
            <p:nvSpPr>
              <p:cNvPr id="417" name="Oval 518"/>
              <p:cNvSpPr>
                <a:spLocks noChangeArrowheads="1"/>
              </p:cNvSpPr>
              <p:nvPr/>
            </p:nvSpPr>
            <p:spPr bwMode="auto">
              <a:xfrm flipV="1">
                <a:off x="4792108" y="6145288"/>
                <a:ext cx="743030" cy="300132"/>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18"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9" name="Oval 520"/>
              <p:cNvSpPr>
                <a:spLocks noChangeArrowheads="1"/>
              </p:cNvSpPr>
              <p:nvPr/>
            </p:nvSpPr>
            <p:spPr bwMode="auto">
              <a:xfrm flipV="1">
                <a:off x="4786435" y="6027638"/>
                <a:ext cx="743032" cy="30013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20"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1" name="Freeform 522"/>
              <p:cNvSpPr>
                <a:spLocks/>
              </p:cNvSpPr>
              <p:nvPr/>
            </p:nvSpPr>
            <p:spPr bwMode="auto">
              <a:xfrm>
                <a:off x="4943361" y="6087663"/>
                <a:ext cx="436743" cy="105646"/>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22" name="Freeform 523"/>
              <p:cNvSpPr>
                <a:spLocks/>
              </p:cNvSpPr>
              <p:nvPr/>
            </p:nvSpPr>
            <p:spPr bwMode="auto">
              <a:xfrm>
                <a:off x="5228850" y="6176503"/>
                <a:ext cx="162597" cy="91240"/>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23" name="Freeform 524"/>
              <p:cNvSpPr>
                <a:spLocks/>
              </p:cNvSpPr>
              <p:nvPr/>
            </p:nvSpPr>
            <p:spPr bwMode="auto">
              <a:xfrm>
                <a:off x="4933907" y="6178903"/>
                <a:ext cx="158816" cy="91240"/>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24" name="Straight Connector 525"/>
              <p:cNvCxnSpPr>
                <a:cxnSpLocks noChangeShapeType="1"/>
                <a:endCxn id="419" idx="2"/>
              </p:cNvCxnSpPr>
              <p:nvPr/>
            </p:nvCxnSpPr>
            <p:spPr bwMode="auto">
              <a:xfrm flipH="1" flipV="1">
                <a:off x="4786435" y="6178903"/>
                <a:ext cx="1891"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425" name="Straight Connector 526"/>
              <p:cNvCxnSpPr>
                <a:cxnSpLocks noChangeShapeType="1"/>
              </p:cNvCxnSpPr>
              <p:nvPr/>
            </p:nvCxnSpPr>
            <p:spPr bwMode="auto">
              <a:xfrm flipH="1" flipV="1">
                <a:off x="5533248" y="6183705"/>
                <a:ext cx="1890"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07" name="Group 5"/>
            <p:cNvGrpSpPr>
              <a:grpSpLocks/>
            </p:cNvGrpSpPr>
            <p:nvPr/>
          </p:nvGrpSpPr>
          <p:grpSpPr bwMode="auto">
            <a:xfrm>
              <a:off x="7683500" y="2387600"/>
              <a:ext cx="409575" cy="222250"/>
              <a:chOff x="2213011" y="6015083"/>
              <a:chExt cx="745177" cy="407107"/>
            </a:xfrm>
          </p:grpSpPr>
          <p:sp>
            <p:nvSpPr>
              <p:cNvPr id="408" name="Oval 528"/>
              <p:cNvSpPr>
                <a:spLocks noChangeArrowheads="1"/>
              </p:cNvSpPr>
              <p:nvPr/>
            </p:nvSpPr>
            <p:spPr bwMode="auto">
              <a:xfrm flipV="1">
                <a:off x="2215900" y="6122676"/>
                <a:ext cx="742288" cy="299514"/>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09"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0" name="Oval 530"/>
              <p:cNvSpPr>
                <a:spLocks noChangeArrowheads="1"/>
              </p:cNvSpPr>
              <p:nvPr/>
            </p:nvSpPr>
            <p:spPr bwMode="auto">
              <a:xfrm flipV="1">
                <a:off x="2213011" y="6015083"/>
                <a:ext cx="742290" cy="299515"/>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11"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2" name="Freeform 532"/>
              <p:cNvSpPr>
                <a:spLocks/>
              </p:cNvSpPr>
              <p:nvPr/>
            </p:nvSpPr>
            <p:spPr bwMode="auto">
              <a:xfrm>
                <a:off x="2366091" y="6064518"/>
                <a:ext cx="436130" cy="104685"/>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3" name="Freeform 533"/>
              <p:cNvSpPr>
                <a:spLocks/>
              </p:cNvSpPr>
              <p:nvPr/>
            </p:nvSpPr>
            <p:spPr bwMode="auto">
              <a:xfrm>
                <a:off x="2652030" y="6154663"/>
                <a:ext cx="161744" cy="9014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14" name="Freeform 534"/>
              <p:cNvSpPr>
                <a:spLocks/>
              </p:cNvSpPr>
              <p:nvPr/>
            </p:nvSpPr>
            <p:spPr bwMode="auto">
              <a:xfrm>
                <a:off x="2357425" y="6154663"/>
                <a:ext cx="158856" cy="9305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15" name="Straight Connector 535"/>
              <p:cNvCxnSpPr>
                <a:cxnSpLocks noChangeShapeType="1"/>
                <a:endCxn id="410" idx="2"/>
              </p:cNvCxnSpPr>
              <p:nvPr/>
            </p:nvCxnSpPr>
            <p:spPr bwMode="auto">
              <a:xfrm flipH="1" flipV="1">
                <a:off x="2213011" y="6166294"/>
                <a:ext cx="2889" cy="116316"/>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16" name="Straight Connector 536"/>
              <p:cNvCxnSpPr>
                <a:cxnSpLocks noChangeShapeType="1"/>
              </p:cNvCxnSpPr>
              <p:nvPr/>
            </p:nvCxnSpPr>
            <p:spPr bwMode="auto">
              <a:xfrm flipH="1" flipV="1">
                <a:off x="2955301" y="6160478"/>
                <a:ext cx="2887" cy="116316"/>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08" name="Group 542"/>
            <p:cNvGrpSpPr>
              <a:grpSpLocks/>
            </p:cNvGrpSpPr>
            <p:nvPr/>
          </p:nvGrpSpPr>
          <p:grpSpPr bwMode="auto">
            <a:xfrm>
              <a:off x="7751763" y="2738438"/>
              <a:ext cx="411162" cy="220662"/>
              <a:chOff x="2213011" y="6015083"/>
              <a:chExt cx="745177" cy="407107"/>
            </a:xfrm>
          </p:grpSpPr>
          <p:sp>
            <p:nvSpPr>
              <p:cNvPr id="399" name="Oval 543"/>
              <p:cNvSpPr>
                <a:spLocks noChangeArrowheads="1"/>
              </p:cNvSpPr>
              <p:nvPr/>
            </p:nvSpPr>
            <p:spPr bwMode="auto">
              <a:xfrm flipV="1">
                <a:off x="2215887" y="6123449"/>
                <a:ext cx="742301" cy="298741"/>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00"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1" name="Oval 545"/>
              <p:cNvSpPr>
                <a:spLocks noChangeArrowheads="1"/>
              </p:cNvSpPr>
              <p:nvPr/>
            </p:nvSpPr>
            <p:spPr bwMode="auto">
              <a:xfrm flipV="1">
                <a:off x="2213011" y="6015083"/>
                <a:ext cx="742301" cy="298741"/>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02"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3" name="Freeform 547"/>
              <p:cNvSpPr>
                <a:spLocks/>
              </p:cNvSpPr>
              <p:nvPr/>
            </p:nvSpPr>
            <p:spPr bwMode="auto">
              <a:xfrm>
                <a:off x="2365498" y="6064872"/>
                <a:ext cx="437324"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4" name="Freeform 548"/>
              <p:cNvSpPr>
                <a:spLocks/>
              </p:cNvSpPr>
              <p:nvPr/>
            </p:nvSpPr>
            <p:spPr bwMode="auto">
              <a:xfrm>
                <a:off x="2653212" y="6152737"/>
                <a:ext cx="161120" cy="90795"/>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405" name="Freeform 549"/>
              <p:cNvSpPr>
                <a:spLocks/>
              </p:cNvSpPr>
              <p:nvPr/>
            </p:nvSpPr>
            <p:spPr bwMode="auto">
              <a:xfrm>
                <a:off x="2356868" y="6155667"/>
                <a:ext cx="158242" cy="9079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406" name="Straight Connector 550"/>
              <p:cNvCxnSpPr>
                <a:cxnSpLocks noChangeShapeType="1"/>
                <a:endCxn id="401" idx="2"/>
              </p:cNvCxnSpPr>
              <p:nvPr/>
            </p:nvCxnSpPr>
            <p:spPr bwMode="auto">
              <a:xfrm flipH="1" flipV="1">
                <a:off x="2213011" y="6167382"/>
                <a:ext cx="2876" cy="114224"/>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07" name="Straight Connector 551"/>
              <p:cNvCxnSpPr>
                <a:cxnSpLocks noChangeShapeType="1"/>
              </p:cNvCxnSpPr>
              <p:nvPr/>
            </p:nvCxnSpPr>
            <p:spPr bwMode="auto">
              <a:xfrm flipH="1" flipV="1">
                <a:off x="2955312" y="6161525"/>
                <a:ext cx="2876" cy="114224"/>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09" name="Group 552"/>
            <p:cNvGrpSpPr>
              <a:grpSpLocks/>
            </p:cNvGrpSpPr>
            <p:nvPr/>
          </p:nvGrpSpPr>
          <p:grpSpPr bwMode="auto">
            <a:xfrm>
              <a:off x="7200900" y="2743200"/>
              <a:ext cx="411163" cy="220663"/>
              <a:chOff x="2213011" y="6015083"/>
              <a:chExt cx="745177" cy="407107"/>
            </a:xfrm>
          </p:grpSpPr>
          <p:sp>
            <p:nvSpPr>
              <p:cNvPr id="390" name="Oval 553"/>
              <p:cNvSpPr>
                <a:spLocks noChangeArrowheads="1"/>
              </p:cNvSpPr>
              <p:nvPr/>
            </p:nvSpPr>
            <p:spPr bwMode="auto">
              <a:xfrm flipV="1">
                <a:off x="2215889" y="6123450"/>
                <a:ext cx="742299" cy="298740"/>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91"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2" name="Oval 555"/>
              <p:cNvSpPr>
                <a:spLocks noChangeArrowheads="1"/>
              </p:cNvSpPr>
              <p:nvPr/>
            </p:nvSpPr>
            <p:spPr bwMode="auto">
              <a:xfrm flipV="1">
                <a:off x="2213011" y="6015083"/>
                <a:ext cx="742299" cy="298740"/>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93"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4" name="Freeform 557"/>
              <p:cNvSpPr>
                <a:spLocks/>
              </p:cNvSpPr>
              <p:nvPr/>
            </p:nvSpPr>
            <p:spPr bwMode="auto">
              <a:xfrm>
                <a:off x="2365500" y="6064874"/>
                <a:ext cx="437323"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5" name="Freeform 558"/>
              <p:cNvSpPr>
                <a:spLocks/>
              </p:cNvSpPr>
              <p:nvPr/>
            </p:nvSpPr>
            <p:spPr bwMode="auto">
              <a:xfrm>
                <a:off x="2653212" y="6152738"/>
                <a:ext cx="161119" cy="90793"/>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96" name="Freeform 559"/>
              <p:cNvSpPr>
                <a:spLocks/>
              </p:cNvSpPr>
              <p:nvPr/>
            </p:nvSpPr>
            <p:spPr bwMode="auto">
              <a:xfrm>
                <a:off x="2356867" y="6155666"/>
                <a:ext cx="158243" cy="90794"/>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97" name="Straight Connector 560"/>
              <p:cNvCxnSpPr>
                <a:cxnSpLocks noChangeShapeType="1"/>
                <a:endCxn id="392" idx="2"/>
              </p:cNvCxnSpPr>
              <p:nvPr/>
            </p:nvCxnSpPr>
            <p:spPr bwMode="auto">
              <a:xfrm flipH="1" flipV="1">
                <a:off x="2213011" y="6167382"/>
                <a:ext cx="2878"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398" name="Straight Connector 561"/>
              <p:cNvCxnSpPr>
                <a:cxnSpLocks noChangeShapeType="1"/>
              </p:cNvCxnSpPr>
              <p:nvPr/>
            </p:nvCxnSpPr>
            <p:spPr bwMode="auto">
              <a:xfrm flipH="1" flipV="1">
                <a:off x="2955310" y="6161524"/>
                <a:ext cx="2878"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0" name="Group 562"/>
            <p:cNvGrpSpPr>
              <a:grpSpLocks/>
            </p:cNvGrpSpPr>
            <p:nvPr/>
          </p:nvGrpSpPr>
          <p:grpSpPr bwMode="auto">
            <a:xfrm>
              <a:off x="7188200" y="2473325"/>
              <a:ext cx="409575" cy="220663"/>
              <a:chOff x="2213011" y="6015083"/>
              <a:chExt cx="745177" cy="407107"/>
            </a:xfrm>
          </p:grpSpPr>
          <p:sp>
            <p:nvSpPr>
              <p:cNvPr id="381" name="Oval 563"/>
              <p:cNvSpPr>
                <a:spLocks noChangeArrowheads="1"/>
              </p:cNvSpPr>
              <p:nvPr/>
            </p:nvSpPr>
            <p:spPr bwMode="auto">
              <a:xfrm flipV="1">
                <a:off x="2215900" y="6123450"/>
                <a:ext cx="742288" cy="298740"/>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82"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Oval 565"/>
              <p:cNvSpPr>
                <a:spLocks noChangeArrowheads="1"/>
              </p:cNvSpPr>
              <p:nvPr/>
            </p:nvSpPr>
            <p:spPr bwMode="auto">
              <a:xfrm flipV="1">
                <a:off x="2213011" y="6015083"/>
                <a:ext cx="742290" cy="298740"/>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84"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5" name="Freeform 567"/>
              <p:cNvSpPr>
                <a:spLocks/>
              </p:cNvSpPr>
              <p:nvPr/>
            </p:nvSpPr>
            <p:spPr bwMode="auto">
              <a:xfrm>
                <a:off x="2366091" y="6064874"/>
                <a:ext cx="436130"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6" name="Freeform 568"/>
              <p:cNvSpPr>
                <a:spLocks/>
              </p:cNvSpPr>
              <p:nvPr/>
            </p:nvSpPr>
            <p:spPr bwMode="auto">
              <a:xfrm>
                <a:off x="2652030" y="6152738"/>
                <a:ext cx="161744" cy="90793"/>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87" name="Freeform 569"/>
              <p:cNvSpPr>
                <a:spLocks/>
              </p:cNvSpPr>
              <p:nvPr/>
            </p:nvSpPr>
            <p:spPr bwMode="auto">
              <a:xfrm>
                <a:off x="2357425" y="6155666"/>
                <a:ext cx="158856" cy="90794"/>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88" name="Straight Connector 570"/>
              <p:cNvCxnSpPr>
                <a:cxnSpLocks noChangeShapeType="1"/>
                <a:endCxn id="383" idx="2"/>
              </p:cNvCxnSpPr>
              <p:nvPr/>
            </p:nvCxnSpPr>
            <p:spPr bwMode="auto">
              <a:xfrm flipH="1" flipV="1">
                <a:off x="2213011" y="6167382"/>
                <a:ext cx="2889"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389" name="Straight Connector 571"/>
              <p:cNvCxnSpPr>
                <a:cxnSpLocks noChangeShapeType="1"/>
              </p:cNvCxnSpPr>
              <p:nvPr/>
            </p:nvCxnSpPr>
            <p:spPr bwMode="auto">
              <a:xfrm flipH="1" flipV="1">
                <a:off x="2955301" y="6161524"/>
                <a:ext cx="2887"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1" name="Group 572"/>
            <p:cNvGrpSpPr>
              <a:grpSpLocks/>
            </p:cNvGrpSpPr>
            <p:nvPr/>
          </p:nvGrpSpPr>
          <p:grpSpPr bwMode="auto">
            <a:xfrm>
              <a:off x="7085013" y="3622675"/>
              <a:ext cx="411162" cy="220663"/>
              <a:chOff x="2213011" y="6015083"/>
              <a:chExt cx="745177" cy="407107"/>
            </a:xfrm>
          </p:grpSpPr>
          <p:sp>
            <p:nvSpPr>
              <p:cNvPr id="372" name="Oval 573"/>
              <p:cNvSpPr>
                <a:spLocks noChangeArrowheads="1"/>
              </p:cNvSpPr>
              <p:nvPr/>
            </p:nvSpPr>
            <p:spPr bwMode="auto">
              <a:xfrm flipV="1">
                <a:off x="2215887" y="6123450"/>
                <a:ext cx="742301" cy="298740"/>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73"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Oval 575"/>
              <p:cNvSpPr>
                <a:spLocks noChangeArrowheads="1"/>
              </p:cNvSpPr>
              <p:nvPr/>
            </p:nvSpPr>
            <p:spPr bwMode="auto">
              <a:xfrm flipV="1">
                <a:off x="2213011" y="6015083"/>
                <a:ext cx="742301" cy="298740"/>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75"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6" name="Freeform 577"/>
              <p:cNvSpPr>
                <a:spLocks/>
              </p:cNvSpPr>
              <p:nvPr/>
            </p:nvSpPr>
            <p:spPr bwMode="auto">
              <a:xfrm>
                <a:off x="2365498" y="6064874"/>
                <a:ext cx="437324"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7" name="Freeform 578"/>
              <p:cNvSpPr>
                <a:spLocks/>
              </p:cNvSpPr>
              <p:nvPr/>
            </p:nvSpPr>
            <p:spPr bwMode="auto">
              <a:xfrm>
                <a:off x="2653212" y="6152738"/>
                <a:ext cx="161120" cy="90793"/>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78" name="Freeform 579"/>
              <p:cNvSpPr>
                <a:spLocks/>
              </p:cNvSpPr>
              <p:nvPr/>
            </p:nvSpPr>
            <p:spPr bwMode="auto">
              <a:xfrm>
                <a:off x="2356868" y="6155666"/>
                <a:ext cx="158242" cy="90794"/>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9" name="Straight Connector 580"/>
              <p:cNvCxnSpPr>
                <a:cxnSpLocks noChangeShapeType="1"/>
                <a:endCxn id="374" idx="2"/>
              </p:cNvCxnSpPr>
              <p:nvPr/>
            </p:nvCxnSpPr>
            <p:spPr bwMode="auto">
              <a:xfrm flipH="1" flipV="1">
                <a:off x="2213011" y="6167382"/>
                <a:ext cx="2876"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380" name="Straight Connector 581"/>
              <p:cNvCxnSpPr>
                <a:cxnSpLocks noChangeShapeType="1"/>
              </p:cNvCxnSpPr>
              <p:nvPr/>
            </p:nvCxnSpPr>
            <p:spPr bwMode="auto">
              <a:xfrm flipH="1" flipV="1">
                <a:off x="2955312" y="6161524"/>
                <a:ext cx="2876" cy="114225"/>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2" name="Group 582"/>
            <p:cNvGrpSpPr>
              <a:grpSpLocks/>
            </p:cNvGrpSpPr>
            <p:nvPr/>
          </p:nvGrpSpPr>
          <p:grpSpPr bwMode="auto">
            <a:xfrm>
              <a:off x="7753350" y="3636963"/>
              <a:ext cx="411163" cy="220662"/>
              <a:chOff x="2213011" y="6015083"/>
              <a:chExt cx="745177" cy="407107"/>
            </a:xfrm>
          </p:grpSpPr>
          <p:sp>
            <p:nvSpPr>
              <p:cNvPr id="363" name="Oval 583"/>
              <p:cNvSpPr>
                <a:spLocks noChangeArrowheads="1"/>
              </p:cNvSpPr>
              <p:nvPr/>
            </p:nvSpPr>
            <p:spPr bwMode="auto">
              <a:xfrm flipV="1">
                <a:off x="2215889" y="6123449"/>
                <a:ext cx="742299" cy="298741"/>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64"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Oval 585"/>
              <p:cNvSpPr>
                <a:spLocks noChangeArrowheads="1"/>
              </p:cNvSpPr>
              <p:nvPr/>
            </p:nvSpPr>
            <p:spPr bwMode="auto">
              <a:xfrm flipV="1">
                <a:off x="2213011" y="6015083"/>
                <a:ext cx="742299" cy="298741"/>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66"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7" name="Freeform 587"/>
              <p:cNvSpPr>
                <a:spLocks/>
              </p:cNvSpPr>
              <p:nvPr/>
            </p:nvSpPr>
            <p:spPr bwMode="auto">
              <a:xfrm>
                <a:off x="2365500" y="6064872"/>
                <a:ext cx="437323"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8" name="Freeform 588"/>
              <p:cNvSpPr>
                <a:spLocks/>
              </p:cNvSpPr>
              <p:nvPr/>
            </p:nvSpPr>
            <p:spPr bwMode="auto">
              <a:xfrm>
                <a:off x="2653212" y="6152737"/>
                <a:ext cx="161119" cy="90795"/>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9" name="Freeform 589"/>
              <p:cNvSpPr>
                <a:spLocks/>
              </p:cNvSpPr>
              <p:nvPr/>
            </p:nvSpPr>
            <p:spPr bwMode="auto">
              <a:xfrm>
                <a:off x="2356867" y="6155667"/>
                <a:ext cx="158243" cy="9079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70" name="Straight Connector 590"/>
              <p:cNvCxnSpPr>
                <a:cxnSpLocks noChangeShapeType="1"/>
                <a:endCxn id="365" idx="2"/>
              </p:cNvCxnSpPr>
              <p:nvPr/>
            </p:nvCxnSpPr>
            <p:spPr bwMode="auto">
              <a:xfrm flipH="1" flipV="1">
                <a:off x="2213011" y="6167382"/>
                <a:ext cx="2878" cy="114224"/>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371" name="Straight Connector 591"/>
              <p:cNvCxnSpPr>
                <a:cxnSpLocks noChangeShapeType="1"/>
              </p:cNvCxnSpPr>
              <p:nvPr/>
            </p:nvCxnSpPr>
            <p:spPr bwMode="auto">
              <a:xfrm flipH="1" flipV="1">
                <a:off x="2955310" y="6161525"/>
                <a:ext cx="2878" cy="114224"/>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3" name="Group 592"/>
            <p:cNvGrpSpPr>
              <a:grpSpLocks/>
            </p:cNvGrpSpPr>
            <p:nvPr/>
          </p:nvGrpSpPr>
          <p:grpSpPr bwMode="auto">
            <a:xfrm>
              <a:off x="7454900" y="3903663"/>
              <a:ext cx="411163" cy="222250"/>
              <a:chOff x="2213011" y="6015083"/>
              <a:chExt cx="745177" cy="407107"/>
            </a:xfrm>
          </p:grpSpPr>
          <p:sp>
            <p:nvSpPr>
              <p:cNvPr id="354" name="Oval 593"/>
              <p:cNvSpPr>
                <a:spLocks noChangeArrowheads="1"/>
              </p:cNvSpPr>
              <p:nvPr/>
            </p:nvSpPr>
            <p:spPr bwMode="auto">
              <a:xfrm flipV="1">
                <a:off x="2215889" y="6122675"/>
                <a:ext cx="742299" cy="299515"/>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5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Oval 595"/>
              <p:cNvSpPr>
                <a:spLocks noChangeArrowheads="1"/>
              </p:cNvSpPr>
              <p:nvPr/>
            </p:nvSpPr>
            <p:spPr bwMode="auto">
              <a:xfrm flipV="1">
                <a:off x="2213011" y="6015083"/>
                <a:ext cx="742299" cy="299514"/>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5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8" name="Freeform 597"/>
              <p:cNvSpPr>
                <a:spLocks/>
              </p:cNvSpPr>
              <p:nvPr/>
            </p:nvSpPr>
            <p:spPr bwMode="auto">
              <a:xfrm>
                <a:off x="2365500" y="6064517"/>
                <a:ext cx="437323" cy="104685"/>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9" name="Freeform 598"/>
              <p:cNvSpPr>
                <a:spLocks/>
              </p:cNvSpPr>
              <p:nvPr/>
            </p:nvSpPr>
            <p:spPr bwMode="auto">
              <a:xfrm>
                <a:off x="2653212" y="6154663"/>
                <a:ext cx="161119" cy="90144"/>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60" name="Freeform 599"/>
              <p:cNvSpPr>
                <a:spLocks/>
              </p:cNvSpPr>
              <p:nvPr/>
            </p:nvSpPr>
            <p:spPr bwMode="auto">
              <a:xfrm>
                <a:off x="2356867" y="6154663"/>
                <a:ext cx="158243" cy="9305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61" name="Straight Connector 600"/>
              <p:cNvCxnSpPr>
                <a:cxnSpLocks noChangeShapeType="1"/>
                <a:endCxn id="356" idx="2"/>
              </p:cNvCxnSpPr>
              <p:nvPr/>
            </p:nvCxnSpPr>
            <p:spPr bwMode="auto">
              <a:xfrm flipH="1" flipV="1">
                <a:off x="2213011" y="6166294"/>
                <a:ext cx="2878" cy="116316"/>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362" name="Straight Connector 601"/>
              <p:cNvCxnSpPr>
                <a:cxnSpLocks noChangeShapeType="1"/>
              </p:cNvCxnSpPr>
              <p:nvPr/>
            </p:nvCxnSpPr>
            <p:spPr bwMode="auto">
              <a:xfrm flipH="1" flipV="1">
                <a:off x="2955310" y="6160478"/>
                <a:ext cx="2878" cy="116316"/>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314" name="Group 604"/>
            <p:cNvGrpSpPr>
              <a:grpSpLocks/>
            </p:cNvGrpSpPr>
            <p:nvPr/>
          </p:nvGrpSpPr>
          <p:grpSpPr bwMode="auto">
            <a:xfrm>
              <a:off x="6962775" y="4495800"/>
              <a:ext cx="627063" cy="276225"/>
              <a:chOff x="4786435" y="6027638"/>
              <a:chExt cx="748703" cy="417782"/>
            </a:xfrm>
          </p:grpSpPr>
          <p:sp>
            <p:nvSpPr>
              <p:cNvPr id="345" name="Oval 605"/>
              <p:cNvSpPr>
                <a:spLocks noChangeArrowheads="1"/>
              </p:cNvSpPr>
              <p:nvPr/>
            </p:nvSpPr>
            <p:spPr bwMode="auto">
              <a:xfrm flipV="1">
                <a:off x="4792122" y="6145290"/>
                <a:ext cx="743016" cy="300130"/>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46"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Oval 607"/>
              <p:cNvSpPr>
                <a:spLocks noChangeArrowheads="1"/>
              </p:cNvSpPr>
              <p:nvPr/>
            </p:nvSpPr>
            <p:spPr bwMode="auto">
              <a:xfrm flipV="1">
                <a:off x="4786435" y="6027638"/>
                <a:ext cx="743016" cy="300132"/>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48"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9" name="Freeform 609"/>
              <p:cNvSpPr>
                <a:spLocks/>
              </p:cNvSpPr>
              <p:nvPr/>
            </p:nvSpPr>
            <p:spPr bwMode="auto">
              <a:xfrm>
                <a:off x="4941862" y="6087665"/>
                <a:ext cx="437849" cy="105646"/>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0" name="Freeform 610"/>
              <p:cNvSpPr>
                <a:spLocks/>
              </p:cNvSpPr>
              <p:nvPr/>
            </p:nvSpPr>
            <p:spPr bwMode="auto">
              <a:xfrm>
                <a:off x="5229970" y="6176503"/>
                <a:ext cx="161114" cy="91240"/>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51" name="Freeform 611"/>
              <p:cNvSpPr>
                <a:spLocks/>
              </p:cNvSpPr>
              <p:nvPr/>
            </p:nvSpPr>
            <p:spPr bwMode="auto">
              <a:xfrm>
                <a:off x="4934280" y="6178905"/>
                <a:ext cx="159218" cy="91240"/>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52" name="Straight Connector 612"/>
              <p:cNvCxnSpPr>
                <a:cxnSpLocks noChangeShapeType="1"/>
                <a:endCxn id="347" idx="2"/>
              </p:cNvCxnSpPr>
              <p:nvPr/>
            </p:nvCxnSpPr>
            <p:spPr bwMode="auto">
              <a:xfrm flipH="1" flipV="1">
                <a:off x="4786435" y="6178905"/>
                <a:ext cx="1896"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53" name="Straight Connector 613"/>
              <p:cNvCxnSpPr>
                <a:cxnSpLocks noChangeShapeType="1"/>
              </p:cNvCxnSpPr>
              <p:nvPr/>
            </p:nvCxnSpPr>
            <p:spPr bwMode="auto">
              <a:xfrm flipH="1" flipV="1">
                <a:off x="5533242" y="6183707"/>
                <a:ext cx="1896"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15" name="Group 614"/>
            <p:cNvGrpSpPr>
              <a:grpSpLocks/>
            </p:cNvGrpSpPr>
            <p:nvPr/>
          </p:nvGrpSpPr>
          <p:grpSpPr bwMode="auto">
            <a:xfrm>
              <a:off x="7581900" y="4792663"/>
              <a:ext cx="627063" cy="276225"/>
              <a:chOff x="4786435" y="6027638"/>
              <a:chExt cx="748703" cy="417782"/>
            </a:xfrm>
          </p:grpSpPr>
          <p:sp>
            <p:nvSpPr>
              <p:cNvPr id="336" name="Oval 615"/>
              <p:cNvSpPr>
                <a:spLocks noChangeArrowheads="1"/>
              </p:cNvSpPr>
              <p:nvPr/>
            </p:nvSpPr>
            <p:spPr bwMode="auto">
              <a:xfrm flipV="1">
                <a:off x="4792122" y="6145288"/>
                <a:ext cx="743016" cy="300132"/>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3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Oval 617"/>
              <p:cNvSpPr>
                <a:spLocks noChangeArrowheads="1"/>
              </p:cNvSpPr>
              <p:nvPr/>
            </p:nvSpPr>
            <p:spPr bwMode="auto">
              <a:xfrm flipV="1">
                <a:off x="4786435" y="6027638"/>
                <a:ext cx="743016" cy="300130"/>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3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0" name="Freeform 619"/>
              <p:cNvSpPr>
                <a:spLocks/>
              </p:cNvSpPr>
              <p:nvPr/>
            </p:nvSpPr>
            <p:spPr bwMode="auto">
              <a:xfrm>
                <a:off x="4941862" y="6087663"/>
                <a:ext cx="437849" cy="105646"/>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41" name="Freeform 620"/>
              <p:cNvSpPr>
                <a:spLocks/>
              </p:cNvSpPr>
              <p:nvPr/>
            </p:nvSpPr>
            <p:spPr bwMode="auto">
              <a:xfrm>
                <a:off x="5229970" y="6176503"/>
                <a:ext cx="161114" cy="91240"/>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42" name="Freeform 621"/>
              <p:cNvSpPr>
                <a:spLocks/>
              </p:cNvSpPr>
              <p:nvPr/>
            </p:nvSpPr>
            <p:spPr bwMode="auto">
              <a:xfrm>
                <a:off x="4934280" y="6178903"/>
                <a:ext cx="159218" cy="91240"/>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43" name="Straight Connector 622"/>
              <p:cNvCxnSpPr>
                <a:cxnSpLocks noChangeShapeType="1"/>
                <a:endCxn id="338" idx="2"/>
              </p:cNvCxnSpPr>
              <p:nvPr/>
            </p:nvCxnSpPr>
            <p:spPr bwMode="auto">
              <a:xfrm flipH="1" flipV="1">
                <a:off x="4786435" y="6178903"/>
                <a:ext cx="1896"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4" name="Straight Connector 623"/>
              <p:cNvCxnSpPr>
                <a:cxnSpLocks noChangeShapeType="1"/>
              </p:cNvCxnSpPr>
              <p:nvPr/>
            </p:nvCxnSpPr>
            <p:spPr bwMode="auto">
              <a:xfrm flipH="1" flipV="1">
                <a:off x="5533242" y="6183705"/>
                <a:ext cx="1896" cy="115250"/>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16" name="Group 624"/>
            <p:cNvGrpSpPr>
              <a:grpSpLocks/>
            </p:cNvGrpSpPr>
            <p:nvPr/>
          </p:nvGrpSpPr>
          <p:grpSpPr bwMode="auto">
            <a:xfrm>
              <a:off x="6048375" y="3622675"/>
              <a:ext cx="442913" cy="219075"/>
              <a:chOff x="4786435" y="6027638"/>
              <a:chExt cx="748703" cy="417782"/>
            </a:xfrm>
          </p:grpSpPr>
          <p:sp>
            <p:nvSpPr>
              <p:cNvPr id="327" name="Oval 625"/>
              <p:cNvSpPr>
                <a:spLocks noChangeArrowheads="1"/>
              </p:cNvSpPr>
              <p:nvPr/>
            </p:nvSpPr>
            <p:spPr bwMode="auto">
              <a:xfrm flipV="1">
                <a:off x="4791802" y="6145708"/>
                <a:ext cx="743336" cy="299712"/>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28"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Oval 627"/>
              <p:cNvSpPr>
                <a:spLocks noChangeArrowheads="1"/>
              </p:cNvSpPr>
              <p:nvPr/>
            </p:nvSpPr>
            <p:spPr bwMode="auto">
              <a:xfrm flipV="1">
                <a:off x="4786435" y="6027638"/>
                <a:ext cx="743336" cy="299714"/>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30"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1" name="Freeform 629"/>
              <p:cNvSpPr>
                <a:spLocks/>
              </p:cNvSpPr>
              <p:nvPr/>
            </p:nvSpPr>
            <p:spPr bwMode="auto">
              <a:xfrm>
                <a:off x="4942079" y="6088186"/>
                <a:ext cx="437415" cy="102932"/>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32" name="Freeform 630"/>
              <p:cNvSpPr>
                <a:spLocks/>
              </p:cNvSpPr>
              <p:nvPr/>
            </p:nvSpPr>
            <p:spPr bwMode="auto">
              <a:xfrm>
                <a:off x="5229217" y="6175982"/>
                <a:ext cx="161011" cy="90822"/>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33" name="Freeform 631"/>
              <p:cNvSpPr>
                <a:spLocks/>
              </p:cNvSpPr>
              <p:nvPr/>
            </p:nvSpPr>
            <p:spPr bwMode="auto">
              <a:xfrm>
                <a:off x="4934029" y="6179008"/>
                <a:ext cx="158327" cy="90822"/>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34" name="Straight Connector 632"/>
              <p:cNvCxnSpPr>
                <a:cxnSpLocks noChangeShapeType="1"/>
                <a:endCxn id="329" idx="2"/>
              </p:cNvCxnSpPr>
              <p:nvPr/>
            </p:nvCxnSpPr>
            <p:spPr bwMode="auto">
              <a:xfrm flipH="1" flipV="1">
                <a:off x="4786435" y="6179008"/>
                <a:ext cx="2684" cy="11504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5" name="Straight Connector 633"/>
              <p:cNvCxnSpPr>
                <a:cxnSpLocks noChangeShapeType="1"/>
              </p:cNvCxnSpPr>
              <p:nvPr/>
            </p:nvCxnSpPr>
            <p:spPr bwMode="auto">
              <a:xfrm flipH="1" flipV="1">
                <a:off x="5532454" y="6182037"/>
                <a:ext cx="2684" cy="118068"/>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317" name="Group 634"/>
            <p:cNvGrpSpPr>
              <a:grpSpLocks/>
            </p:cNvGrpSpPr>
            <p:nvPr/>
          </p:nvGrpSpPr>
          <p:grpSpPr bwMode="auto">
            <a:xfrm>
              <a:off x="6350000" y="2482850"/>
              <a:ext cx="442913" cy="219075"/>
              <a:chOff x="4786435" y="6027638"/>
              <a:chExt cx="748703" cy="417782"/>
            </a:xfrm>
          </p:grpSpPr>
          <p:sp>
            <p:nvSpPr>
              <p:cNvPr id="318" name="Oval 635"/>
              <p:cNvSpPr>
                <a:spLocks noChangeArrowheads="1"/>
              </p:cNvSpPr>
              <p:nvPr/>
            </p:nvSpPr>
            <p:spPr bwMode="auto">
              <a:xfrm flipV="1">
                <a:off x="4791802" y="6145708"/>
                <a:ext cx="743336" cy="299712"/>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19"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Oval 637"/>
              <p:cNvSpPr>
                <a:spLocks noChangeArrowheads="1"/>
              </p:cNvSpPr>
              <p:nvPr/>
            </p:nvSpPr>
            <p:spPr bwMode="auto">
              <a:xfrm flipV="1">
                <a:off x="4786435" y="6027638"/>
                <a:ext cx="743336" cy="299714"/>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321"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2" name="Freeform 639"/>
              <p:cNvSpPr>
                <a:spLocks/>
              </p:cNvSpPr>
              <p:nvPr/>
            </p:nvSpPr>
            <p:spPr bwMode="auto">
              <a:xfrm>
                <a:off x="4942079" y="6088186"/>
                <a:ext cx="437415" cy="102932"/>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23" name="Freeform 640"/>
              <p:cNvSpPr>
                <a:spLocks/>
              </p:cNvSpPr>
              <p:nvPr/>
            </p:nvSpPr>
            <p:spPr bwMode="auto">
              <a:xfrm>
                <a:off x="5229217" y="6175982"/>
                <a:ext cx="161011" cy="90822"/>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324" name="Freeform 641"/>
              <p:cNvSpPr>
                <a:spLocks/>
              </p:cNvSpPr>
              <p:nvPr/>
            </p:nvSpPr>
            <p:spPr bwMode="auto">
              <a:xfrm>
                <a:off x="4934029" y="6179008"/>
                <a:ext cx="158327" cy="90822"/>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325" name="Straight Connector 642"/>
              <p:cNvCxnSpPr>
                <a:cxnSpLocks noChangeShapeType="1"/>
                <a:endCxn id="320" idx="2"/>
              </p:cNvCxnSpPr>
              <p:nvPr/>
            </p:nvCxnSpPr>
            <p:spPr bwMode="auto">
              <a:xfrm flipH="1" flipV="1">
                <a:off x="4786435" y="6179008"/>
                <a:ext cx="2684" cy="115041"/>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6" name="Straight Connector 643"/>
              <p:cNvCxnSpPr>
                <a:cxnSpLocks noChangeShapeType="1"/>
              </p:cNvCxnSpPr>
              <p:nvPr/>
            </p:nvCxnSpPr>
            <p:spPr bwMode="auto">
              <a:xfrm flipH="1" flipV="1">
                <a:off x="5532454" y="6182037"/>
                <a:ext cx="2684" cy="118068"/>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3314"/>
                                        </p:tgtEl>
                                        <p:attrNameLst>
                                          <p:attrName>style.visibility</p:attrName>
                                        </p:attrNameLst>
                                      </p:cBhvr>
                                      <p:to>
                                        <p:strVal val="visible"/>
                                      </p:to>
                                    </p:set>
                                    <p:anim calcmode="discrete" valueType="clr">
                                      <p:cBhvr override="childStyle">
                                        <p:cTn id="7" dur="80"/>
                                        <p:tgtEl>
                                          <p:spTgt spid="1331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314"/>
                                        </p:tgtEl>
                                        <p:attrNameLst>
                                          <p:attrName>fillcolor</p:attrName>
                                        </p:attrNameLst>
                                      </p:cBhvr>
                                      <p:tavLst>
                                        <p:tav tm="0">
                                          <p:val>
                                            <p:clrVal>
                                              <a:schemeClr val="accent2"/>
                                            </p:clrVal>
                                          </p:val>
                                        </p:tav>
                                        <p:tav tm="50000">
                                          <p:val>
                                            <p:clrVal>
                                              <a:schemeClr val="hlink"/>
                                            </p:clrVal>
                                          </p:val>
                                        </p:tav>
                                      </p:tavLst>
                                    </p:anim>
                                    <p:set>
                                      <p:cBhvr>
                                        <p:cTn id="9" dur="80"/>
                                        <p:tgtEl>
                                          <p:spTgt spid="13314"/>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3315">
                                            <p:txEl>
                                              <p:pRg st="0" end="0"/>
                                            </p:txEl>
                                          </p:spTgt>
                                        </p:tgtEl>
                                        <p:attrNameLst>
                                          <p:attrName>style.visibility</p:attrName>
                                        </p:attrNameLst>
                                      </p:cBhvr>
                                      <p:to>
                                        <p:strVal val="visible"/>
                                      </p:to>
                                    </p:set>
                                    <p:anim calcmode="discrete" valueType="clr">
                                      <p:cBhvr override="childStyle">
                                        <p:cTn id="14" dur="80"/>
                                        <p:tgtEl>
                                          <p:spTgt spid="1331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3315">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3315">
                                            <p:txEl>
                                              <p:pRg st="0" end="0"/>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3315">
                                            <p:txEl>
                                              <p:pRg st="1" end="1"/>
                                            </p:txEl>
                                          </p:spTgt>
                                        </p:tgtEl>
                                        <p:attrNameLst>
                                          <p:attrName>style.visibility</p:attrName>
                                        </p:attrNameLst>
                                      </p:cBhvr>
                                      <p:to>
                                        <p:strVal val="visible"/>
                                      </p:to>
                                    </p:set>
                                    <p:anim calcmode="discrete" valueType="clr">
                                      <p:cBhvr override="childStyle">
                                        <p:cTn id="21" dur="80"/>
                                        <p:tgtEl>
                                          <p:spTgt spid="1331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3315">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3315">
                                            <p:txEl>
                                              <p:pRg st="1" end="1"/>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3315">
                                            <p:txEl>
                                              <p:pRg st="2" end="2"/>
                                            </p:txEl>
                                          </p:spTgt>
                                        </p:tgtEl>
                                        <p:attrNameLst>
                                          <p:attrName>style.visibility</p:attrName>
                                        </p:attrNameLst>
                                      </p:cBhvr>
                                      <p:to>
                                        <p:strVal val="visible"/>
                                      </p:to>
                                    </p:set>
                                    <p:anim calcmode="discrete" valueType="clr">
                                      <p:cBhvr override="childStyle">
                                        <p:cTn id="28" dur="80"/>
                                        <p:tgtEl>
                                          <p:spTgt spid="1331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3315">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13315">
                                            <p:txEl>
                                              <p:pRg st="2" end="2"/>
                                            </p:txEl>
                                          </p:spTgt>
                                        </p:tgtEl>
                                        <p:attrNameLst>
                                          <p:attrName>fill.type</p:attrName>
                                        </p:attrNameLst>
                                      </p:cBhvr>
                                      <p:to>
                                        <p:strVal val="solid"/>
                                      </p:to>
                                    </p:set>
                                  </p:childTnLst>
                                </p:cTn>
                              </p:par>
                              <p:par>
                                <p:cTn id="31" presetID="27" presetClass="entr" presetSubtype="0" fill="hold" nodeType="withEffect">
                                  <p:stCondLst>
                                    <p:cond delay="0"/>
                                  </p:stCondLst>
                                  <p:iterate type="lt">
                                    <p:tmPct val="50000"/>
                                  </p:iterate>
                                  <p:childTnLst>
                                    <p:set>
                                      <p:cBhvr>
                                        <p:cTn id="32" dur="1" fill="hold">
                                          <p:stCondLst>
                                            <p:cond delay="0"/>
                                          </p:stCondLst>
                                        </p:cTn>
                                        <p:tgtEl>
                                          <p:spTgt spid="13315">
                                            <p:txEl>
                                              <p:pRg st="3" end="3"/>
                                            </p:txEl>
                                          </p:spTgt>
                                        </p:tgtEl>
                                        <p:attrNameLst>
                                          <p:attrName>style.visibility</p:attrName>
                                        </p:attrNameLst>
                                      </p:cBhvr>
                                      <p:to>
                                        <p:strVal val="visible"/>
                                      </p:to>
                                    </p:set>
                                    <p:anim calcmode="discrete" valueType="clr">
                                      <p:cBhvr override="childStyle">
                                        <p:cTn id="33" dur="80"/>
                                        <p:tgtEl>
                                          <p:spTgt spid="1331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3315">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13315">
                                            <p:txEl>
                                              <p:pRg st="3" end="3"/>
                                            </p:txEl>
                                          </p:spTgt>
                                        </p:tgtEl>
                                        <p:attrNameLst>
                                          <p:attrName>fill.type</p:attrName>
                                        </p:attrNameLst>
                                      </p:cBhvr>
                                      <p:to>
                                        <p:strVal val="solid"/>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13315">
                                            <p:txEl>
                                              <p:pRg st="4" end="4"/>
                                            </p:txEl>
                                          </p:spTgt>
                                        </p:tgtEl>
                                        <p:attrNameLst>
                                          <p:attrName>style.visibility</p:attrName>
                                        </p:attrNameLst>
                                      </p:cBhvr>
                                      <p:to>
                                        <p:strVal val="visible"/>
                                      </p:to>
                                    </p:set>
                                    <p:anim calcmode="discrete" valueType="clr">
                                      <p:cBhvr override="childStyle">
                                        <p:cTn id="40" dur="80"/>
                                        <p:tgtEl>
                                          <p:spTgt spid="1331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3315">
                                            <p:txEl>
                                              <p:pRg st="4" end="4"/>
                                            </p:txEl>
                                          </p:spTgt>
                                        </p:tgtEl>
                                        <p:attrNameLst>
                                          <p:attrName>fillcolor</p:attrName>
                                        </p:attrNameLst>
                                      </p:cBhvr>
                                      <p:tavLst>
                                        <p:tav tm="0">
                                          <p:val>
                                            <p:clrVal>
                                              <a:schemeClr val="accent2"/>
                                            </p:clrVal>
                                          </p:val>
                                        </p:tav>
                                        <p:tav tm="50000">
                                          <p:val>
                                            <p:clrVal>
                                              <a:schemeClr val="hlink"/>
                                            </p:clrVal>
                                          </p:val>
                                        </p:tav>
                                      </p:tavLst>
                                    </p:anim>
                                    <p:set>
                                      <p:cBhvr>
                                        <p:cTn id="42" dur="80"/>
                                        <p:tgtEl>
                                          <p:spTgt spid="13315">
                                            <p:txEl>
                                              <p:pRg st="4" end="4"/>
                                            </p:txEl>
                                          </p:spTgt>
                                        </p:tgtEl>
                                        <p:attrNameLst>
                                          <p:attrName>fill.type</p:attrName>
                                        </p:attrNameLst>
                                      </p:cBhvr>
                                      <p:to>
                                        <p:strVal val="solid"/>
                                      </p:to>
                                    </p:set>
                                  </p:childTnLst>
                                </p:cTn>
                              </p:par>
                              <p:par>
                                <p:cTn id="43" presetID="27" presetClass="entr" presetSubtype="0" fill="hold" nodeType="withEffect">
                                  <p:stCondLst>
                                    <p:cond delay="0"/>
                                  </p:stCondLst>
                                  <p:iterate type="lt">
                                    <p:tmPct val="50000"/>
                                  </p:iterate>
                                  <p:childTnLst>
                                    <p:set>
                                      <p:cBhvr>
                                        <p:cTn id="44" dur="1" fill="hold">
                                          <p:stCondLst>
                                            <p:cond delay="0"/>
                                          </p:stCondLst>
                                        </p:cTn>
                                        <p:tgtEl>
                                          <p:spTgt spid="13315">
                                            <p:txEl>
                                              <p:pRg st="5" end="5"/>
                                            </p:txEl>
                                          </p:spTgt>
                                        </p:tgtEl>
                                        <p:attrNameLst>
                                          <p:attrName>style.visibility</p:attrName>
                                        </p:attrNameLst>
                                      </p:cBhvr>
                                      <p:to>
                                        <p:strVal val="visible"/>
                                      </p:to>
                                    </p:set>
                                    <p:anim calcmode="discrete" valueType="clr">
                                      <p:cBhvr override="childStyle">
                                        <p:cTn id="45" dur="80"/>
                                        <p:tgtEl>
                                          <p:spTgt spid="1331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3315">
                                            <p:txEl>
                                              <p:pRg st="5" end="5"/>
                                            </p:txEl>
                                          </p:spTgt>
                                        </p:tgtEl>
                                        <p:attrNameLst>
                                          <p:attrName>fillcolor</p:attrName>
                                        </p:attrNameLst>
                                      </p:cBhvr>
                                      <p:tavLst>
                                        <p:tav tm="0">
                                          <p:val>
                                            <p:clrVal>
                                              <a:schemeClr val="accent2"/>
                                            </p:clrVal>
                                          </p:val>
                                        </p:tav>
                                        <p:tav tm="50000">
                                          <p:val>
                                            <p:clrVal>
                                              <a:schemeClr val="hlink"/>
                                            </p:clrVal>
                                          </p:val>
                                        </p:tav>
                                      </p:tavLst>
                                    </p:anim>
                                    <p:set>
                                      <p:cBhvr>
                                        <p:cTn id="47" dur="80"/>
                                        <p:tgtEl>
                                          <p:spTgt spid="1331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5E050E7-ED70-4E91-A0A0-43BEA7328F03}" type="slidenum">
              <a:rPr lang="zh-CN" altLang="en-US" sz="1400">
                <a:latin typeface="Tahoma" panose="020B0604030504040204" pitchFamily="34" charset="0"/>
              </a:rPr>
              <a:pPr/>
              <a:t>41</a:t>
            </a:fld>
            <a:endParaRPr lang="en-US" altLang="zh-CN" sz="1400">
              <a:latin typeface="Tahoma" panose="020B0604030504040204" pitchFamily="34" charset="0"/>
            </a:endParaRPr>
          </a:p>
        </p:txBody>
      </p:sp>
      <p:sp>
        <p:nvSpPr>
          <p:cNvPr id="14338" name="Rectangle 1026"/>
          <p:cNvSpPr>
            <a:spLocks noGrp="1" noChangeArrowheads="1"/>
          </p:cNvSpPr>
          <p:nvPr>
            <p:ph type="title"/>
          </p:nvPr>
        </p:nvSpPr>
        <p:spPr>
          <a:xfrm>
            <a:off x="39688" y="101600"/>
            <a:ext cx="9104312" cy="1462088"/>
          </a:xfrm>
        </p:spPr>
        <p:txBody>
          <a:bodyPr/>
          <a:lstStyle/>
          <a:p>
            <a:pPr eaLnBrk="1" hangingPunct="1"/>
            <a:r>
              <a:rPr lang="en-US" altLang="zh-CN" sz="4000" smtClean="0">
                <a:latin typeface="Comic Sans MS" panose="030F0702030302020204" pitchFamily="66" charset="0"/>
              </a:rPr>
              <a:t>Network Core: </a:t>
            </a:r>
            <a:r>
              <a:rPr lang="en-US" altLang="zh-CN" sz="4000" smtClean="0">
                <a:solidFill>
                  <a:srgbClr val="FF3300"/>
                </a:solidFill>
                <a:latin typeface="Comic Sans MS" panose="030F0702030302020204" pitchFamily="66" charset="0"/>
              </a:rPr>
              <a:t>Circuit Switching</a:t>
            </a:r>
            <a:endParaRPr lang="en-US" altLang="zh-CN" smtClean="0">
              <a:solidFill>
                <a:srgbClr val="FF3300"/>
              </a:solidFill>
              <a:latin typeface="Comic Sans MS" panose="030F0702030302020204" pitchFamily="66" charset="0"/>
            </a:endParaRPr>
          </a:p>
        </p:txBody>
      </p:sp>
      <p:sp>
        <p:nvSpPr>
          <p:cNvPr id="14339" name="Rectangle 1027"/>
          <p:cNvSpPr>
            <a:spLocks noGrp="1" noChangeArrowheads="1"/>
          </p:cNvSpPr>
          <p:nvPr>
            <p:ph type="body" sz="half" idx="1"/>
          </p:nvPr>
        </p:nvSpPr>
        <p:spPr>
          <a:xfrm>
            <a:off x="409575" y="1574800"/>
            <a:ext cx="4151313" cy="4114800"/>
          </a:xfrm>
        </p:spPr>
        <p:txBody>
          <a:bodyPr/>
          <a:lstStyle/>
          <a:p>
            <a:pPr eaLnBrk="1" hangingPunct="1">
              <a:buFont typeface="Wingdings" panose="05000000000000000000" pitchFamily="2" charset="2"/>
              <a:buNone/>
            </a:pPr>
            <a:r>
              <a:rPr lang="en-US" altLang="zh-CN" sz="3200" smtClean="0">
                <a:solidFill>
                  <a:srgbClr val="FF0000"/>
                </a:solidFill>
                <a:latin typeface="Comic Sans MS" panose="030F0702030302020204" pitchFamily="66" charset="0"/>
              </a:rPr>
              <a:t>End-end resources reserved for “call”</a:t>
            </a:r>
          </a:p>
          <a:p>
            <a:pPr eaLnBrk="1" hangingPunct="1"/>
            <a:r>
              <a:rPr lang="en-US" altLang="zh-CN" smtClean="0">
                <a:solidFill>
                  <a:srgbClr val="0000FF"/>
                </a:solidFill>
                <a:latin typeface="Comic Sans MS" panose="030F0702030302020204" pitchFamily="66" charset="0"/>
              </a:rPr>
              <a:t>link bandwidth,  switch capacity</a:t>
            </a:r>
          </a:p>
          <a:p>
            <a:pPr eaLnBrk="1" hangingPunct="1"/>
            <a:r>
              <a:rPr lang="en-US" altLang="zh-CN" smtClean="0">
                <a:solidFill>
                  <a:srgbClr val="0000FF"/>
                </a:solidFill>
                <a:latin typeface="Comic Sans MS" panose="030F0702030302020204" pitchFamily="66" charset="0"/>
              </a:rPr>
              <a:t>dedicated resources: no sharing</a:t>
            </a:r>
          </a:p>
          <a:p>
            <a:pPr eaLnBrk="1" hangingPunct="1"/>
            <a:r>
              <a:rPr lang="en-US" altLang="zh-CN" smtClean="0">
                <a:solidFill>
                  <a:srgbClr val="0000FF"/>
                </a:solidFill>
                <a:latin typeface="Comic Sans MS" panose="030F0702030302020204" pitchFamily="66" charset="0"/>
              </a:rPr>
              <a:t>circuit-like (guaranteed) performance</a:t>
            </a:r>
          </a:p>
          <a:p>
            <a:pPr eaLnBrk="1" hangingPunct="1"/>
            <a:r>
              <a:rPr lang="en-US" altLang="zh-CN" smtClean="0">
                <a:solidFill>
                  <a:srgbClr val="0000FF"/>
                </a:solidFill>
                <a:latin typeface="Comic Sans MS" panose="030F0702030302020204" pitchFamily="66" charset="0"/>
              </a:rPr>
              <a:t>call setup required</a:t>
            </a:r>
          </a:p>
          <a:p>
            <a:pPr eaLnBrk="1" hangingPunct="1"/>
            <a:endParaRPr lang="zh-CN" altLang="en-US" smtClean="0">
              <a:solidFill>
                <a:srgbClr val="0000FF"/>
              </a:solidFill>
              <a:latin typeface="Comic Sans MS" panose="030F0702030302020204" pitchFamily="66" charset="0"/>
            </a:endParaRPr>
          </a:p>
        </p:txBody>
      </p:sp>
      <p:sp>
        <p:nvSpPr>
          <p:cNvPr id="10260" name="Freeform 1032"/>
          <p:cNvSpPr>
            <a:spLocks/>
          </p:cNvSpPr>
          <p:nvPr/>
        </p:nvSpPr>
        <p:spPr bwMode="auto">
          <a:xfrm>
            <a:off x="6697663" y="2133600"/>
            <a:ext cx="2046287" cy="20494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61" name="Freeform 1033"/>
          <p:cNvSpPr>
            <a:spLocks/>
          </p:cNvSpPr>
          <p:nvPr/>
        </p:nvSpPr>
        <p:spPr bwMode="auto">
          <a:xfrm>
            <a:off x="4560888" y="1958975"/>
            <a:ext cx="2122487" cy="1943100"/>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62" name="Freeform 1034"/>
          <p:cNvSpPr>
            <a:spLocks/>
          </p:cNvSpPr>
          <p:nvPr/>
        </p:nvSpPr>
        <p:spPr bwMode="auto">
          <a:xfrm>
            <a:off x="4979988" y="3733800"/>
            <a:ext cx="3382962" cy="271462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263" name="Group 1035"/>
          <p:cNvGrpSpPr>
            <a:grpSpLocks/>
          </p:cNvGrpSpPr>
          <p:nvPr/>
        </p:nvGrpSpPr>
        <p:grpSpPr bwMode="auto">
          <a:xfrm>
            <a:off x="4694238" y="2124075"/>
            <a:ext cx="835025" cy="390525"/>
            <a:chOff x="3552" y="246"/>
            <a:chExt cx="527" cy="248"/>
          </a:xfrm>
        </p:grpSpPr>
        <p:graphicFrame>
          <p:nvGraphicFramePr>
            <p:cNvPr id="10255" name="Object 103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72034" name="Clip" r:id="rId4" imgW="1307263" imgH="1084139" progId="MS_ClipArt_Gallery.2">
                    <p:embed/>
                  </p:oleObj>
                </mc:Choice>
                <mc:Fallback>
                  <p:oleObj name="Clip" r:id="rId4" imgW="1307263" imgH="1084139" progId="MS_ClipArt_Gallery.2">
                    <p:embed/>
                    <p:pic>
                      <p:nvPicPr>
                        <p:cNvPr id="0" name="Object 10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6" name="Object 103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72035" name="Clip" r:id="rId6" imgW="681706" imgH="480401" progId="MS_ClipArt_Gallery.2">
                    <p:embed/>
                  </p:oleObj>
                </mc:Choice>
                <mc:Fallback>
                  <p:oleObj name="Clip" r:id="rId6" imgW="681706" imgH="480401" progId="MS_ClipArt_Gallery.2">
                    <p:embed/>
                    <p:pic>
                      <p:nvPicPr>
                        <p:cNvPr id="0" name="Object 10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66" name="Line 1038"/>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64" name="Group 1039"/>
          <p:cNvGrpSpPr>
            <a:grpSpLocks/>
          </p:cNvGrpSpPr>
          <p:nvPr/>
        </p:nvGrpSpPr>
        <p:grpSpPr bwMode="auto">
          <a:xfrm>
            <a:off x="4694238" y="2852738"/>
            <a:ext cx="835025" cy="390525"/>
            <a:chOff x="3552" y="246"/>
            <a:chExt cx="527" cy="248"/>
          </a:xfrm>
        </p:grpSpPr>
        <p:graphicFrame>
          <p:nvGraphicFramePr>
            <p:cNvPr id="10253" name="Object 104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72036" name="Clip" r:id="rId8" imgW="1307263" imgH="1084139" progId="MS_ClipArt_Gallery.2">
                    <p:embed/>
                  </p:oleObj>
                </mc:Choice>
                <mc:Fallback>
                  <p:oleObj name="Clip" r:id="rId8" imgW="1307263" imgH="1084139" progId="MS_ClipArt_Gallery.2">
                    <p:embed/>
                    <p:pic>
                      <p:nvPicPr>
                        <p:cNvPr id="0" name="Object 1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104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72037" name="Clip" r:id="rId9" imgW="681706" imgH="480401" progId="MS_ClipArt_Gallery.2">
                    <p:embed/>
                  </p:oleObj>
                </mc:Choice>
                <mc:Fallback>
                  <p:oleObj name="Clip" r:id="rId9" imgW="681706" imgH="480401" progId="MS_ClipArt_Gallery.2">
                    <p:embed/>
                    <p:pic>
                      <p:nvPicPr>
                        <p:cNvPr id="0" name="Object 10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65" name="Line 1042"/>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65" name="Group 1043"/>
          <p:cNvGrpSpPr>
            <a:grpSpLocks/>
          </p:cNvGrpSpPr>
          <p:nvPr/>
        </p:nvGrpSpPr>
        <p:grpSpPr bwMode="auto">
          <a:xfrm>
            <a:off x="5122863" y="2592388"/>
            <a:ext cx="79375" cy="261937"/>
            <a:chOff x="3842" y="406"/>
            <a:chExt cx="51" cy="167"/>
          </a:xfrm>
        </p:grpSpPr>
        <p:sp>
          <p:nvSpPr>
            <p:cNvPr id="10462" name="Oval 1044"/>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63" name="Oval 1045"/>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64" name="Oval 1046"/>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66" name="Group 1047"/>
          <p:cNvGrpSpPr>
            <a:grpSpLocks/>
          </p:cNvGrpSpPr>
          <p:nvPr/>
        </p:nvGrpSpPr>
        <p:grpSpPr bwMode="auto">
          <a:xfrm>
            <a:off x="5656263" y="3208338"/>
            <a:ext cx="238125" cy="482600"/>
            <a:chOff x="4180" y="783"/>
            <a:chExt cx="150" cy="307"/>
          </a:xfrm>
        </p:grpSpPr>
        <p:sp>
          <p:nvSpPr>
            <p:cNvPr id="10454" name="AutoShape 104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5" name="Rectangle 104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6" name="Rectangle 105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7" name="AutoShape 105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8" name="Line 105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59" name="Line 105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60" name="Rectangle 105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61" name="Rectangle 105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67" name="Group 1056"/>
          <p:cNvGrpSpPr>
            <a:grpSpLocks/>
          </p:cNvGrpSpPr>
          <p:nvPr/>
        </p:nvGrpSpPr>
        <p:grpSpPr bwMode="auto">
          <a:xfrm rot="-5400000">
            <a:off x="6008688" y="3313113"/>
            <a:ext cx="100012" cy="265112"/>
            <a:chOff x="3842" y="406"/>
            <a:chExt cx="51" cy="167"/>
          </a:xfrm>
        </p:grpSpPr>
        <p:sp>
          <p:nvSpPr>
            <p:cNvPr id="10451" name="Oval 1057"/>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2" name="Oval 1058"/>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3" name="Oval 1059"/>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268" name="Line 1060"/>
          <p:cNvSpPr>
            <a:spLocks noChangeShapeType="1"/>
          </p:cNvSpPr>
          <p:nvPr/>
        </p:nvSpPr>
        <p:spPr bwMode="auto">
          <a:xfrm>
            <a:off x="5811838" y="3095625"/>
            <a:ext cx="563562"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9" name="Line 1061"/>
          <p:cNvSpPr>
            <a:spLocks noChangeShapeType="1"/>
          </p:cNvSpPr>
          <p:nvPr/>
        </p:nvSpPr>
        <p:spPr bwMode="auto">
          <a:xfrm>
            <a:off x="5815013" y="3090863"/>
            <a:ext cx="3175" cy="1174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0" name="Line 1062"/>
          <p:cNvSpPr>
            <a:spLocks noChangeShapeType="1"/>
          </p:cNvSpPr>
          <p:nvPr/>
        </p:nvSpPr>
        <p:spPr bwMode="auto">
          <a:xfrm>
            <a:off x="6378575" y="3089275"/>
            <a:ext cx="1588" cy="1000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1" name="Line 1063"/>
          <p:cNvSpPr>
            <a:spLocks noChangeShapeType="1"/>
          </p:cNvSpPr>
          <p:nvPr/>
        </p:nvSpPr>
        <p:spPr bwMode="auto">
          <a:xfrm>
            <a:off x="5470525" y="2435225"/>
            <a:ext cx="328613"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2" name="Line 1064"/>
          <p:cNvSpPr>
            <a:spLocks noChangeShapeType="1"/>
          </p:cNvSpPr>
          <p:nvPr/>
        </p:nvSpPr>
        <p:spPr bwMode="auto">
          <a:xfrm flipV="1">
            <a:off x="5484813" y="2784475"/>
            <a:ext cx="314325" cy="4032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3" name="Line 1065"/>
          <p:cNvSpPr>
            <a:spLocks noChangeShapeType="1"/>
          </p:cNvSpPr>
          <p:nvPr/>
        </p:nvSpPr>
        <p:spPr bwMode="auto">
          <a:xfrm flipV="1">
            <a:off x="6084888" y="2889250"/>
            <a:ext cx="1587"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74" name="Group 1066"/>
          <p:cNvGrpSpPr>
            <a:grpSpLocks/>
          </p:cNvGrpSpPr>
          <p:nvPr/>
        </p:nvGrpSpPr>
        <p:grpSpPr bwMode="auto">
          <a:xfrm>
            <a:off x="6219825" y="3179763"/>
            <a:ext cx="238125" cy="484187"/>
            <a:chOff x="4180" y="783"/>
            <a:chExt cx="150" cy="307"/>
          </a:xfrm>
        </p:grpSpPr>
        <p:sp>
          <p:nvSpPr>
            <p:cNvPr id="10443" name="AutoShape 106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4" name="Rectangle 106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5" name="Rectangle 106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6" name="AutoShape 107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7" name="Line 107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8" name="Line 107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9" name="Rectangle 107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50" name="Rectangle 107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75" name="Group 1075"/>
          <p:cNvGrpSpPr>
            <a:grpSpLocks/>
          </p:cNvGrpSpPr>
          <p:nvPr/>
        </p:nvGrpSpPr>
        <p:grpSpPr bwMode="auto">
          <a:xfrm>
            <a:off x="5130800" y="3937000"/>
            <a:ext cx="546100" cy="1133475"/>
            <a:chOff x="3314" y="1248"/>
            <a:chExt cx="344" cy="694"/>
          </a:xfrm>
        </p:grpSpPr>
        <p:graphicFrame>
          <p:nvGraphicFramePr>
            <p:cNvPr id="10251" name="Object 1076"/>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72038" name="Clip" r:id="rId10" imgW="1307263" imgH="1084139" progId="MS_ClipArt_Gallery.2">
                    <p:embed/>
                  </p:oleObj>
                </mc:Choice>
                <mc:Fallback>
                  <p:oleObj name="Clip" r:id="rId10" imgW="1307263" imgH="1084139" progId="MS_ClipArt_Gallery.2">
                    <p:embed/>
                    <p:pic>
                      <p:nvPicPr>
                        <p:cNvPr id="0" name="Object 10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6" name="Line 1077"/>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52" name="Object 1078"/>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72039" name="Clip" r:id="rId11" imgW="1307263" imgH="1084139" progId="MS_ClipArt_Gallery.2">
                    <p:embed/>
                  </p:oleObj>
                </mc:Choice>
                <mc:Fallback>
                  <p:oleObj name="Clip" r:id="rId11" imgW="1307263" imgH="1084139" progId="MS_ClipArt_Gallery.2">
                    <p:embed/>
                    <p:pic>
                      <p:nvPicPr>
                        <p:cNvPr id="0" name="Object 10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7" name="Line 1079"/>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438" name="Group 1080"/>
            <p:cNvGrpSpPr>
              <a:grpSpLocks/>
            </p:cNvGrpSpPr>
            <p:nvPr/>
          </p:nvGrpSpPr>
          <p:grpSpPr bwMode="auto">
            <a:xfrm>
              <a:off x="3404" y="1504"/>
              <a:ext cx="51" cy="167"/>
              <a:chOff x="3842" y="406"/>
              <a:chExt cx="51" cy="167"/>
            </a:xfrm>
          </p:grpSpPr>
          <p:sp>
            <p:nvSpPr>
              <p:cNvPr id="10440" name="Oval 108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1" name="Oval 108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42" name="Oval 108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439" name="Line 1084"/>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0242" name="Object 1085"/>
          <p:cNvGraphicFramePr>
            <a:graphicFrameLocks noChangeAspect="1"/>
          </p:cNvGraphicFramePr>
          <p:nvPr/>
        </p:nvGraphicFramePr>
        <p:xfrm>
          <a:off x="6118225" y="5172075"/>
          <a:ext cx="476250" cy="406400"/>
        </p:xfrm>
        <a:graphic>
          <a:graphicData uri="http://schemas.openxmlformats.org/presentationml/2006/ole">
            <mc:AlternateContent xmlns:mc="http://schemas.openxmlformats.org/markup-compatibility/2006">
              <mc:Choice xmlns:v="urn:schemas-microsoft-com:vml" Requires="v">
                <p:oleObj spid="_x0000_s72040" name="Clip" r:id="rId12" imgW="1307263" imgH="1084139" progId="MS_ClipArt_Gallery.2">
                  <p:embed/>
                </p:oleObj>
              </mc:Choice>
              <mc:Fallback>
                <p:oleObj name="Clip" r:id="rId12" imgW="1307263" imgH="1084139" progId="MS_ClipArt_Gallery.2">
                  <p:embed/>
                  <p:pic>
                    <p:nvPicPr>
                      <p:cNvPr id="0" name="Object 10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8225" y="5172075"/>
                        <a:ext cx="4762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1086"/>
          <p:cNvGraphicFramePr>
            <a:graphicFrameLocks noChangeAspect="1"/>
          </p:cNvGraphicFramePr>
          <p:nvPr/>
        </p:nvGraphicFramePr>
        <p:xfrm>
          <a:off x="5419725" y="5159375"/>
          <a:ext cx="473075" cy="403225"/>
        </p:xfrm>
        <a:graphic>
          <a:graphicData uri="http://schemas.openxmlformats.org/presentationml/2006/ole">
            <mc:AlternateContent xmlns:mc="http://schemas.openxmlformats.org/markup-compatibility/2006">
              <mc:Choice xmlns:v="urn:schemas-microsoft-com:vml" Requires="v">
                <p:oleObj spid="_x0000_s72041" name="Clip" r:id="rId13" imgW="1307263" imgH="1084139" progId="MS_ClipArt_Gallery.2">
                  <p:embed/>
                </p:oleObj>
              </mc:Choice>
              <mc:Fallback>
                <p:oleObj name="Clip" r:id="rId13" imgW="1307263" imgH="1084139" progId="MS_ClipArt_Gallery.2">
                  <p:embed/>
                  <p:pic>
                    <p:nvPicPr>
                      <p:cNvPr id="0" name="Object 10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9725" y="5159375"/>
                        <a:ext cx="47307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76" name="Oval 1087"/>
          <p:cNvSpPr>
            <a:spLocks noChangeArrowheads="1"/>
          </p:cNvSpPr>
          <p:nvPr/>
        </p:nvSpPr>
        <p:spPr bwMode="auto">
          <a:xfrm rot="-5400000">
            <a:off x="5892007" y="5288756"/>
            <a:ext cx="76200" cy="746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77" name="Oval 1088"/>
          <p:cNvSpPr>
            <a:spLocks noChangeArrowheads="1"/>
          </p:cNvSpPr>
          <p:nvPr/>
        </p:nvSpPr>
        <p:spPr bwMode="auto">
          <a:xfrm rot="-5400000">
            <a:off x="5988050" y="5286376"/>
            <a:ext cx="77787" cy="7461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78" name="Oval 1089"/>
          <p:cNvSpPr>
            <a:spLocks noChangeArrowheads="1"/>
          </p:cNvSpPr>
          <p:nvPr/>
        </p:nvSpPr>
        <p:spPr bwMode="auto">
          <a:xfrm rot="-5400000">
            <a:off x="6076157" y="5291931"/>
            <a:ext cx="76200" cy="746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279" name="Line 1090"/>
          <p:cNvSpPr>
            <a:spLocks noChangeShapeType="1"/>
          </p:cNvSpPr>
          <p:nvPr/>
        </p:nvSpPr>
        <p:spPr bwMode="auto">
          <a:xfrm rot="-5400000">
            <a:off x="6372225" y="5141913"/>
            <a:ext cx="730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0" name="Line 1091"/>
          <p:cNvSpPr>
            <a:spLocks noChangeShapeType="1"/>
          </p:cNvSpPr>
          <p:nvPr/>
        </p:nvSpPr>
        <p:spPr bwMode="auto">
          <a:xfrm rot="5400000" flipH="1">
            <a:off x="5658644" y="5131594"/>
            <a:ext cx="777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1" name="Line 1092"/>
          <p:cNvSpPr>
            <a:spLocks noChangeShapeType="1"/>
          </p:cNvSpPr>
          <p:nvPr/>
        </p:nvSpPr>
        <p:spPr bwMode="auto">
          <a:xfrm rot="16200000" flipV="1">
            <a:off x="6057107" y="4744244"/>
            <a:ext cx="0" cy="7127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2" name="Line 1093"/>
          <p:cNvSpPr>
            <a:spLocks noChangeShapeType="1"/>
          </p:cNvSpPr>
          <p:nvPr/>
        </p:nvSpPr>
        <p:spPr bwMode="auto">
          <a:xfrm flipV="1">
            <a:off x="5676900" y="4641850"/>
            <a:ext cx="1063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3" name="Line 1094"/>
          <p:cNvSpPr>
            <a:spLocks noChangeShapeType="1"/>
          </p:cNvSpPr>
          <p:nvPr/>
        </p:nvSpPr>
        <p:spPr bwMode="auto">
          <a:xfrm>
            <a:off x="6361113" y="4699000"/>
            <a:ext cx="344487" cy="4714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4" name="Line 1095"/>
          <p:cNvSpPr>
            <a:spLocks noChangeShapeType="1"/>
          </p:cNvSpPr>
          <p:nvPr/>
        </p:nvSpPr>
        <p:spPr bwMode="auto">
          <a:xfrm flipH="1">
            <a:off x="7265988" y="4694238"/>
            <a:ext cx="317500" cy="481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44" name="Object 1096"/>
          <p:cNvGraphicFramePr>
            <a:graphicFrameLocks noChangeAspect="1"/>
          </p:cNvGraphicFramePr>
          <p:nvPr/>
        </p:nvGraphicFramePr>
        <p:xfrm>
          <a:off x="7467600" y="4148138"/>
          <a:ext cx="231775" cy="293687"/>
        </p:xfrm>
        <a:graphic>
          <a:graphicData uri="http://schemas.openxmlformats.org/presentationml/2006/ole">
            <mc:AlternateContent xmlns:mc="http://schemas.openxmlformats.org/markup-compatibility/2006">
              <mc:Choice xmlns:v="urn:schemas-microsoft-com:vml" Requires="v">
                <p:oleObj spid="_x0000_s72042" name="Clip" r:id="rId14" imgW="982811" imgH="1208363" progId="MS_ClipArt_Gallery.2">
                  <p:embed/>
                </p:oleObj>
              </mc:Choice>
              <mc:Fallback>
                <p:oleObj name="Clip" r:id="rId14" imgW="982811" imgH="1208363" progId="MS_ClipArt_Gallery.2">
                  <p:embed/>
                  <p:pic>
                    <p:nvPicPr>
                      <p:cNvPr id="0" name="Object 109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67600" y="4148138"/>
                        <a:ext cx="231775"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1097"/>
          <p:cNvGraphicFramePr>
            <a:graphicFrameLocks noChangeAspect="1"/>
          </p:cNvGraphicFramePr>
          <p:nvPr/>
        </p:nvGraphicFramePr>
        <p:xfrm>
          <a:off x="5946775" y="4246563"/>
          <a:ext cx="231775" cy="293687"/>
        </p:xfrm>
        <a:graphic>
          <a:graphicData uri="http://schemas.openxmlformats.org/presentationml/2006/ole">
            <mc:AlternateContent xmlns:mc="http://schemas.openxmlformats.org/markup-compatibility/2006">
              <mc:Choice xmlns:v="urn:schemas-microsoft-com:vml" Requires="v">
                <p:oleObj spid="_x0000_s72043" name="Clip" r:id="rId16" imgW="982811" imgH="1208363" progId="MS_ClipArt_Gallery.2">
                  <p:embed/>
                </p:oleObj>
              </mc:Choice>
              <mc:Fallback>
                <p:oleObj name="Clip" r:id="rId16" imgW="982811" imgH="1208363" progId="MS_ClipArt_Gallery.2">
                  <p:embed/>
                  <p:pic>
                    <p:nvPicPr>
                      <p:cNvPr id="0" name="Object 109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46775" y="4246563"/>
                        <a:ext cx="231775"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5" name="Freeform 1098"/>
          <p:cNvSpPr>
            <a:spLocks/>
          </p:cNvSpPr>
          <p:nvPr/>
        </p:nvSpPr>
        <p:spPr bwMode="auto">
          <a:xfrm>
            <a:off x="6038850" y="3970338"/>
            <a:ext cx="1539875" cy="373062"/>
          </a:xfrm>
          <a:custGeom>
            <a:avLst/>
            <a:gdLst>
              <a:gd name="T0" fmla="*/ 0 w 972"/>
              <a:gd name="T1" fmla="*/ 2147483647 h 228"/>
              <a:gd name="T2" fmla="*/ 2147483647 w 972"/>
              <a:gd name="T3" fmla="*/ 2147483647 h 228"/>
              <a:gd name="T4" fmla="*/ 2147483647 w 972"/>
              <a:gd name="T5" fmla="*/ 214748364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286" name="Group 1099"/>
          <p:cNvGrpSpPr>
            <a:grpSpLocks/>
          </p:cNvGrpSpPr>
          <p:nvPr/>
        </p:nvGrpSpPr>
        <p:grpSpPr bwMode="auto">
          <a:xfrm>
            <a:off x="6342063" y="5710238"/>
            <a:ext cx="463550" cy="522287"/>
            <a:chOff x="2870" y="1518"/>
            <a:chExt cx="292" cy="320"/>
          </a:xfrm>
        </p:grpSpPr>
        <p:graphicFrame>
          <p:nvGraphicFramePr>
            <p:cNvPr id="10249" name="Object 110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2044" name="Clip" r:id="rId17" imgW="826829" imgH="840406" progId="MS_ClipArt_Gallery.2">
                    <p:embed/>
                  </p:oleObj>
                </mc:Choice>
                <mc:Fallback>
                  <p:oleObj name="Clip" r:id="rId17" imgW="826829" imgH="840406" progId="MS_ClipArt_Gallery.2">
                    <p:embed/>
                    <p:pic>
                      <p:nvPicPr>
                        <p:cNvPr id="0" name="Object 11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110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2045" name="Clip" r:id="rId19" imgW="1268295" imgH="1199426" progId="MS_ClipArt_Gallery.2">
                    <p:embed/>
                  </p:oleObj>
                </mc:Choice>
                <mc:Fallback>
                  <p:oleObj name="Clip" r:id="rId19" imgW="1268295" imgH="1199426" progId="MS_ClipArt_Gallery.2">
                    <p:embed/>
                    <p:pic>
                      <p:nvPicPr>
                        <p:cNvPr id="0" name="Object 11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87" name="Group 1102"/>
          <p:cNvGrpSpPr>
            <a:grpSpLocks/>
          </p:cNvGrpSpPr>
          <p:nvPr/>
        </p:nvGrpSpPr>
        <p:grpSpPr bwMode="auto">
          <a:xfrm>
            <a:off x="7227888" y="5749925"/>
            <a:ext cx="461962" cy="522288"/>
            <a:chOff x="2870" y="1518"/>
            <a:chExt cx="292" cy="320"/>
          </a:xfrm>
        </p:grpSpPr>
        <p:graphicFrame>
          <p:nvGraphicFramePr>
            <p:cNvPr id="10247" name="Object 110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2046" name="Clip" r:id="rId21" imgW="826829" imgH="840406" progId="MS_ClipArt_Gallery.2">
                    <p:embed/>
                  </p:oleObj>
                </mc:Choice>
                <mc:Fallback>
                  <p:oleObj name="Clip" r:id="rId21" imgW="826829" imgH="840406" progId="MS_ClipArt_Gallery.2">
                    <p:embed/>
                    <p:pic>
                      <p:nvPicPr>
                        <p:cNvPr id="0" name="Object 110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8" name="Object 110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2047" name="Clip" r:id="rId22" imgW="1268295" imgH="1199426" progId="MS_ClipArt_Gallery.2">
                    <p:embed/>
                  </p:oleObj>
                </mc:Choice>
                <mc:Fallback>
                  <p:oleObj name="Clip" r:id="rId22" imgW="1268295" imgH="1199426" progId="MS_ClipArt_Gallery.2">
                    <p:embed/>
                    <p:pic>
                      <p:nvPicPr>
                        <p:cNvPr id="0" name="Object 110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88" name="Group 1105"/>
          <p:cNvGrpSpPr>
            <a:grpSpLocks/>
          </p:cNvGrpSpPr>
          <p:nvPr/>
        </p:nvGrpSpPr>
        <p:grpSpPr bwMode="auto">
          <a:xfrm>
            <a:off x="6756400" y="5402263"/>
            <a:ext cx="431800" cy="460375"/>
            <a:chOff x="4733" y="2082"/>
            <a:chExt cx="272" cy="282"/>
          </a:xfrm>
        </p:grpSpPr>
        <p:graphicFrame>
          <p:nvGraphicFramePr>
            <p:cNvPr id="10246" name="Object 1106"/>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72048" name="Clip" r:id="rId23" imgW="826829" imgH="840406" progId="MS_ClipArt_Gallery.2">
                    <p:embed/>
                  </p:oleObj>
                </mc:Choice>
                <mc:Fallback>
                  <p:oleObj name="Clip" r:id="rId23" imgW="826829" imgH="840406" progId="MS_ClipArt_Gallery.2">
                    <p:embed/>
                    <p:pic>
                      <p:nvPicPr>
                        <p:cNvPr id="0" name="Object 110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5" name="Rectangle 1107"/>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289" name="Line 1108"/>
          <p:cNvSpPr>
            <a:spLocks noChangeShapeType="1"/>
          </p:cNvSpPr>
          <p:nvPr/>
        </p:nvSpPr>
        <p:spPr bwMode="auto">
          <a:xfrm>
            <a:off x="7104063" y="5283200"/>
            <a:ext cx="0"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90" name="Group 1109"/>
          <p:cNvGrpSpPr>
            <a:grpSpLocks/>
          </p:cNvGrpSpPr>
          <p:nvPr/>
        </p:nvGrpSpPr>
        <p:grpSpPr bwMode="auto">
          <a:xfrm>
            <a:off x="7924800" y="4578350"/>
            <a:ext cx="236538" cy="501650"/>
            <a:chOff x="4180" y="783"/>
            <a:chExt cx="150" cy="307"/>
          </a:xfrm>
        </p:grpSpPr>
        <p:sp>
          <p:nvSpPr>
            <p:cNvPr id="10427" name="AutoShape 111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8" name="Rectangle 111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9" name="Rectangle 111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30" name="AutoShape 111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31" name="Line 111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2" name="Line 111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3" name="Rectangle 111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34" name="Rectangle 111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0291" name="Group 1118"/>
          <p:cNvGrpSpPr>
            <a:grpSpLocks/>
          </p:cNvGrpSpPr>
          <p:nvPr/>
        </p:nvGrpSpPr>
        <p:grpSpPr bwMode="auto">
          <a:xfrm>
            <a:off x="7910513" y="5122863"/>
            <a:ext cx="236537" cy="500062"/>
            <a:chOff x="4180" y="783"/>
            <a:chExt cx="150" cy="307"/>
          </a:xfrm>
        </p:grpSpPr>
        <p:sp>
          <p:nvSpPr>
            <p:cNvPr id="10419" name="AutoShape 111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0" name="Rectangle 112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1" name="Rectangle 112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2" name="AutoShape 112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3" name="Line 112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4" name="Line 112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5" name="Rectangle 112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26" name="Rectangle 112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0292" name="Line 1127"/>
          <p:cNvSpPr>
            <a:spLocks noChangeShapeType="1"/>
          </p:cNvSpPr>
          <p:nvPr/>
        </p:nvSpPr>
        <p:spPr bwMode="auto">
          <a:xfrm rot="5400000" flipH="1">
            <a:off x="7458869" y="5036344"/>
            <a:ext cx="7477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3" name="Line 1128"/>
          <p:cNvSpPr>
            <a:spLocks noChangeShapeType="1"/>
          </p:cNvSpPr>
          <p:nvPr/>
        </p:nvSpPr>
        <p:spPr bwMode="auto">
          <a:xfrm rot="-5400000">
            <a:off x="7886701" y="5348287"/>
            <a:ext cx="0" cy="1174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4" name="Line 1129"/>
          <p:cNvSpPr>
            <a:spLocks noChangeShapeType="1"/>
          </p:cNvSpPr>
          <p:nvPr/>
        </p:nvSpPr>
        <p:spPr bwMode="auto">
          <a:xfrm rot="-5400000">
            <a:off x="7875588" y="4773613"/>
            <a:ext cx="0" cy="10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5" name="Line 1130"/>
          <p:cNvSpPr>
            <a:spLocks noChangeShapeType="1"/>
          </p:cNvSpPr>
          <p:nvPr/>
        </p:nvSpPr>
        <p:spPr bwMode="auto">
          <a:xfrm flipV="1">
            <a:off x="6373813" y="2497138"/>
            <a:ext cx="520700" cy="25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6" name="Line 1131"/>
          <p:cNvSpPr>
            <a:spLocks noChangeShapeType="1"/>
          </p:cNvSpPr>
          <p:nvPr/>
        </p:nvSpPr>
        <p:spPr bwMode="auto">
          <a:xfrm>
            <a:off x="7437438" y="2478088"/>
            <a:ext cx="552450" cy="25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7" name="Line 1132"/>
          <p:cNvSpPr>
            <a:spLocks noChangeShapeType="1"/>
          </p:cNvSpPr>
          <p:nvPr/>
        </p:nvSpPr>
        <p:spPr bwMode="auto">
          <a:xfrm flipH="1">
            <a:off x="8027988" y="2889250"/>
            <a:ext cx="273050" cy="8334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8" name="Line 1133"/>
          <p:cNvSpPr>
            <a:spLocks noChangeShapeType="1"/>
          </p:cNvSpPr>
          <p:nvPr/>
        </p:nvSpPr>
        <p:spPr bwMode="auto">
          <a:xfrm>
            <a:off x="7151688" y="2614613"/>
            <a:ext cx="0" cy="528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9" name="Line 1134"/>
          <p:cNvSpPr>
            <a:spLocks noChangeShapeType="1"/>
          </p:cNvSpPr>
          <p:nvPr/>
        </p:nvSpPr>
        <p:spPr bwMode="auto">
          <a:xfrm>
            <a:off x="7180263" y="3406775"/>
            <a:ext cx="608012" cy="450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0" name="Line 1135"/>
          <p:cNvSpPr>
            <a:spLocks noChangeShapeType="1"/>
          </p:cNvSpPr>
          <p:nvPr/>
        </p:nvSpPr>
        <p:spPr bwMode="auto">
          <a:xfrm flipH="1">
            <a:off x="7704138" y="3976688"/>
            <a:ext cx="303212" cy="4413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1" name="Line 1136"/>
          <p:cNvSpPr>
            <a:spLocks noChangeShapeType="1"/>
          </p:cNvSpPr>
          <p:nvPr/>
        </p:nvSpPr>
        <p:spPr bwMode="auto">
          <a:xfrm flipH="1">
            <a:off x="7445375" y="2849563"/>
            <a:ext cx="638175" cy="469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2" name="Line 1137"/>
          <p:cNvSpPr>
            <a:spLocks noChangeShapeType="1"/>
          </p:cNvSpPr>
          <p:nvPr/>
        </p:nvSpPr>
        <p:spPr bwMode="auto">
          <a:xfrm flipH="1">
            <a:off x="7456488" y="2165350"/>
            <a:ext cx="398462" cy="3127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3" name="Line 1138"/>
          <p:cNvSpPr>
            <a:spLocks noChangeShapeType="1"/>
          </p:cNvSpPr>
          <p:nvPr/>
        </p:nvSpPr>
        <p:spPr bwMode="auto">
          <a:xfrm flipH="1">
            <a:off x="8272463" y="2379663"/>
            <a:ext cx="230187"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304" name="Group 1139"/>
          <p:cNvGrpSpPr>
            <a:grpSpLocks/>
          </p:cNvGrpSpPr>
          <p:nvPr/>
        </p:nvGrpSpPr>
        <p:grpSpPr bwMode="auto">
          <a:xfrm>
            <a:off x="5783263" y="2614613"/>
            <a:ext cx="569912" cy="285750"/>
            <a:chOff x="3600" y="219"/>
            <a:chExt cx="360" cy="175"/>
          </a:xfrm>
        </p:grpSpPr>
        <p:sp>
          <p:nvSpPr>
            <p:cNvPr id="10406" name="Oval 1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407" name="Line 114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8" name="Line 114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9" name="Rectangle 114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410" name="Oval 1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411" name="Group 1145"/>
            <p:cNvGrpSpPr>
              <a:grpSpLocks/>
            </p:cNvGrpSpPr>
            <p:nvPr/>
          </p:nvGrpSpPr>
          <p:grpSpPr bwMode="auto">
            <a:xfrm>
              <a:off x="3686" y="244"/>
              <a:ext cx="177" cy="66"/>
              <a:chOff x="2848" y="848"/>
              <a:chExt cx="140" cy="98"/>
            </a:xfrm>
          </p:grpSpPr>
          <p:sp>
            <p:nvSpPr>
              <p:cNvPr id="10416" name="Line 11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7" name="Line 11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8" name="Line 11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412" name="Group 1149"/>
            <p:cNvGrpSpPr>
              <a:grpSpLocks/>
            </p:cNvGrpSpPr>
            <p:nvPr/>
          </p:nvGrpSpPr>
          <p:grpSpPr bwMode="auto">
            <a:xfrm flipV="1">
              <a:off x="3686" y="243"/>
              <a:ext cx="177" cy="66"/>
              <a:chOff x="2848" y="848"/>
              <a:chExt cx="140" cy="98"/>
            </a:xfrm>
          </p:grpSpPr>
          <p:sp>
            <p:nvSpPr>
              <p:cNvPr id="10413" name="Line 1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4" name="Line 1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5" name="Line 1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5" name="Group 1153"/>
          <p:cNvGrpSpPr>
            <a:grpSpLocks/>
          </p:cNvGrpSpPr>
          <p:nvPr/>
        </p:nvGrpSpPr>
        <p:grpSpPr bwMode="auto">
          <a:xfrm>
            <a:off x="6865938" y="2335213"/>
            <a:ext cx="571500" cy="285750"/>
            <a:chOff x="3600" y="219"/>
            <a:chExt cx="360" cy="175"/>
          </a:xfrm>
        </p:grpSpPr>
        <p:sp>
          <p:nvSpPr>
            <p:cNvPr id="10393" name="Oval 1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94" name="Line 115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5" name="Line 115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6" name="Rectangle 115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97" name="Oval 1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98" name="Group 1159"/>
            <p:cNvGrpSpPr>
              <a:grpSpLocks/>
            </p:cNvGrpSpPr>
            <p:nvPr/>
          </p:nvGrpSpPr>
          <p:grpSpPr bwMode="auto">
            <a:xfrm>
              <a:off x="3686" y="244"/>
              <a:ext cx="177" cy="66"/>
              <a:chOff x="2848" y="848"/>
              <a:chExt cx="140" cy="98"/>
            </a:xfrm>
          </p:grpSpPr>
          <p:sp>
            <p:nvSpPr>
              <p:cNvPr id="10403" name="Line 11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4" name="Line 11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5" name="Line 11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99" name="Group 1163"/>
            <p:cNvGrpSpPr>
              <a:grpSpLocks/>
            </p:cNvGrpSpPr>
            <p:nvPr/>
          </p:nvGrpSpPr>
          <p:grpSpPr bwMode="auto">
            <a:xfrm flipV="1">
              <a:off x="3686" y="243"/>
              <a:ext cx="177" cy="66"/>
              <a:chOff x="2848" y="848"/>
              <a:chExt cx="140" cy="98"/>
            </a:xfrm>
          </p:grpSpPr>
          <p:sp>
            <p:nvSpPr>
              <p:cNvPr id="10400" name="Line 1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1" name="Line 1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2" name="Line 1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6" name="Group 1167"/>
          <p:cNvGrpSpPr>
            <a:grpSpLocks/>
          </p:cNvGrpSpPr>
          <p:nvPr/>
        </p:nvGrpSpPr>
        <p:grpSpPr bwMode="auto">
          <a:xfrm>
            <a:off x="6886575" y="3140075"/>
            <a:ext cx="569913" cy="285750"/>
            <a:chOff x="3600" y="219"/>
            <a:chExt cx="360" cy="175"/>
          </a:xfrm>
        </p:grpSpPr>
        <p:sp>
          <p:nvSpPr>
            <p:cNvPr id="10380" name="Oval 1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81" name="Line 116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2" name="Line 117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3" name="Rectangle 117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84" name="Oval 1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85" name="Group 1173"/>
            <p:cNvGrpSpPr>
              <a:grpSpLocks/>
            </p:cNvGrpSpPr>
            <p:nvPr/>
          </p:nvGrpSpPr>
          <p:grpSpPr bwMode="auto">
            <a:xfrm>
              <a:off x="3686" y="244"/>
              <a:ext cx="177" cy="66"/>
              <a:chOff x="2848" y="848"/>
              <a:chExt cx="140" cy="98"/>
            </a:xfrm>
          </p:grpSpPr>
          <p:sp>
            <p:nvSpPr>
              <p:cNvPr id="10390" name="Line 117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1" name="Line 11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2" name="Line 117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86" name="Group 1177"/>
            <p:cNvGrpSpPr>
              <a:grpSpLocks/>
            </p:cNvGrpSpPr>
            <p:nvPr/>
          </p:nvGrpSpPr>
          <p:grpSpPr bwMode="auto">
            <a:xfrm flipV="1">
              <a:off x="3686" y="243"/>
              <a:ext cx="177" cy="66"/>
              <a:chOff x="2848" y="848"/>
              <a:chExt cx="140" cy="98"/>
            </a:xfrm>
          </p:grpSpPr>
          <p:sp>
            <p:nvSpPr>
              <p:cNvPr id="10387" name="Line 1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8" name="Line 1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89" name="Line 1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7" name="Group 1181"/>
          <p:cNvGrpSpPr>
            <a:grpSpLocks/>
          </p:cNvGrpSpPr>
          <p:nvPr/>
        </p:nvGrpSpPr>
        <p:grpSpPr bwMode="auto">
          <a:xfrm>
            <a:off x="7989888" y="2590800"/>
            <a:ext cx="568325" cy="284163"/>
            <a:chOff x="3600" y="219"/>
            <a:chExt cx="360" cy="175"/>
          </a:xfrm>
        </p:grpSpPr>
        <p:sp>
          <p:nvSpPr>
            <p:cNvPr id="10367" name="Oval 11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68" name="Line 118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9" name="Line 118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0" name="Rectangle 118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71" name="Oval 11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72" name="Group 1187"/>
            <p:cNvGrpSpPr>
              <a:grpSpLocks/>
            </p:cNvGrpSpPr>
            <p:nvPr/>
          </p:nvGrpSpPr>
          <p:grpSpPr bwMode="auto">
            <a:xfrm>
              <a:off x="3686" y="244"/>
              <a:ext cx="177" cy="66"/>
              <a:chOff x="2848" y="848"/>
              <a:chExt cx="140" cy="98"/>
            </a:xfrm>
          </p:grpSpPr>
          <p:sp>
            <p:nvSpPr>
              <p:cNvPr id="10377" name="Line 118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8" name="Line 11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9" name="Line 119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73" name="Group 1191"/>
            <p:cNvGrpSpPr>
              <a:grpSpLocks/>
            </p:cNvGrpSpPr>
            <p:nvPr/>
          </p:nvGrpSpPr>
          <p:grpSpPr bwMode="auto">
            <a:xfrm flipV="1">
              <a:off x="3686" y="243"/>
              <a:ext cx="177" cy="66"/>
              <a:chOff x="2848" y="848"/>
              <a:chExt cx="140" cy="98"/>
            </a:xfrm>
          </p:grpSpPr>
          <p:sp>
            <p:nvSpPr>
              <p:cNvPr id="10374" name="Line 1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5" name="Line 1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6" name="Line 1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8" name="Group 1195"/>
          <p:cNvGrpSpPr>
            <a:grpSpLocks/>
          </p:cNvGrpSpPr>
          <p:nvPr/>
        </p:nvGrpSpPr>
        <p:grpSpPr bwMode="auto">
          <a:xfrm>
            <a:off x="7769225" y="3687763"/>
            <a:ext cx="569913" cy="284162"/>
            <a:chOff x="3600" y="219"/>
            <a:chExt cx="360" cy="175"/>
          </a:xfrm>
        </p:grpSpPr>
        <p:sp>
          <p:nvSpPr>
            <p:cNvPr id="10354" name="Oval 11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55" name="Line 119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6" name="Line 119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7" name="Rectangle 119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58" name="Oval 12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59" name="Group 1201"/>
            <p:cNvGrpSpPr>
              <a:grpSpLocks/>
            </p:cNvGrpSpPr>
            <p:nvPr/>
          </p:nvGrpSpPr>
          <p:grpSpPr bwMode="auto">
            <a:xfrm>
              <a:off x="3686" y="244"/>
              <a:ext cx="177" cy="66"/>
              <a:chOff x="2848" y="848"/>
              <a:chExt cx="140" cy="98"/>
            </a:xfrm>
          </p:grpSpPr>
          <p:sp>
            <p:nvSpPr>
              <p:cNvPr id="10364" name="Line 120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5" name="Line 120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6" name="Line 120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60" name="Group 1205"/>
            <p:cNvGrpSpPr>
              <a:grpSpLocks/>
            </p:cNvGrpSpPr>
            <p:nvPr/>
          </p:nvGrpSpPr>
          <p:grpSpPr bwMode="auto">
            <a:xfrm flipV="1">
              <a:off x="3686" y="243"/>
              <a:ext cx="177" cy="66"/>
              <a:chOff x="2848" y="848"/>
              <a:chExt cx="140" cy="98"/>
            </a:xfrm>
          </p:grpSpPr>
          <p:sp>
            <p:nvSpPr>
              <p:cNvPr id="10361" name="Line 1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2" name="Line 1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3" name="Line 1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09" name="Group 1209"/>
          <p:cNvGrpSpPr>
            <a:grpSpLocks/>
          </p:cNvGrpSpPr>
          <p:nvPr/>
        </p:nvGrpSpPr>
        <p:grpSpPr bwMode="auto">
          <a:xfrm>
            <a:off x="7389813" y="4402138"/>
            <a:ext cx="569912" cy="287337"/>
            <a:chOff x="3600" y="219"/>
            <a:chExt cx="360" cy="175"/>
          </a:xfrm>
        </p:grpSpPr>
        <p:sp>
          <p:nvSpPr>
            <p:cNvPr id="10341" name="Oval 1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42" name="Line 12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3" name="Line 12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4" name="Rectangle 12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45" name="Oval 1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46" name="Group 1215"/>
            <p:cNvGrpSpPr>
              <a:grpSpLocks/>
            </p:cNvGrpSpPr>
            <p:nvPr/>
          </p:nvGrpSpPr>
          <p:grpSpPr bwMode="auto">
            <a:xfrm>
              <a:off x="3686" y="244"/>
              <a:ext cx="177" cy="66"/>
              <a:chOff x="2848" y="848"/>
              <a:chExt cx="140" cy="98"/>
            </a:xfrm>
          </p:grpSpPr>
          <p:sp>
            <p:nvSpPr>
              <p:cNvPr id="10351" name="Line 12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2" name="Line 12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3" name="Line 12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47" name="Group 1219"/>
            <p:cNvGrpSpPr>
              <a:grpSpLocks/>
            </p:cNvGrpSpPr>
            <p:nvPr/>
          </p:nvGrpSpPr>
          <p:grpSpPr bwMode="auto">
            <a:xfrm flipV="1">
              <a:off x="3686" y="243"/>
              <a:ext cx="177" cy="66"/>
              <a:chOff x="2848" y="848"/>
              <a:chExt cx="140" cy="98"/>
            </a:xfrm>
          </p:grpSpPr>
          <p:sp>
            <p:nvSpPr>
              <p:cNvPr id="10348" name="Line 1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9" name="Line 1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0" name="Line 1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10" name="Group 1223"/>
          <p:cNvGrpSpPr>
            <a:grpSpLocks/>
          </p:cNvGrpSpPr>
          <p:nvPr/>
        </p:nvGrpSpPr>
        <p:grpSpPr bwMode="auto">
          <a:xfrm>
            <a:off x="6696075" y="5000625"/>
            <a:ext cx="569913" cy="284163"/>
            <a:chOff x="3600" y="219"/>
            <a:chExt cx="360" cy="175"/>
          </a:xfrm>
        </p:grpSpPr>
        <p:sp>
          <p:nvSpPr>
            <p:cNvPr id="10328" name="Oval 122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29" name="Line 122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0" name="Line 122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1" name="Rectangle 122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32" name="Oval 122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33" name="Group 1229"/>
            <p:cNvGrpSpPr>
              <a:grpSpLocks/>
            </p:cNvGrpSpPr>
            <p:nvPr/>
          </p:nvGrpSpPr>
          <p:grpSpPr bwMode="auto">
            <a:xfrm>
              <a:off x="3686" y="244"/>
              <a:ext cx="177" cy="66"/>
              <a:chOff x="2848" y="848"/>
              <a:chExt cx="140" cy="98"/>
            </a:xfrm>
          </p:grpSpPr>
          <p:sp>
            <p:nvSpPr>
              <p:cNvPr id="10338" name="Line 12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9" name="Line 12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0" name="Line 12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34" name="Group 1233"/>
            <p:cNvGrpSpPr>
              <a:grpSpLocks/>
            </p:cNvGrpSpPr>
            <p:nvPr/>
          </p:nvGrpSpPr>
          <p:grpSpPr bwMode="auto">
            <a:xfrm flipV="1">
              <a:off x="3686" y="243"/>
              <a:ext cx="177" cy="66"/>
              <a:chOff x="2848" y="848"/>
              <a:chExt cx="140" cy="98"/>
            </a:xfrm>
          </p:grpSpPr>
          <p:sp>
            <p:nvSpPr>
              <p:cNvPr id="10335" name="Line 12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6" name="Line 12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7" name="Line 12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11" name="Group 1237"/>
          <p:cNvGrpSpPr>
            <a:grpSpLocks/>
          </p:cNvGrpSpPr>
          <p:nvPr/>
        </p:nvGrpSpPr>
        <p:grpSpPr bwMode="auto">
          <a:xfrm>
            <a:off x="5783263" y="4540250"/>
            <a:ext cx="569912" cy="284163"/>
            <a:chOff x="3600" y="219"/>
            <a:chExt cx="360" cy="175"/>
          </a:xfrm>
        </p:grpSpPr>
        <p:sp>
          <p:nvSpPr>
            <p:cNvPr id="10315" name="Oval 123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16" name="Line 123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7" name="Line 124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8" name="Rectangle 124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0319" name="Oval 124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320" name="Group 1243"/>
            <p:cNvGrpSpPr>
              <a:grpSpLocks/>
            </p:cNvGrpSpPr>
            <p:nvPr/>
          </p:nvGrpSpPr>
          <p:grpSpPr bwMode="auto">
            <a:xfrm>
              <a:off x="3686" y="244"/>
              <a:ext cx="177" cy="66"/>
              <a:chOff x="2848" y="848"/>
              <a:chExt cx="140" cy="98"/>
            </a:xfrm>
          </p:grpSpPr>
          <p:sp>
            <p:nvSpPr>
              <p:cNvPr id="10325" name="Line 12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6" name="Line 12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7" name="Line 12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21" name="Group 1247"/>
            <p:cNvGrpSpPr>
              <a:grpSpLocks/>
            </p:cNvGrpSpPr>
            <p:nvPr/>
          </p:nvGrpSpPr>
          <p:grpSpPr bwMode="auto">
            <a:xfrm flipV="1">
              <a:off x="3686" y="243"/>
              <a:ext cx="177" cy="66"/>
              <a:chOff x="2848" y="848"/>
              <a:chExt cx="140" cy="98"/>
            </a:xfrm>
          </p:grpSpPr>
          <p:sp>
            <p:nvSpPr>
              <p:cNvPr id="10322" name="Line 12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3" name="Line 12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4" name="Line 12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563" name="Freeform 1251"/>
          <p:cNvSpPr>
            <a:spLocks/>
          </p:cNvSpPr>
          <p:nvPr/>
        </p:nvSpPr>
        <p:spPr bwMode="auto">
          <a:xfrm>
            <a:off x="5110163" y="2349500"/>
            <a:ext cx="3038475" cy="3114675"/>
          </a:xfrm>
          <a:custGeom>
            <a:avLst/>
            <a:gdLst>
              <a:gd name="T0" fmla="*/ 0 w 1914"/>
              <a:gd name="T1" fmla="*/ 0 h 1962"/>
              <a:gd name="T2" fmla="*/ 2147483647 w 1914"/>
              <a:gd name="T3" fmla="*/ 2147483647 h 1962"/>
              <a:gd name="T4" fmla="*/ 2147483647 w 1914"/>
              <a:gd name="T5" fmla="*/ 2147483647 h 1962"/>
              <a:gd name="T6" fmla="*/ 2147483647 w 1914"/>
              <a:gd name="T7" fmla="*/ 2147483647 h 1962"/>
              <a:gd name="T8" fmla="*/ 2147483647 w 1914"/>
              <a:gd name="T9" fmla="*/ 2147483647 h 1962"/>
              <a:gd name="T10" fmla="*/ 2147483647 w 1914"/>
              <a:gd name="T11" fmla="*/ 2147483647 h 1962"/>
              <a:gd name="T12" fmla="*/ 2147483647 w 1914"/>
              <a:gd name="T13" fmla="*/ 2147483647 h 1962"/>
              <a:gd name="T14" fmla="*/ 2147483647 w 1914"/>
              <a:gd name="T15" fmla="*/ 2147483647 h 1962"/>
              <a:gd name="T16" fmla="*/ 2147483647 w 1914"/>
              <a:gd name="T17" fmla="*/ 2147483647 h 1962"/>
              <a:gd name="T18" fmla="*/ 2147483647 w 1914"/>
              <a:gd name="T19" fmla="*/ 2147483647 h 1962"/>
              <a:gd name="T20" fmla="*/ 2147483647 w 1914"/>
              <a:gd name="T21" fmla="*/ 2147483647 h 19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14"/>
              <a:gd name="T34" fmla="*/ 0 h 1962"/>
              <a:gd name="T35" fmla="*/ 1914 w 1914"/>
              <a:gd name="T36" fmla="*/ 1962 h 19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14" h="1962">
                <a:moveTo>
                  <a:pt x="0" y="0"/>
                </a:moveTo>
                <a:lnTo>
                  <a:pt x="258" y="12"/>
                </a:lnTo>
                <a:lnTo>
                  <a:pt x="426" y="198"/>
                </a:lnTo>
                <a:lnTo>
                  <a:pt x="768" y="204"/>
                </a:lnTo>
                <a:lnTo>
                  <a:pt x="1086" y="48"/>
                </a:lnTo>
                <a:lnTo>
                  <a:pt x="1326" y="48"/>
                </a:lnTo>
                <a:lnTo>
                  <a:pt x="1326" y="588"/>
                </a:lnTo>
                <a:lnTo>
                  <a:pt x="1890" y="990"/>
                </a:lnTo>
                <a:lnTo>
                  <a:pt x="1662" y="1320"/>
                </a:lnTo>
                <a:lnTo>
                  <a:pt x="1662" y="1944"/>
                </a:lnTo>
                <a:lnTo>
                  <a:pt x="1914" y="1962"/>
                </a:lnTo>
              </a:path>
            </a:pathLst>
          </a:custGeom>
          <a:noFill/>
          <a:ln w="57150">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66" name="Freeform 1254"/>
          <p:cNvSpPr>
            <a:spLocks/>
          </p:cNvSpPr>
          <p:nvPr/>
        </p:nvSpPr>
        <p:spPr bwMode="auto">
          <a:xfrm>
            <a:off x="5976938" y="2568575"/>
            <a:ext cx="1924050" cy="2990850"/>
          </a:xfrm>
          <a:custGeom>
            <a:avLst/>
            <a:gdLst>
              <a:gd name="T0" fmla="*/ 0 w 1212"/>
              <a:gd name="T1" fmla="*/ 2147483647 h 1884"/>
              <a:gd name="T2" fmla="*/ 0 w 1212"/>
              <a:gd name="T3" fmla="*/ 2147483647 h 1884"/>
              <a:gd name="T4" fmla="*/ 2147483647 w 1212"/>
              <a:gd name="T5" fmla="*/ 2147483647 h 1884"/>
              <a:gd name="T6" fmla="*/ 2147483647 w 1212"/>
              <a:gd name="T7" fmla="*/ 0 h 1884"/>
              <a:gd name="T8" fmla="*/ 2147483647 w 1212"/>
              <a:gd name="T9" fmla="*/ 0 h 1884"/>
              <a:gd name="T10" fmla="*/ 2147483647 w 1212"/>
              <a:gd name="T11" fmla="*/ 2147483647 h 1884"/>
              <a:gd name="T12" fmla="*/ 2147483647 w 1212"/>
              <a:gd name="T13" fmla="*/ 2147483647 h 1884"/>
              <a:gd name="T14" fmla="*/ 2147483647 w 1212"/>
              <a:gd name="T15" fmla="*/ 2147483647 h 1884"/>
              <a:gd name="T16" fmla="*/ 2147483647 w 1212"/>
              <a:gd name="T17" fmla="*/ 2147483647 h 1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12"/>
              <a:gd name="T28" fmla="*/ 0 h 1884"/>
              <a:gd name="T29" fmla="*/ 1212 w 1212"/>
              <a:gd name="T30" fmla="*/ 1884 h 18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2" h="1884">
                <a:moveTo>
                  <a:pt x="0" y="702"/>
                </a:moveTo>
                <a:lnTo>
                  <a:pt x="0" y="228"/>
                </a:lnTo>
                <a:lnTo>
                  <a:pt x="156" y="228"/>
                </a:lnTo>
                <a:lnTo>
                  <a:pt x="612" y="0"/>
                </a:lnTo>
                <a:lnTo>
                  <a:pt x="714" y="0"/>
                </a:lnTo>
                <a:lnTo>
                  <a:pt x="714" y="558"/>
                </a:lnTo>
                <a:lnTo>
                  <a:pt x="1212" y="912"/>
                </a:lnTo>
                <a:lnTo>
                  <a:pt x="720" y="1668"/>
                </a:lnTo>
                <a:lnTo>
                  <a:pt x="720" y="1884"/>
                </a:lnTo>
              </a:path>
            </a:pathLst>
          </a:custGeom>
          <a:noFill/>
          <a:ln w="5715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314" name="Line 1256"/>
          <p:cNvSpPr>
            <a:spLocks noChangeShapeType="1"/>
          </p:cNvSpPr>
          <p:nvPr/>
        </p:nvSpPr>
        <p:spPr bwMode="auto">
          <a:xfrm>
            <a:off x="6065838" y="4832350"/>
            <a:ext cx="1587" cy="2524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4338"/>
                                        </p:tgtEl>
                                        <p:attrNameLst>
                                          <p:attrName>style.visibility</p:attrName>
                                        </p:attrNameLst>
                                      </p:cBhvr>
                                      <p:to>
                                        <p:strVal val="visible"/>
                                      </p:to>
                                    </p:set>
                                    <p:anim calcmode="discrete" valueType="clr">
                                      <p:cBhvr override="childStyle">
                                        <p:cTn id="7" dur="80"/>
                                        <p:tgtEl>
                                          <p:spTgt spid="1433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338"/>
                                        </p:tgtEl>
                                        <p:attrNameLst>
                                          <p:attrName>fillcolor</p:attrName>
                                        </p:attrNameLst>
                                      </p:cBhvr>
                                      <p:tavLst>
                                        <p:tav tm="0">
                                          <p:val>
                                            <p:clrVal>
                                              <a:schemeClr val="accent2"/>
                                            </p:clrVal>
                                          </p:val>
                                        </p:tav>
                                        <p:tav tm="50000">
                                          <p:val>
                                            <p:clrVal>
                                              <a:schemeClr val="hlink"/>
                                            </p:clrVal>
                                          </p:val>
                                        </p:tav>
                                      </p:tavLst>
                                    </p:anim>
                                    <p:set>
                                      <p:cBhvr>
                                        <p:cTn id="9" dur="80"/>
                                        <p:tgtEl>
                                          <p:spTgt spid="14338"/>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4339">
                                            <p:txEl>
                                              <p:pRg st="0" end="0"/>
                                            </p:txEl>
                                          </p:spTgt>
                                        </p:tgtEl>
                                        <p:attrNameLst>
                                          <p:attrName>style.visibility</p:attrName>
                                        </p:attrNameLst>
                                      </p:cBhvr>
                                      <p:to>
                                        <p:strVal val="visible"/>
                                      </p:to>
                                    </p:set>
                                    <p:anim calcmode="discrete" valueType="clr">
                                      <p:cBhvr override="childStyle">
                                        <p:cTn id="14" dur="80"/>
                                        <p:tgtEl>
                                          <p:spTgt spid="1433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4339">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4339">
                                            <p:txEl>
                                              <p:pRg st="0" end="0"/>
                                            </p:txEl>
                                          </p:spTgt>
                                        </p:tgtEl>
                                        <p:attrNameLst>
                                          <p:attrName>fill.type</p:attrName>
                                        </p:attrNameLst>
                                      </p:cBhvr>
                                      <p:to>
                                        <p:strVal val="solid"/>
                                      </p:to>
                                    </p:set>
                                  </p:childTnLst>
                                </p:cTn>
                              </p:par>
                            </p:childTnLst>
                          </p:cTn>
                        </p:par>
                        <p:par>
                          <p:cTn id="17" fill="hold" nodeType="afterGroup">
                            <p:stCondLst>
                              <p:cond delay="1360"/>
                            </p:stCondLst>
                            <p:childTnLst>
                              <p:par>
                                <p:cTn id="18" presetID="9" presetClass="entr" presetSubtype="0" fill="hold" grpId="0" nodeType="afterEffect">
                                  <p:stCondLst>
                                    <p:cond delay="0"/>
                                  </p:stCondLst>
                                  <p:childTnLst>
                                    <p:set>
                                      <p:cBhvr>
                                        <p:cTn id="19" dur="1" fill="hold">
                                          <p:stCondLst>
                                            <p:cond delay="0"/>
                                          </p:stCondLst>
                                        </p:cTn>
                                        <p:tgtEl>
                                          <p:spTgt spid="14563"/>
                                        </p:tgtEl>
                                        <p:attrNameLst>
                                          <p:attrName>style.visibility</p:attrName>
                                        </p:attrNameLst>
                                      </p:cBhvr>
                                      <p:to>
                                        <p:strVal val="visible"/>
                                      </p:to>
                                    </p:set>
                                    <p:animEffect transition="in" filter="dissolve">
                                      <p:cBhvr>
                                        <p:cTn id="20" dur="500"/>
                                        <p:tgtEl>
                                          <p:spTgt spid="1456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566"/>
                                        </p:tgtEl>
                                        <p:attrNameLst>
                                          <p:attrName>style.visibility</p:attrName>
                                        </p:attrNameLst>
                                      </p:cBhvr>
                                      <p:to>
                                        <p:strVal val="visible"/>
                                      </p:to>
                                    </p:set>
                                    <p:animEffect transition="in" filter="dissolve">
                                      <p:cBhvr>
                                        <p:cTn id="23" dur="500"/>
                                        <p:tgtEl>
                                          <p:spTgt spid="1456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339">
                                            <p:txEl>
                                              <p:pRg st="1" end="1"/>
                                            </p:txEl>
                                          </p:spTgt>
                                        </p:tgtEl>
                                        <p:attrNameLst>
                                          <p:attrName>style.visibility</p:attrName>
                                        </p:attrNameLst>
                                      </p:cBhvr>
                                      <p:to>
                                        <p:strVal val="visible"/>
                                      </p:to>
                                    </p:set>
                                    <p:animEffect transition="in" filter="dissolve">
                                      <p:cBhvr>
                                        <p:cTn id="28" dur="500"/>
                                        <p:tgtEl>
                                          <p:spTgt spid="14339">
                                            <p:txEl>
                                              <p:pRg st="1" end="1"/>
                                            </p:txEl>
                                          </p:spTgt>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4339">
                                            <p:txEl>
                                              <p:pRg st="2" end="2"/>
                                            </p:txEl>
                                          </p:spTgt>
                                        </p:tgtEl>
                                        <p:attrNameLst>
                                          <p:attrName>style.visibility</p:attrName>
                                        </p:attrNameLst>
                                      </p:cBhvr>
                                      <p:to>
                                        <p:strVal val="visible"/>
                                      </p:to>
                                    </p:set>
                                    <p:animEffect transition="in" filter="dissolve">
                                      <p:cBhvr>
                                        <p:cTn id="32" dur="500"/>
                                        <p:tgtEl>
                                          <p:spTgt spid="14339">
                                            <p:txEl>
                                              <p:pRg st="2" end="2"/>
                                            </p:txEl>
                                          </p:spTgt>
                                        </p:tgtEl>
                                      </p:cBhvr>
                                    </p:animEffect>
                                  </p:childTnLst>
                                </p:cTn>
                              </p:par>
                            </p:childTnLst>
                          </p:cTn>
                        </p:par>
                        <p:par>
                          <p:cTn id="33" fill="hold" nodeType="afterGroup">
                            <p:stCondLst>
                              <p:cond delay="1000"/>
                            </p:stCondLst>
                            <p:childTnLst>
                              <p:par>
                                <p:cTn id="34" presetID="9" presetClass="entr" presetSubtype="0" fill="hold" nodeType="afterEffect">
                                  <p:stCondLst>
                                    <p:cond delay="0"/>
                                  </p:stCondLst>
                                  <p:childTnLst>
                                    <p:set>
                                      <p:cBhvr>
                                        <p:cTn id="35" dur="1" fill="hold">
                                          <p:stCondLst>
                                            <p:cond delay="0"/>
                                          </p:stCondLst>
                                        </p:cTn>
                                        <p:tgtEl>
                                          <p:spTgt spid="14339">
                                            <p:txEl>
                                              <p:pRg st="3" end="3"/>
                                            </p:txEl>
                                          </p:spTgt>
                                        </p:tgtEl>
                                        <p:attrNameLst>
                                          <p:attrName>style.visibility</p:attrName>
                                        </p:attrNameLst>
                                      </p:cBhvr>
                                      <p:to>
                                        <p:strVal val="visible"/>
                                      </p:to>
                                    </p:set>
                                    <p:animEffect transition="in" filter="dissolve">
                                      <p:cBhvr>
                                        <p:cTn id="36" dur="500"/>
                                        <p:tgtEl>
                                          <p:spTgt spid="14339">
                                            <p:txEl>
                                              <p:pRg st="3" end="3"/>
                                            </p:txEl>
                                          </p:spTgt>
                                        </p:tgtEl>
                                      </p:cBhvr>
                                    </p:animEffect>
                                  </p:childTnLst>
                                </p:cTn>
                              </p:par>
                            </p:childTnLst>
                          </p:cTn>
                        </p:par>
                        <p:par>
                          <p:cTn id="37" fill="hold" nodeType="afterGroup">
                            <p:stCondLst>
                              <p:cond delay="1500"/>
                            </p:stCondLst>
                            <p:childTnLst>
                              <p:par>
                                <p:cTn id="38" presetID="27" presetClass="entr" presetSubtype="0" fill="hold" nodeType="afterEffect">
                                  <p:stCondLst>
                                    <p:cond delay="0"/>
                                  </p:stCondLst>
                                  <p:iterate type="lt">
                                    <p:tmPct val="50000"/>
                                  </p:iterate>
                                  <p:childTnLst>
                                    <p:set>
                                      <p:cBhvr>
                                        <p:cTn id="39" dur="1" fill="hold">
                                          <p:stCondLst>
                                            <p:cond delay="0"/>
                                          </p:stCondLst>
                                        </p:cTn>
                                        <p:tgtEl>
                                          <p:spTgt spid="14339">
                                            <p:txEl>
                                              <p:pRg st="4" end="4"/>
                                            </p:txEl>
                                          </p:spTgt>
                                        </p:tgtEl>
                                        <p:attrNameLst>
                                          <p:attrName>style.visibility</p:attrName>
                                        </p:attrNameLst>
                                      </p:cBhvr>
                                      <p:to>
                                        <p:strVal val="visible"/>
                                      </p:to>
                                    </p:set>
                                    <p:anim calcmode="discrete" valueType="clr">
                                      <p:cBhvr override="childStyle">
                                        <p:cTn id="40" dur="80"/>
                                        <p:tgtEl>
                                          <p:spTgt spid="1433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4339">
                                            <p:txEl>
                                              <p:pRg st="4" end="4"/>
                                            </p:txEl>
                                          </p:spTgt>
                                        </p:tgtEl>
                                        <p:attrNameLst>
                                          <p:attrName>fillcolor</p:attrName>
                                        </p:attrNameLst>
                                      </p:cBhvr>
                                      <p:tavLst>
                                        <p:tav tm="0">
                                          <p:val>
                                            <p:clrVal>
                                              <a:schemeClr val="accent2"/>
                                            </p:clrVal>
                                          </p:val>
                                        </p:tav>
                                        <p:tav tm="50000">
                                          <p:val>
                                            <p:clrVal>
                                              <a:schemeClr val="hlink"/>
                                            </p:clrVal>
                                          </p:val>
                                        </p:tav>
                                      </p:tavLst>
                                    </p:anim>
                                    <p:set>
                                      <p:cBhvr>
                                        <p:cTn id="42" dur="80"/>
                                        <p:tgtEl>
                                          <p:spTgt spid="14339">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563" grpId="0" animBg="1"/>
      <p:bldP spid="1456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5373687"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5768182" y="1988344"/>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5043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45" name="Group 347"/>
          <p:cNvGrpSpPr>
            <a:grpSpLocks/>
          </p:cNvGrpSpPr>
          <p:nvPr/>
        </p:nvGrpSpPr>
        <p:grpSpPr bwMode="auto">
          <a:xfrm>
            <a:off x="5443538" y="2192338"/>
            <a:ext cx="815975" cy="449262"/>
            <a:chOff x="1871277" y="1576300"/>
            <a:chExt cx="1128371" cy="437861"/>
          </a:xfrm>
        </p:grpSpPr>
        <p:sp>
          <p:nvSpPr>
            <p:cNvPr id="129" name="Oval 12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1" name="Oval 13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4" name="Freeform 13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5" name="Freeform 13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6" name="Straight Connector 135"/>
            <p:cNvCxnSpPr>
              <a:cxnSpLocks noChangeShapeType="1"/>
              <a:endCxn id="13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13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5846" name="Group 347"/>
          <p:cNvGrpSpPr>
            <a:grpSpLocks/>
          </p:cNvGrpSpPr>
          <p:nvPr/>
        </p:nvGrpSpPr>
        <p:grpSpPr bwMode="auto">
          <a:xfrm>
            <a:off x="7618413" y="2201863"/>
            <a:ext cx="815975" cy="449262"/>
            <a:chOff x="1871277" y="1576300"/>
            <a:chExt cx="1128371" cy="437861"/>
          </a:xfrm>
        </p:grpSpPr>
        <p:sp>
          <p:nvSpPr>
            <p:cNvPr id="119" name="Oval 11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1" name="Oval 12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4" name="Freeform 12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5" name="Freeform 12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26" name="Straight Connector 125"/>
            <p:cNvCxnSpPr>
              <a:cxnSpLocks noChangeShapeType="1"/>
              <a:endCxn id="12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12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88" name="Straight Connector 387"/>
          <p:cNvCxnSpPr/>
          <p:nvPr/>
        </p:nvCxnSpPr>
        <p:spPr bwMode="auto">
          <a:xfrm rot="16200000" flipV="1">
            <a:off x="7853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7604126" y="4460875"/>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49" name="Group 347"/>
          <p:cNvGrpSpPr>
            <a:grpSpLocks/>
          </p:cNvGrpSpPr>
          <p:nvPr/>
        </p:nvGrpSpPr>
        <p:grpSpPr bwMode="auto">
          <a:xfrm>
            <a:off x="7667625" y="3878263"/>
            <a:ext cx="815975" cy="449262"/>
            <a:chOff x="1871277" y="1576300"/>
            <a:chExt cx="1128371" cy="437861"/>
          </a:xfrm>
        </p:grpSpPr>
        <p:sp>
          <p:nvSpPr>
            <p:cNvPr id="109" name="Oval 108"/>
            <p:cNvSpPr>
              <a:spLocks noChangeArrowheads="1"/>
            </p:cNvSpPr>
            <p:nvPr/>
          </p:nvSpPr>
          <p:spPr bwMode="auto">
            <a:xfrm flipV="1">
              <a:off x="1873473" y="1693888"/>
              <a:ext cx="1126175"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1" name="Oval 110"/>
            <p:cNvSpPr>
              <a:spLocks noChangeArrowheads="1"/>
            </p:cNvSpPr>
            <p:nvPr/>
          </p:nvSpPr>
          <p:spPr bwMode="auto">
            <a:xfrm flipV="1">
              <a:off x="1871277" y="1576300"/>
              <a:ext cx="1126176"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1781"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4" name="Freeform 113"/>
            <p:cNvSpPr>
              <a:spLocks/>
            </p:cNvSpPr>
            <p:nvPr/>
          </p:nvSpPr>
          <p:spPr bwMode="auto">
            <a:xfrm>
              <a:off x="2554008" y="1727927"/>
              <a:ext cx="243675"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5" name="Freeform 114"/>
            <p:cNvSpPr>
              <a:spLocks/>
            </p:cNvSpPr>
            <p:nvPr/>
          </p:nvSpPr>
          <p:spPr bwMode="auto">
            <a:xfrm>
              <a:off x="2090804" y="1729474"/>
              <a:ext cx="239286"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16" name="Straight Connector 115"/>
            <p:cNvCxnSpPr>
              <a:cxnSpLocks noChangeShapeType="1"/>
              <a:endCxn id="111" idx="2"/>
            </p:cNvCxnSpPr>
            <p:nvPr/>
          </p:nvCxnSpPr>
          <p:spPr bwMode="auto">
            <a:xfrm flipH="1" flipV="1">
              <a:off x="1871277" y="1737210"/>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7" name="Straight Connector 116"/>
            <p:cNvCxnSpPr>
              <a:cxnSpLocks noChangeShapeType="1"/>
            </p:cNvCxnSpPr>
            <p:nvPr/>
          </p:nvCxnSpPr>
          <p:spPr bwMode="auto">
            <a:xfrm flipH="1" flipV="1">
              <a:off x="2997453" y="1734116"/>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5852" name="Rectangle 1027"/>
          <p:cNvSpPr>
            <a:spLocks noGrp="1" noChangeArrowheads="1"/>
          </p:cNvSpPr>
          <p:nvPr>
            <p:ph type="body" sz="half" idx="4294967295"/>
          </p:nvPr>
        </p:nvSpPr>
        <p:spPr>
          <a:xfrm>
            <a:off x="0" y="905669"/>
            <a:ext cx="5065712" cy="4648200"/>
          </a:xfrm>
        </p:spPr>
        <p:txBody>
          <a:bodyPr/>
          <a:lstStyle/>
          <a:p>
            <a:pPr eaLnBrk="1" hangingPunct="1">
              <a:buFont typeface="Wingdings" pitchFamily="2" charset="2"/>
              <a:buNone/>
            </a:pPr>
            <a:r>
              <a:rPr lang="en-US" altLang="zh-CN" sz="2800" dirty="0" smtClean="0">
                <a:solidFill>
                  <a:srgbClr val="FF0000"/>
                </a:solidFill>
                <a:ea typeface="ＭＳ Ｐゴシック" pitchFamily="34" charset="-128"/>
              </a:rPr>
              <a:t>end-end resources allocated to, reserved for </a:t>
            </a:r>
            <a:r>
              <a:rPr lang="ja-JP" altLang="en-US" sz="2800" dirty="0" smtClean="0">
                <a:solidFill>
                  <a:srgbClr val="FF0000"/>
                </a:solidFill>
                <a:ea typeface="ＭＳ Ｐゴシック" pitchFamily="34" charset="-128"/>
              </a:rPr>
              <a:t>“</a:t>
            </a:r>
            <a:r>
              <a:rPr lang="en-US" altLang="ja-JP" sz="2800" dirty="0" smtClean="0">
                <a:solidFill>
                  <a:srgbClr val="FF0000"/>
                </a:solidFill>
                <a:ea typeface="ＭＳ Ｐゴシック" pitchFamily="34" charset="-128"/>
              </a:rPr>
              <a:t>call</a:t>
            </a:r>
            <a:r>
              <a:rPr lang="ja-JP" altLang="en-US" sz="2800" dirty="0" smtClean="0">
                <a:solidFill>
                  <a:srgbClr val="FF0000"/>
                </a:solidFill>
                <a:ea typeface="ＭＳ Ｐゴシック" pitchFamily="34" charset="-128"/>
              </a:rPr>
              <a:t>”</a:t>
            </a:r>
            <a:r>
              <a:rPr lang="en-US" altLang="ja-JP" sz="2800" dirty="0" smtClean="0">
                <a:solidFill>
                  <a:srgbClr val="FF0000"/>
                </a:solidFill>
                <a:ea typeface="ＭＳ Ｐゴシック" pitchFamily="34" charset="-128"/>
              </a:rPr>
              <a:t> between source &amp; </a:t>
            </a:r>
            <a:r>
              <a:rPr lang="en-US" altLang="ja-JP" sz="2800" dirty="0" err="1" smtClean="0">
                <a:solidFill>
                  <a:srgbClr val="FF0000"/>
                </a:solidFill>
                <a:ea typeface="ＭＳ Ｐゴシック" pitchFamily="34" charset="-128"/>
              </a:rPr>
              <a:t>dest</a:t>
            </a:r>
            <a:r>
              <a:rPr lang="en-US" altLang="ja-JP" sz="2800" dirty="0" smtClean="0">
                <a:solidFill>
                  <a:srgbClr val="FF0000"/>
                </a:solidFill>
                <a:ea typeface="ＭＳ Ｐゴシック" pitchFamily="34" charset="-128"/>
              </a:rPr>
              <a:t>:</a:t>
            </a:r>
          </a:p>
          <a:p>
            <a:pPr eaLnBrk="1" hangingPunct="1"/>
            <a:r>
              <a:rPr lang="en-US" altLang="zh-CN" sz="2400" dirty="0" smtClean="0">
                <a:solidFill>
                  <a:srgbClr val="0000FF"/>
                </a:solidFill>
                <a:ea typeface="ＭＳ Ｐゴシック" pitchFamily="34" charset="-128"/>
              </a:rPr>
              <a:t>in diagram, each link has four circuits. </a:t>
            </a:r>
          </a:p>
          <a:p>
            <a:pPr marL="682625" lvl="1" indent="-225425" eaLnBrk="1" hangingPunct="1"/>
            <a:r>
              <a:rPr lang="en-US" altLang="zh-CN" sz="2400" dirty="0" smtClean="0">
                <a:solidFill>
                  <a:srgbClr val="0000FF"/>
                </a:solidFill>
                <a:ea typeface="ＭＳ Ｐゴシック" pitchFamily="34" charset="-128"/>
              </a:rPr>
              <a:t>call gets 2</a:t>
            </a:r>
            <a:r>
              <a:rPr lang="en-US" altLang="zh-CN" sz="2400" baseline="30000" dirty="0" smtClean="0">
                <a:solidFill>
                  <a:srgbClr val="0000FF"/>
                </a:solidFill>
                <a:ea typeface="ＭＳ Ｐゴシック" pitchFamily="34" charset="-128"/>
              </a:rPr>
              <a:t>nd</a:t>
            </a:r>
            <a:r>
              <a:rPr lang="en-US" altLang="zh-CN" sz="2400" dirty="0" smtClean="0">
                <a:solidFill>
                  <a:srgbClr val="0000FF"/>
                </a:solidFill>
                <a:ea typeface="ＭＳ Ｐゴシック" pitchFamily="34" charset="-128"/>
              </a:rPr>
              <a:t> circuit in top link and 1</a:t>
            </a:r>
            <a:r>
              <a:rPr lang="en-US" altLang="zh-CN" sz="2400" baseline="30000" dirty="0" smtClean="0">
                <a:solidFill>
                  <a:srgbClr val="0000FF"/>
                </a:solidFill>
                <a:ea typeface="ＭＳ Ｐゴシック" pitchFamily="34" charset="-128"/>
              </a:rPr>
              <a:t>st</a:t>
            </a:r>
            <a:r>
              <a:rPr lang="en-US" altLang="zh-CN" sz="2400" dirty="0" smtClean="0">
                <a:solidFill>
                  <a:srgbClr val="0000FF"/>
                </a:solidFill>
                <a:ea typeface="ＭＳ Ｐゴシック" pitchFamily="34" charset="-128"/>
              </a:rPr>
              <a:t> circuit in right link.</a:t>
            </a:r>
          </a:p>
          <a:p>
            <a:pPr eaLnBrk="1" hangingPunct="1"/>
            <a:r>
              <a:rPr lang="en-US" altLang="zh-CN" sz="2400" dirty="0" smtClean="0">
                <a:solidFill>
                  <a:srgbClr val="0000FF"/>
                </a:solidFill>
                <a:ea typeface="ＭＳ Ｐゴシック" pitchFamily="34" charset="-128"/>
              </a:rPr>
              <a:t>dedicated resources: no sharing</a:t>
            </a:r>
          </a:p>
          <a:p>
            <a:pPr marL="682625" lvl="1" indent="-225425" eaLnBrk="1" hangingPunct="1"/>
            <a:r>
              <a:rPr lang="en-US" altLang="zh-CN" sz="2400" dirty="0" smtClean="0">
                <a:solidFill>
                  <a:srgbClr val="0000FF"/>
                </a:solidFill>
                <a:ea typeface="Arial" pitchFamily="34" charset="0"/>
              </a:rPr>
              <a:t>circuit-like (guaranteed) performance</a:t>
            </a:r>
          </a:p>
          <a:p>
            <a:pPr eaLnBrk="1" hangingPunct="1"/>
            <a:r>
              <a:rPr lang="en-US" altLang="zh-CN" sz="2400" dirty="0" smtClean="0">
                <a:solidFill>
                  <a:srgbClr val="0000FF"/>
                </a:solidFill>
                <a:ea typeface="ＭＳ Ｐゴシック" pitchFamily="34" charset="-128"/>
              </a:rPr>
              <a:t>circuit segment idle if not used by call </a:t>
            </a:r>
            <a:r>
              <a:rPr lang="en-US" altLang="zh-CN" sz="2400" i="1" dirty="0" smtClean="0">
                <a:solidFill>
                  <a:srgbClr val="0000FF"/>
                </a:solidFill>
                <a:ea typeface="ＭＳ Ｐゴシック" pitchFamily="34" charset="-128"/>
              </a:rPr>
              <a:t>(no sharing)</a:t>
            </a:r>
          </a:p>
          <a:p>
            <a:pPr eaLnBrk="1" hangingPunct="1"/>
            <a:r>
              <a:rPr lang="en-US" altLang="zh-CN" sz="2400" dirty="0" smtClean="0">
                <a:solidFill>
                  <a:srgbClr val="0000FF"/>
                </a:solidFill>
                <a:ea typeface="ＭＳ Ｐゴシック" pitchFamily="34" charset="-128"/>
              </a:rPr>
              <a:t>commonly used in traditional telephone networks</a:t>
            </a:r>
          </a:p>
        </p:txBody>
      </p:sp>
      <p:sp>
        <p:nvSpPr>
          <p:cNvPr id="35854" name="Slide Number Placeholder 3"/>
          <p:cNvSpPr>
            <a:spLocks noGrp="1"/>
          </p:cNvSpPr>
          <p:nvPr>
            <p:ph type="sldNum" sz="quarter" idx="4294967295"/>
          </p:nvPr>
        </p:nvSpPr>
        <p:spPr>
          <a:xfrm>
            <a:off x="8324850" y="6462713"/>
            <a:ext cx="676275" cy="27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0CC49338-9C73-4BBC-A0A1-460C27C38A3E}" type="slidenum">
              <a:rPr lang="en-US" altLang="zh-CN" sz="1200" smtClean="0">
                <a:latin typeface="Tahoma" pitchFamily="34" charset="0"/>
              </a:rPr>
              <a:pPr/>
              <a:t>42</a:t>
            </a:fld>
            <a:endParaRPr lang="en-US" altLang="zh-CN" sz="1200" dirty="0">
              <a:latin typeface="Tahoma" pitchFamily="34" charset="0"/>
            </a:endParaRPr>
          </a:p>
        </p:txBody>
      </p:sp>
      <p:grpSp>
        <p:nvGrpSpPr>
          <p:cNvPr id="35855" name="Group 100"/>
          <p:cNvGrpSpPr>
            <a:grpSpLocks/>
          </p:cNvGrpSpPr>
          <p:nvPr/>
        </p:nvGrpSpPr>
        <p:grpSpPr bwMode="auto">
          <a:xfrm>
            <a:off x="4749800" y="1371600"/>
            <a:ext cx="631825" cy="503238"/>
            <a:chOff x="-44" y="1473"/>
            <a:chExt cx="981" cy="1105"/>
          </a:xfrm>
        </p:grpSpPr>
        <p:pic>
          <p:nvPicPr>
            <p:cNvPr id="35911"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2" name="Freeform 102"/>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49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5856" name="Group 100"/>
          <p:cNvGrpSpPr>
            <a:grpSpLocks/>
          </p:cNvGrpSpPr>
          <p:nvPr/>
        </p:nvGrpSpPr>
        <p:grpSpPr bwMode="auto">
          <a:xfrm>
            <a:off x="8499475" y="4603750"/>
            <a:ext cx="631825" cy="503238"/>
            <a:chOff x="-44" y="1473"/>
            <a:chExt cx="981" cy="1105"/>
          </a:xfrm>
        </p:grpSpPr>
        <p:pic>
          <p:nvPicPr>
            <p:cNvPr id="35909"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0" name="Freeform 102"/>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49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6273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6" name="Rectangle 365"/>
          <p:cNvSpPr/>
          <p:nvPr/>
        </p:nvSpPr>
        <p:spPr bwMode="auto">
          <a:xfrm>
            <a:off x="6273800" y="2374900"/>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7" name="Rectangle 366"/>
          <p:cNvSpPr/>
          <p:nvPr/>
        </p:nvSpPr>
        <p:spPr bwMode="auto">
          <a:xfrm>
            <a:off x="6273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68" name="Rectangle 367"/>
          <p:cNvSpPr/>
          <p:nvPr/>
        </p:nvSpPr>
        <p:spPr bwMode="auto">
          <a:xfrm>
            <a:off x="6273800" y="2486025"/>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nvGrpSpPr>
          <p:cNvPr id="35861" name="Group 142"/>
          <p:cNvGrpSpPr>
            <a:grpSpLocks/>
          </p:cNvGrpSpPr>
          <p:nvPr/>
        </p:nvGrpSpPr>
        <p:grpSpPr bwMode="auto">
          <a:xfrm>
            <a:off x="5570538" y="3878263"/>
            <a:ext cx="760412" cy="390525"/>
            <a:chOff x="2356" y="1300"/>
            <a:chExt cx="555" cy="194"/>
          </a:xfrm>
        </p:grpSpPr>
        <p:sp>
          <p:nvSpPr>
            <p:cNvPr id="359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sp>
          <p:nvSpPr>
            <p:cNvPr id="359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359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latin typeface="Times New Roman" pitchFamily="18" charset="0"/>
              </a:endParaRPr>
            </a:p>
          </p:txBody>
        </p:sp>
        <p:grpSp>
          <p:nvGrpSpPr>
            <p:cNvPr id="35904" name="Group 146"/>
            <p:cNvGrpSpPr>
              <a:grpSpLocks/>
            </p:cNvGrpSpPr>
            <p:nvPr/>
          </p:nvGrpSpPr>
          <p:grpSpPr bwMode="auto">
            <a:xfrm>
              <a:off x="2468" y="1332"/>
              <a:ext cx="310" cy="60"/>
              <a:chOff x="2468" y="1332"/>
              <a:chExt cx="310" cy="60"/>
            </a:xfrm>
          </p:grpSpPr>
          <p:sp>
            <p:nvSpPr>
              <p:cNvPr id="3590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905"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6"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862" name="Group 75"/>
          <p:cNvGrpSpPr>
            <a:grpSpLocks/>
          </p:cNvGrpSpPr>
          <p:nvPr/>
        </p:nvGrpSpPr>
        <p:grpSpPr bwMode="auto">
          <a:xfrm rot="5400000">
            <a:off x="5280818" y="3120232"/>
            <a:ext cx="1281113" cy="234950"/>
            <a:chOff x="4876800" y="1143000"/>
            <a:chExt cx="1752600" cy="304800"/>
          </a:xfrm>
        </p:grpSpPr>
        <p:sp>
          <p:nvSpPr>
            <p:cNvPr id="402" name="Rectangle 401"/>
            <p:cNvSpPr/>
            <p:nvPr/>
          </p:nvSpPr>
          <p:spPr>
            <a:xfrm>
              <a:off x="4865941" y="1175950"/>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3" name="Rectangle 402"/>
            <p:cNvSpPr/>
            <p:nvPr/>
          </p:nvSpPr>
          <p:spPr>
            <a:xfrm>
              <a:off x="4865941" y="1252150"/>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4" name="Rectangle 403"/>
            <p:cNvSpPr/>
            <p:nvPr/>
          </p:nvSpPr>
          <p:spPr>
            <a:xfrm>
              <a:off x="4865941" y="1328350"/>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5" name="Rectangle 404"/>
            <p:cNvSpPr/>
            <p:nvPr/>
          </p:nvSpPr>
          <p:spPr>
            <a:xfrm>
              <a:off x="4865941" y="1404550"/>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grpSp>
        <p:nvGrpSpPr>
          <p:cNvPr id="35863" name="Group 80"/>
          <p:cNvGrpSpPr>
            <a:grpSpLocks/>
          </p:cNvGrpSpPr>
          <p:nvPr/>
        </p:nvGrpSpPr>
        <p:grpSpPr bwMode="auto">
          <a:xfrm>
            <a:off x="6350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sp>
        <p:nvSpPr>
          <p:cNvPr id="374" name="Rectangle 373"/>
          <p:cNvSpPr/>
          <p:nvPr/>
        </p:nvSpPr>
        <p:spPr bwMode="auto">
          <a:xfrm rot="5400000">
            <a:off x="7478712"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5" name="Rectangle 374"/>
          <p:cNvSpPr/>
          <p:nvPr/>
        </p:nvSpPr>
        <p:spPr bwMode="auto">
          <a:xfrm rot="5400000">
            <a:off x="7419975" y="3208338"/>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6" name="Rectangle 375"/>
          <p:cNvSpPr/>
          <p:nvPr/>
        </p:nvSpPr>
        <p:spPr bwMode="auto">
          <a:xfrm rot="5400000">
            <a:off x="7361237"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7" name="Rectangle 376"/>
          <p:cNvSpPr/>
          <p:nvPr/>
        </p:nvSpPr>
        <p:spPr bwMode="auto">
          <a:xfrm rot="5400000">
            <a:off x="7302500" y="3208338"/>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8" name="Rectangle 377"/>
          <p:cNvSpPr/>
          <p:nvPr/>
        </p:nvSpPr>
        <p:spPr bwMode="auto">
          <a:xfrm rot="3198033">
            <a:off x="5179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79" name="Rectangle 378"/>
          <p:cNvSpPr/>
          <p:nvPr/>
        </p:nvSpPr>
        <p:spPr bwMode="auto">
          <a:xfrm rot="3198033">
            <a:off x="8226425" y="4462463"/>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cxnSp>
        <p:nvCxnSpPr>
          <p:cNvPr id="383" name="Straight Connector 382"/>
          <p:cNvCxnSpPr>
            <a:endCxn id="35905" idx="0"/>
          </p:cNvCxnSpPr>
          <p:nvPr/>
        </p:nvCxnSpPr>
        <p:spPr bwMode="auto">
          <a:xfrm>
            <a:off x="5043488" y="3990975"/>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35903" idx="1"/>
          </p:cNvCxnSpPr>
          <p:nvPr/>
        </p:nvCxnSpPr>
        <p:spPr bwMode="auto">
          <a:xfrm>
            <a:off x="5218113" y="3600450"/>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35901" idx="3"/>
          </p:cNvCxnSpPr>
          <p:nvPr/>
        </p:nvCxnSpPr>
        <p:spPr bwMode="auto">
          <a:xfrm flipV="1">
            <a:off x="5159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5495132" y="4461669"/>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8440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7707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76" name="Group 100"/>
          <p:cNvGrpSpPr>
            <a:grpSpLocks/>
          </p:cNvGrpSpPr>
          <p:nvPr/>
        </p:nvGrpSpPr>
        <p:grpSpPr bwMode="auto">
          <a:xfrm>
            <a:off x="7972425" y="1371600"/>
            <a:ext cx="630238" cy="503238"/>
            <a:chOff x="-44" y="1473"/>
            <a:chExt cx="981" cy="1105"/>
          </a:xfrm>
        </p:grpSpPr>
        <p:pic>
          <p:nvPicPr>
            <p:cNvPr id="35891"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92" name="Freeform 102"/>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49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8161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5665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4" name="Rectangle 393"/>
          <p:cNvSpPr/>
          <p:nvPr/>
        </p:nvSpPr>
        <p:spPr bwMode="auto">
          <a:xfrm rot="2465437" flipV="1">
            <a:off x="7880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395" name="Rectangle 394"/>
          <p:cNvSpPr/>
          <p:nvPr/>
        </p:nvSpPr>
        <p:spPr bwMode="auto">
          <a:xfrm rot="2177866" flipV="1">
            <a:off x="7605713"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grpSp>
        <p:nvGrpSpPr>
          <p:cNvPr id="35881" name="Group 347"/>
          <p:cNvGrpSpPr>
            <a:grpSpLocks/>
          </p:cNvGrpSpPr>
          <p:nvPr/>
        </p:nvGrpSpPr>
        <p:grpSpPr bwMode="auto">
          <a:xfrm>
            <a:off x="5529263" y="3871913"/>
            <a:ext cx="815975" cy="449262"/>
            <a:chOff x="1871277" y="1576300"/>
            <a:chExt cx="1128371" cy="437861"/>
          </a:xfrm>
        </p:grpSpPr>
        <p:sp>
          <p:nvSpPr>
            <p:cNvPr id="89" name="Oval 8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91" name="Oval 9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srgbClr val="FFFFFF"/>
                </a:solidFill>
                <a:latin typeface="Gill Sans MT"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4" name="Freeform 93"/>
            <p:cNvSpPr>
              <a:spLocks/>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5" name="Freeform 94"/>
            <p:cNvSpPr>
              <a:spLocks/>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96" name="Straight Connector 95"/>
            <p:cNvCxnSpPr>
              <a:cxnSpLocks noChangeShapeType="1"/>
              <a:endCxn id="91" idx="2"/>
            </p:cNvCxnSpPr>
            <p:nvPr/>
          </p:nvCxnSpPr>
          <p:spPr bwMode="auto">
            <a:xfrm flipH="1" flipV="1">
              <a:off x="1871277" y="1737210"/>
              <a:ext cx="2195"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96"/>
            <p:cNvCxnSpPr>
              <a:cxnSpLocks noChangeShapeType="1"/>
            </p:cNvCxnSpPr>
            <p:nvPr/>
          </p:nvCxnSpPr>
          <p:spPr bwMode="auto">
            <a:xfrm flipH="1" flipV="1">
              <a:off x="2997452" y="1734116"/>
              <a:ext cx="2196" cy="12377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17281130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8F78125-6C11-4336-B67B-C78A7F08A38B}" type="slidenum">
              <a:rPr lang="zh-CN" altLang="en-US" sz="1400">
                <a:latin typeface="Tahoma" panose="020B0604030504040204" pitchFamily="34" charset="0"/>
              </a:rPr>
              <a:pPr/>
              <a:t>43</a:t>
            </a:fld>
            <a:endParaRPr lang="en-US" altLang="zh-CN" sz="1400">
              <a:latin typeface="Tahoma" panose="020B0604030504040204" pitchFamily="34" charset="0"/>
            </a:endParaRPr>
          </a:p>
        </p:txBody>
      </p:sp>
      <p:sp>
        <p:nvSpPr>
          <p:cNvPr id="158722" name="Rectangle 2"/>
          <p:cNvSpPr>
            <a:spLocks noGrp="1" noChangeArrowheads="1"/>
          </p:cNvSpPr>
          <p:nvPr>
            <p:ph type="title"/>
          </p:nvPr>
        </p:nvSpPr>
        <p:spPr>
          <a:xfrm>
            <a:off x="0" y="0"/>
            <a:ext cx="9144000" cy="1462088"/>
          </a:xfrm>
        </p:spPr>
        <p:txBody>
          <a:bodyPr/>
          <a:lstStyle/>
          <a:p>
            <a:pPr eaLnBrk="1" hangingPunct="1"/>
            <a:r>
              <a:rPr lang="en-US" altLang="zh-CN" sz="4000" dirty="0" smtClean="0">
                <a:solidFill>
                  <a:srgbClr val="0000FF"/>
                </a:solidFill>
                <a:latin typeface="Comic Sans MS" panose="030F0702030302020204" pitchFamily="66" charset="0"/>
              </a:rPr>
              <a:t>Network Core</a:t>
            </a:r>
            <a:r>
              <a:rPr lang="en-US" altLang="zh-CN" sz="4000" dirty="0" smtClean="0">
                <a:latin typeface="Comic Sans MS" panose="030F0702030302020204" pitchFamily="66" charset="0"/>
              </a:rPr>
              <a:t>: </a:t>
            </a:r>
            <a:r>
              <a:rPr lang="en-US" altLang="zh-CN" sz="4000" dirty="0" smtClean="0">
                <a:solidFill>
                  <a:srgbClr val="FF3300"/>
                </a:solidFill>
                <a:latin typeface="Comic Sans MS" panose="030F0702030302020204" pitchFamily="66" charset="0"/>
              </a:rPr>
              <a:t>Circuit Switching</a:t>
            </a:r>
            <a:endParaRPr lang="en-US" altLang="zh-CN" dirty="0" smtClean="0">
              <a:solidFill>
                <a:srgbClr val="FF3300"/>
              </a:solidFill>
              <a:latin typeface="Comic Sans MS" panose="030F0702030302020204" pitchFamily="66" charset="0"/>
            </a:endParaRPr>
          </a:p>
        </p:txBody>
      </p:sp>
      <p:sp>
        <p:nvSpPr>
          <p:cNvPr id="158723" name="Rectangle 3"/>
          <p:cNvSpPr>
            <a:spLocks noGrp="1" noChangeArrowheads="1"/>
          </p:cNvSpPr>
          <p:nvPr>
            <p:ph type="body" sz="half" idx="1"/>
          </p:nvPr>
        </p:nvSpPr>
        <p:spPr>
          <a:xfrm>
            <a:off x="271463" y="1371600"/>
            <a:ext cx="8685212" cy="2297113"/>
          </a:xfrm>
        </p:spPr>
        <p:txBody>
          <a:bodyPr/>
          <a:lstStyle/>
          <a:p>
            <a:pPr eaLnBrk="1" hangingPunct="1"/>
            <a:r>
              <a:rPr lang="en-US" altLang="zh-CN" sz="2400" dirty="0" smtClean="0">
                <a:solidFill>
                  <a:srgbClr val="0000FF"/>
                </a:solidFill>
                <a:latin typeface="Comic Sans MS" panose="030F0702030302020204" pitchFamily="66" charset="0"/>
              </a:rPr>
              <a:t>connection-oriented service</a:t>
            </a:r>
          </a:p>
          <a:p>
            <a:pPr eaLnBrk="1" hangingPunct="1"/>
            <a:r>
              <a:rPr lang="en-US" altLang="zh-CN" sz="2400" dirty="0" smtClean="0">
                <a:solidFill>
                  <a:srgbClr val="0000FF"/>
                </a:solidFill>
                <a:latin typeface="Comic Sans MS" panose="030F0702030302020204" pitchFamily="66" charset="0"/>
              </a:rPr>
              <a:t>The circuit guarantees the full bandwidth of the channel and remains connected for the duration of the communication session</a:t>
            </a:r>
          </a:p>
          <a:p>
            <a:pPr eaLnBrk="1" hangingPunct="1"/>
            <a:r>
              <a:rPr lang="en-US" altLang="zh-CN" sz="2400" dirty="0" smtClean="0">
                <a:solidFill>
                  <a:srgbClr val="0000FF"/>
                </a:solidFill>
                <a:latin typeface="Comic Sans MS" panose="030F0702030302020204" pitchFamily="66" charset="0"/>
              </a:rPr>
              <a:t>Transmission efficiency of Circuit switching for computer data?</a:t>
            </a:r>
            <a:r>
              <a:rPr lang="zh-CN" altLang="en-US" sz="2400" dirty="0" smtClean="0">
                <a:solidFill>
                  <a:srgbClr val="0000FF"/>
                </a:solidFill>
                <a:latin typeface="Comic Sans MS" panose="030F0702030302020204" pitchFamily="66" charset="0"/>
              </a:rPr>
              <a:t> </a:t>
            </a:r>
            <a:r>
              <a:rPr lang="en-US" altLang="zh-CN" sz="2400" dirty="0" smtClean="0">
                <a:solidFill>
                  <a:srgbClr val="0000FF"/>
                </a:solidFill>
                <a:latin typeface="Comic Sans MS" panose="030F0702030302020204" pitchFamily="66" charset="0"/>
              </a:rPr>
              <a:t>WHY?</a:t>
            </a:r>
            <a:endParaRPr lang="zh-CN" altLang="en-US" sz="2400" dirty="0" smtClean="0">
              <a:solidFill>
                <a:srgbClr val="0000FF"/>
              </a:solidFill>
              <a:latin typeface="Comic Sans MS" panose="030F0702030302020204" pitchFamily="66" charset="0"/>
            </a:endParaRPr>
          </a:p>
        </p:txBody>
      </p:sp>
      <p:grpSp>
        <p:nvGrpSpPr>
          <p:cNvPr id="2" name="Group 13"/>
          <p:cNvGrpSpPr>
            <a:grpSpLocks/>
          </p:cNvGrpSpPr>
          <p:nvPr/>
        </p:nvGrpSpPr>
        <p:grpSpPr bwMode="auto">
          <a:xfrm>
            <a:off x="1857375" y="4017963"/>
            <a:ext cx="5256213" cy="1219200"/>
            <a:chOff x="1170" y="2459"/>
            <a:chExt cx="3311" cy="768"/>
          </a:xfrm>
        </p:grpSpPr>
        <p:sp>
          <p:nvSpPr>
            <p:cNvPr id="11415" name="Line 6"/>
            <p:cNvSpPr>
              <a:spLocks noChangeShapeType="1"/>
            </p:cNvSpPr>
            <p:nvPr/>
          </p:nvSpPr>
          <p:spPr bwMode="auto">
            <a:xfrm>
              <a:off x="1170" y="2843"/>
              <a:ext cx="467" cy="1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6" name="Line 7"/>
            <p:cNvSpPr>
              <a:spLocks noChangeShapeType="1"/>
            </p:cNvSpPr>
            <p:nvPr/>
          </p:nvSpPr>
          <p:spPr bwMode="auto">
            <a:xfrm flipV="1">
              <a:off x="1646" y="2459"/>
              <a:ext cx="549" cy="55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7" name="Line 8"/>
            <p:cNvSpPr>
              <a:spLocks noChangeShapeType="1"/>
            </p:cNvSpPr>
            <p:nvPr/>
          </p:nvSpPr>
          <p:spPr bwMode="auto">
            <a:xfrm>
              <a:off x="2203" y="2468"/>
              <a:ext cx="467" cy="1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8" name="Line 9"/>
            <p:cNvSpPr>
              <a:spLocks noChangeShapeType="1"/>
            </p:cNvSpPr>
            <p:nvPr/>
          </p:nvSpPr>
          <p:spPr bwMode="auto">
            <a:xfrm>
              <a:off x="3099" y="3062"/>
              <a:ext cx="467" cy="1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9" name="Line 10"/>
            <p:cNvSpPr>
              <a:spLocks noChangeShapeType="1"/>
            </p:cNvSpPr>
            <p:nvPr/>
          </p:nvSpPr>
          <p:spPr bwMode="auto">
            <a:xfrm>
              <a:off x="3995" y="2842"/>
              <a:ext cx="486" cy="83"/>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20" name="Line 11"/>
            <p:cNvSpPr>
              <a:spLocks noChangeShapeType="1"/>
            </p:cNvSpPr>
            <p:nvPr/>
          </p:nvSpPr>
          <p:spPr bwMode="auto">
            <a:xfrm flipH="1" flipV="1">
              <a:off x="2680" y="2623"/>
              <a:ext cx="402" cy="429"/>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21" name="Line 12"/>
            <p:cNvSpPr>
              <a:spLocks noChangeShapeType="1"/>
            </p:cNvSpPr>
            <p:nvPr/>
          </p:nvSpPr>
          <p:spPr bwMode="auto">
            <a:xfrm flipV="1">
              <a:off x="3584" y="2833"/>
              <a:ext cx="440" cy="36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71" name="Group 17"/>
          <p:cNvGrpSpPr>
            <a:grpSpLocks/>
          </p:cNvGrpSpPr>
          <p:nvPr/>
        </p:nvGrpSpPr>
        <p:grpSpPr bwMode="auto">
          <a:xfrm>
            <a:off x="554038" y="3754231"/>
            <a:ext cx="7842250" cy="2621170"/>
            <a:chOff x="244" y="1774"/>
            <a:chExt cx="5516" cy="2350"/>
          </a:xfrm>
        </p:grpSpPr>
        <p:pic>
          <p:nvPicPr>
            <p:cNvPr id="44039" name="Picture 18"/>
            <p:cNvPicPr>
              <a:picLocks noChangeArrowheads="1"/>
            </p:cNvPicPr>
            <p:nvPr/>
          </p:nvPicPr>
          <p:blipFill>
            <a:blip r:embed="rId4"/>
            <a:srcRect/>
            <a:stretch>
              <a:fillRect/>
            </a:stretch>
          </p:blipFill>
          <p:spPr bwMode="auto">
            <a:xfrm>
              <a:off x="916" y="1843"/>
              <a:ext cx="4224" cy="1541"/>
            </a:xfrm>
            <a:prstGeom prst="rect">
              <a:avLst/>
            </a:prstGeom>
            <a:noFill/>
            <a:ln w="9525">
              <a:noFill/>
              <a:miter lim="800000"/>
              <a:headEnd/>
              <a:tailEnd/>
            </a:ln>
            <a:effectLst>
              <a:outerShdw dist="28398" dir="3806097" algn="ctr" rotWithShape="0">
                <a:schemeClr val="tx1"/>
              </a:outerShdw>
            </a:effectLst>
          </p:spPr>
        </p:pic>
        <p:sp>
          <p:nvSpPr>
            <p:cNvPr id="11273" name="Line 19"/>
            <p:cNvSpPr>
              <a:spLocks noChangeShapeType="1"/>
            </p:cNvSpPr>
            <p:nvPr/>
          </p:nvSpPr>
          <p:spPr bwMode="auto">
            <a:xfrm flipV="1">
              <a:off x="1523" y="2250"/>
              <a:ext cx="953"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4" name="Line 20"/>
            <p:cNvSpPr>
              <a:spLocks noChangeShapeType="1"/>
            </p:cNvSpPr>
            <p:nvPr/>
          </p:nvSpPr>
          <p:spPr bwMode="auto">
            <a:xfrm>
              <a:off x="2521" y="2250"/>
              <a:ext cx="408"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5" name="Line 21"/>
            <p:cNvSpPr>
              <a:spLocks noChangeShapeType="1"/>
            </p:cNvSpPr>
            <p:nvPr/>
          </p:nvSpPr>
          <p:spPr bwMode="auto">
            <a:xfrm flipH="1">
              <a:off x="2294" y="2204"/>
              <a:ext cx="182" cy="4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266" name="Object 22">
              <a:hlinkClick r:id="" action="ppaction://ole?verb=0"/>
            </p:cNvPr>
            <p:cNvGraphicFramePr>
              <a:graphicFrameLocks/>
            </p:cNvGraphicFramePr>
            <p:nvPr/>
          </p:nvGraphicFramePr>
          <p:xfrm>
            <a:off x="244" y="1824"/>
            <a:ext cx="437" cy="631"/>
          </p:xfrm>
          <a:graphic>
            <a:graphicData uri="http://schemas.openxmlformats.org/presentationml/2006/ole">
              <mc:AlternateContent xmlns:mc="http://schemas.openxmlformats.org/markup-compatibility/2006">
                <mc:Choice xmlns:v="urn:schemas-microsoft-com:vml" Requires="v">
                  <p:oleObj spid="_x0000_s11567" name="剪辑" r:id="rId5" imgW="3429000" imgH="4953000" progId="MS_ClipArt_Gallery.2">
                    <p:embed/>
                  </p:oleObj>
                </mc:Choice>
                <mc:Fallback>
                  <p:oleObj name="剪辑" r:id="rId5" imgW="3429000" imgH="4953000" progId="MS_ClipArt_Gallery.2">
                    <p:embed/>
                    <p:pic>
                      <p:nvPicPr>
                        <p:cNvPr id="0" name="Object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 y="1824"/>
                          <a:ext cx="437" cy="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76" name="Group 23"/>
            <p:cNvGrpSpPr>
              <a:grpSpLocks/>
            </p:cNvGrpSpPr>
            <p:nvPr/>
          </p:nvGrpSpPr>
          <p:grpSpPr bwMode="auto">
            <a:xfrm flipH="1">
              <a:off x="5329" y="1829"/>
              <a:ext cx="431" cy="626"/>
              <a:chOff x="5325" y="626"/>
              <a:chExt cx="431" cy="626"/>
            </a:xfrm>
          </p:grpSpPr>
          <p:grpSp>
            <p:nvGrpSpPr>
              <p:cNvPr id="11352" name="Group 24"/>
              <p:cNvGrpSpPr>
                <a:grpSpLocks/>
              </p:cNvGrpSpPr>
              <p:nvPr/>
            </p:nvGrpSpPr>
            <p:grpSpPr bwMode="auto">
              <a:xfrm>
                <a:off x="5325" y="757"/>
                <a:ext cx="372" cy="449"/>
                <a:chOff x="5325" y="757"/>
                <a:chExt cx="372" cy="449"/>
              </a:xfrm>
            </p:grpSpPr>
            <p:sp>
              <p:nvSpPr>
                <p:cNvPr id="11405" name="Freeform 25"/>
                <p:cNvSpPr>
                  <a:spLocks/>
                </p:cNvSpPr>
                <p:nvPr/>
              </p:nvSpPr>
              <p:spPr bwMode="auto">
                <a:xfrm>
                  <a:off x="5325" y="757"/>
                  <a:ext cx="372" cy="449"/>
                </a:xfrm>
                <a:custGeom>
                  <a:avLst/>
                  <a:gdLst>
                    <a:gd name="T0" fmla="*/ 0 w 1862"/>
                    <a:gd name="T1" fmla="*/ 0 h 2244"/>
                    <a:gd name="T2" fmla="*/ 0 w 1862"/>
                    <a:gd name="T3" fmla="*/ 0 h 2244"/>
                    <a:gd name="T4" fmla="*/ 0 w 1862"/>
                    <a:gd name="T5" fmla="*/ 0 h 2244"/>
                    <a:gd name="T6" fmla="*/ 0 w 1862"/>
                    <a:gd name="T7" fmla="*/ 0 h 2244"/>
                    <a:gd name="T8" fmla="*/ 0 w 1862"/>
                    <a:gd name="T9" fmla="*/ 0 h 2244"/>
                    <a:gd name="T10" fmla="*/ 0 w 1862"/>
                    <a:gd name="T11" fmla="*/ 0 h 2244"/>
                    <a:gd name="T12" fmla="*/ 0 w 1862"/>
                    <a:gd name="T13" fmla="*/ 0 h 2244"/>
                    <a:gd name="T14" fmla="*/ 0 w 1862"/>
                    <a:gd name="T15" fmla="*/ 0 h 2244"/>
                    <a:gd name="T16" fmla="*/ 0 w 1862"/>
                    <a:gd name="T17" fmla="*/ 0 h 2244"/>
                    <a:gd name="T18" fmla="*/ 0 w 1862"/>
                    <a:gd name="T19" fmla="*/ 0 h 2244"/>
                    <a:gd name="T20" fmla="*/ 0 w 1862"/>
                    <a:gd name="T21" fmla="*/ 0 h 2244"/>
                    <a:gd name="T22" fmla="*/ 0 w 1862"/>
                    <a:gd name="T23" fmla="*/ 0 h 2244"/>
                    <a:gd name="T24" fmla="*/ 0 w 1862"/>
                    <a:gd name="T25" fmla="*/ 0 h 2244"/>
                    <a:gd name="T26" fmla="*/ 0 w 1862"/>
                    <a:gd name="T27" fmla="*/ 0 h 2244"/>
                    <a:gd name="T28" fmla="*/ 0 w 1862"/>
                    <a:gd name="T29" fmla="*/ 0 h 2244"/>
                    <a:gd name="T30" fmla="*/ 0 w 1862"/>
                    <a:gd name="T31" fmla="*/ 0 h 2244"/>
                    <a:gd name="T32" fmla="*/ 0 w 1862"/>
                    <a:gd name="T33" fmla="*/ 0 h 2244"/>
                    <a:gd name="T34" fmla="*/ 0 w 1862"/>
                    <a:gd name="T35" fmla="*/ 0 h 2244"/>
                    <a:gd name="T36" fmla="*/ 0 w 1862"/>
                    <a:gd name="T37" fmla="*/ 0 h 2244"/>
                    <a:gd name="T38" fmla="*/ 0 w 1862"/>
                    <a:gd name="T39" fmla="*/ 0 h 2244"/>
                    <a:gd name="T40" fmla="*/ 0 w 1862"/>
                    <a:gd name="T41" fmla="*/ 0 h 2244"/>
                    <a:gd name="T42" fmla="*/ 0 w 1862"/>
                    <a:gd name="T43" fmla="*/ 0 h 2244"/>
                    <a:gd name="T44" fmla="*/ 0 w 1862"/>
                    <a:gd name="T45" fmla="*/ 0 h 2244"/>
                    <a:gd name="T46" fmla="*/ 0 w 1862"/>
                    <a:gd name="T47" fmla="*/ 0 h 2244"/>
                    <a:gd name="T48" fmla="*/ 0 w 1862"/>
                    <a:gd name="T49" fmla="*/ 0 h 2244"/>
                    <a:gd name="T50" fmla="*/ 0 w 1862"/>
                    <a:gd name="T51" fmla="*/ 0 h 2244"/>
                    <a:gd name="T52" fmla="*/ 0 w 1862"/>
                    <a:gd name="T53" fmla="*/ 0 h 2244"/>
                    <a:gd name="T54" fmla="*/ 0 w 1862"/>
                    <a:gd name="T55" fmla="*/ 0 h 2244"/>
                    <a:gd name="T56" fmla="*/ 0 w 1862"/>
                    <a:gd name="T57" fmla="*/ 0 h 2244"/>
                    <a:gd name="T58" fmla="*/ 0 w 1862"/>
                    <a:gd name="T59" fmla="*/ 0 h 2244"/>
                    <a:gd name="T60" fmla="*/ 0 w 1862"/>
                    <a:gd name="T61" fmla="*/ 0 h 2244"/>
                    <a:gd name="T62" fmla="*/ 0 w 1862"/>
                    <a:gd name="T63" fmla="*/ 0 h 2244"/>
                    <a:gd name="T64" fmla="*/ 0 w 1862"/>
                    <a:gd name="T65" fmla="*/ 0 h 2244"/>
                    <a:gd name="T66" fmla="*/ 0 w 1862"/>
                    <a:gd name="T67" fmla="*/ 0 h 2244"/>
                    <a:gd name="T68" fmla="*/ 0 w 1862"/>
                    <a:gd name="T69" fmla="*/ 0 h 2244"/>
                    <a:gd name="T70" fmla="*/ 0 w 1862"/>
                    <a:gd name="T71" fmla="*/ 0 h 2244"/>
                    <a:gd name="T72" fmla="*/ 0 w 1862"/>
                    <a:gd name="T73" fmla="*/ 0 h 2244"/>
                    <a:gd name="T74" fmla="*/ 0 w 1862"/>
                    <a:gd name="T75" fmla="*/ 0 h 2244"/>
                    <a:gd name="T76" fmla="*/ 0 w 1862"/>
                    <a:gd name="T77" fmla="*/ 0 h 2244"/>
                    <a:gd name="T78" fmla="*/ 0 w 1862"/>
                    <a:gd name="T79" fmla="*/ 0 h 2244"/>
                    <a:gd name="T80" fmla="*/ 0 w 1862"/>
                    <a:gd name="T81" fmla="*/ 0 h 2244"/>
                    <a:gd name="T82" fmla="*/ 0 w 1862"/>
                    <a:gd name="T83" fmla="*/ 0 h 2244"/>
                    <a:gd name="T84" fmla="*/ 0 w 1862"/>
                    <a:gd name="T85" fmla="*/ 0 h 2244"/>
                    <a:gd name="T86" fmla="*/ 0 w 1862"/>
                    <a:gd name="T87" fmla="*/ 0 h 2244"/>
                    <a:gd name="T88" fmla="*/ 0 w 1862"/>
                    <a:gd name="T89" fmla="*/ 0 h 2244"/>
                    <a:gd name="T90" fmla="*/ 0 w 1862"/>
                    <a:gd name="T91" fmla="*/ 0 h 2244"/>
                    <a:gd name="T92" fmla="*/ 0 w 1862"/>
                    <a:gd name="T93" fmla="*/ 0 h 22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62"/>
                    <a:gd name="T142" fmla="*/ 0 h 2244"/>
                    <a:gd name="T143" fmla="*/ 1862 w 1862"/>
                    <a:gd name="T144" fmla="*/ 2244 h 22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62" h="2244">
                      <a:moveTo>
                        <a:pt x="563" y="2244"/>
                      </a:moveTo>
                      <a:lnTo>
                        <a:pt x="563" y="2185"/>
                      </a:lnTo>
                      <a:lnTo>
                        <a:pt x="545" y="2064"/>
                      </a:lnTo>
                      <a:lnTo>
                        <a:pt x="510" y="1945"/>
                      </a:lnTo>
                      <a:lnTo>
                        <a:pt x="476" y="1846"/>
                      </a:lnTo>
                      <a:lnTo>
                        <a:pt x="466" y="1826"/>
                      </a:lnTo>
                      <a:lnTo>
                        <a:pt x="440" y="1786"/>
                      </a:lnTo>
                      <a:lnTo>
                        <a:pt x="397" y="1735"/>
                      </a:lnTo>
                      <a:lnTo>
                        <a:pt x="336" y="1666"/>
                      </a:lnTo>
                      <a:lnTo>
                        <a:pt x="292" y="1606"/>
                      </a:lnTo>
                      <a:lnTo>
                        <a:pt x="257" y="1557"/>
                      </a:lnTo>
                      <a:lnTo>
                        <a:pt x="214" y="1506"/>
                      </a:lnTo>
                      <a:lnTo>
                        <a:pt x="188" y="1445"/>
                      </a:lnTo>
                      <a:lnTo>
                        <a:pt x="153" y="1386"/>
                      </a:lnTo>
                      <a:lnTo>
                        <a:pt x="145" y="1367"/>
                      </a:lnTo>
                      <a:lnTo>
                        <a:pt x="118" y="1307"/>
                      </a:lnTo>
                      <a:lnTo>
                        <a:pt x="109" y="1266"/>
                      </a:lnTo>
                      <a:lnTo>
                        <a:pt x="100" y="1227"/>
                      </a:lnTo>
                      <a:lnTo>
                        <a:pt x="83" y="1167"/>
                      </a:lnTo>
                      <a:lnTo>
                        <a:pt x="66" y="1128"/>
                      </a:lnTo>
                      <a:lnTo>
                        <a:pt x="40" y="1067"/>
                      </a:lnTo>
                      <a:lnTo>
                        <a:pt x="21" y="1008"/>
                      </a:lnTo>
                      <a:lnTo>
                        <a:pt x="15" y="971"/>
                      </a:lnTo>
                      <a:lnTo>
                        <a:pt x="4" y="888"/>
                      </a:lnTo>
                      <a:lnTo>
                        <a:pt x="1" y="829"/>
                      </a:lnTo>
                      <a:lnTo>
                        <a:pt x="0" y="753"/>
                      </a:lnTo>
                      <a:lnTo>
                        <a:pt x="13" y="688"/>
                      </a:lnTo>
                      <a:lnTo>
                        <a:pt x="30" y="659"/>
                      </a:lnTo>
                      <a:lnTo>
                        <a:pt x="48" y="644"/>
                      </a:lnTo>
                      <a:lnTo>
                        <a:pt x="64" y="635"/>
                      </a:lnTo>
                      <a:lnTo>
                        <a:pt x="83" y="628"/>
                      </a:lnTo>
                      <a:lnTo>
                        <a:pt x="100" y="628"/>
                      </a:lnTo>
                      <a:lnTo>
                        <a:pt x="100" y="583"/>
                      </a:lnTo>
                      <a:lnTo>
                        <a:pt x="95" y="562"/>
                      </a:lnTo>
                      <a:lnTo>
                        <a:pt x="92" y="527"/>
                      </a:lnTo>
                      <a:lnTo>
                        <a:pt x="99" y="508"/>
                      </a:lnTo>
                      <a:lnTo>
                        <a:pt x="100" y="490"/>
                      </a:lnTo>
                      <a:lnTo>
                        <a:pt x="113" y="453"/>
                      </a:lnTo>
                      <a:lnTo>
                        <a:pt x="127" y="429"/>
                      </a:lnTo>
                      <a:lnTo>
                        <a:pt x="147" y="399"/>
                      </a:lnTo>
                      <a:lnTo>
                        <a:pt x="174" y="369"/>
                      </a:lnTo>
                      <a:lnTo>
                        <a:pt x="204" y="343"/>
                      </a:lnTo>
                      <a:lnTo>
                        <a:pt x="231" y="320"/>
                      </a:lnTo>
                      <a:lnTo>
                        <a:pt x="263" y="310"/>
                      </a:lnTo>
                      <a:lnTo>
                        <a:pt x="294" y="305"/>
                      </a:lnTo>
                      <a:lnTo>
                        <a:pt x="325" y="310"/>
                      </a:lnTo>
                      <a:lnTo>
                        <a:pt x="353" y="320"/>
                      </a:lnTo>
                      <a:lnTo>
                        <a:pt x="388" y="329"/>
                      </a:lnTo>
                      <a:lnTo>
                        <a:pt x="397" y="310"/>
                      </a:lnTo>
                      <a:lnTo>
                        <a:pt x="403" y="255"/>
                      </a:lnTo>
                      <a:lnTo>
                        <a:pt x="414" y="210"/>
                      </a:lnTo>
                      <a:lnTo>
                        <a:pt x="435" y="175"/>
                      </a:lnTo>
                      <a:lnTo>
                        <a:pt x="459" y="153"/>
                      </a:lnTo>
                      <a:lnTo>
                        <a:pt x="493" y="141"/>
                      </a:lnTo>
                      <a:lnTo>
                        <a:pt x="528" y="130"/>
                      </a:lnTo>
                      <a:lnTo>
                        <a:pt x="581" y="120"/>
                      </a:lnTo>
                      <a:lnTo>
                        <a:pt x="614" y="120"/>
                      </a:lnTo>
                      <a:lnTo>
                        <a:pt x="623" y="99"/>
                      </a:lnTo>
                      <a:lnTo>
                        <a:pt x="640" y="60"/>
                      </a:lnTo>
                      <a:lnTo>
                        <a:pt x="667" y="30"/>
                      </a:lnTo>
                      <a:lnTo>
                        <a:pt x="702" y="10"/>
                      </a:lnTo>
                      <a:lnTo>
                        <a:pt x="755" y="0"/>
                      </a:lnTo>
                      <a:lnTo>
                        <a:pt x="806" y="0"/>
                      </a:lnTo>
                      <a:lnTo>
                        <a:pt x="875" y="4"/>
                      </a:lnTo>
                      <a:lnTo>
                        <a:pt x="913" y="6"/>
                      </a:lnTo>
                      <a:lnTo>
                        <a:pt x="938" y="10"/>
                      </a:lnTo>
                      <a:lnTo>
                        <a:pt x="961" y="17"/>
                      </a:lnTo>
                      <a:lnTo>
                        <a:pt x="980" y="34"/>
                      </a:lnTo>
                      <a:lnTo>
                        <a:pt x="992" y="55"/>
                      </a:lnTo>
                      <a:lnTo>
                        <a:pt x="1002" y="82"/>
                      </a:lnTo>
                      <a:lnTo>
                        <a:pt x="1007" y="130"/>
                      </a:lnTo>
                      <a:lnTo>
                        <a:pt x="1003" y="171"/>
                      </a:lnTo>
                      <a:lnTo>
                        <a:pt x="987" y="208"/>
                      </a:lnTo>
                      <a:lnTo>
                        <a:pt x="969" y="228"/>
                      </a:lnTo>
                      <a:lnTo>
                        <a:pt x="946" y="240"/>
                      </a:lnTo>
                      <a:lnTo>
                        <a:pt x="919" y="247"/>
                      </a:lnTo>
                      <a:lnTo>
                        <a:pt x="871" y="246"/>
                      </a:lnTo>
                      <a:lnTo>
                        <a:pt x="886" y="267"/>
                      </a:lnTo>
                      <a:lnTo>
                        <a:pt x="907" y="308"/>
                      </a:lnTo>
                      <a:lnTo>
                        <a:pt x="925" y="339"/>
                      </a:lnTo>
                      <a:lnTo>
                        <a:pt x="939" y="380"/>
                      </a:lnTo>
                      <a:lnTo>
                        <a:pt x="948" y="413"/>
                      </a:lnTo>
                      <a:lnTo>
                        <a:pt x="944" y="434"/>
                      </a:lnTo>
                      <a:lnTo>
                        <a:pt x="925" y="458"/>
                      </a:lnTo>
                      <a:lnTo>
                        <a:pt x="946" y="500"/>
                      </a:lnTo>
                      <a:lnTo>
                        <a:pt x="971" y="539"/>
                      </a:lnTo>
                      <a:lnTo>
                        <a:pt x="1001" y="588"/>
                      </a:lnTo>
                      <a:lnTo>
                        <a:pt x="1046" y="633"/>
                      </a:lnTo>
                      <a:lnTo>
                        <a:pt x="1116" y="702"/>
                      </a:lnTo>
                      <a:lnTo>
                        <a:pt x="1181" y="781"/>
                      </a:lnTo>
                      <a:lnTo>
                        <a:pt x="1242" y="883"/>
                      </a:lnTo>
                      <a:lnTo>
                        <a:pt x="1295" y="977"/>
                      </a:lnTo>
                      <a:lnTo>
                        <a:pt x="1338" y="1057"/>
                      </a:lnTo>
                      <a:lnTo>
                        <a:pt x="1352" y="1086"/>
                      </a:lnTo>
                      <a:lnTo>
                        <a:pt x="1355" y="1138"/>
                      </a:lnTo>
                      <a:lnTo>
                        <a:pt x="1369" y="1177"/>
                      </a:lnTo>
                      <a:lnTo>
                        <a:pt x="1390" y="1143"/>
                      </a:lnTo>
                      <a:lnTo>
                        <a:pt x="1431" y="1089"/>
                      </a:lnTo>
                      <a:lnTo>
                        <a:pt x="1486" y="1008"/>
                      </a:lnTo>
                      <a:lnTo>
                        <a:pt x="1522" y="958"/>
                      </a:lnTo>
                      <a:lnTo>
                        <a:pt x="1538" y="928"/>
                      </a:lnTo>
                      <a:lnTo>
                        <a:pt x="1556" y="878"/>
                      </a:lnTo>
                      <a:lnTo>
                        <a:pt x="1572" y="845"/>
                      </a:lnTo>
                      <a:lnTo>
                        <a:pt x="1586" y="818"/>
                      </a:lnTo>
                      <a:lnTo>
                        <a:pt x="1605" y="791"/>
                      </a:lnTo>
                      <a:lnTo>
                        <a:pt x="1626" y="768"/>
                      </a:lnTo>
                      <a:lnTo>
                        <a:pt x="1664" y="728"/>
                      </a:lnTo>
                      <a:lnTo>
                        <a:pt x="1706" y="697"/>
                      </a:lnTo>
                      <a:lnTo>
                        <a:pt x="1747" y="678"/>
                      </a:lnTo>
                      <a:lnTo>
                        <a:pt x="1782" y="678"/>
                      </a:lnTo>
                      <a:lnTo>
                        <a:pt x="1815" y="681"/>
                      </a:lnTo>
                      <a:lnTo>
                        <a:pt x="1843" y="698"/>
                      </a:lnTo>
                      <a:lnTo>
                        <a:pt x="1862" y="736"/>
                      </a:lnTo>
                      <a:lnTo>
                        <a:pt x="1861" y="778"/>
                      </a:lnTo>
                      <a:lnTo>
                        <a:pt x="1861" y="797"/>
                      </a:lnTo>
                      <a:lnTo>
                        <a:pt x="1852" y="839"/>
                      </a:lnTo>
                      <a:lnTo>
                        <a:pt x="1835" y="858"/>
                      </a:lnTo>
                      <a:lnTo>
                        <a:pt x="1826" y="898"/>
                      </a:lnTo>
                      <a:lnTo>
                        <a:pt x="1809" y="958"/>
                      </a:lnTo>
                      <a:lnTo>
                        <a:pt x="1809" y="1018"/>
                      </a:lnTo>
                      <a:lnTo>
                        <a:pt x="1800" y="1077"/>
                      </a:lnTo>
                      <a:lnTo>
                        <a:pt x="1797" y="1109"/>
                      </a:lnTo>
                      <a:lnTo>
                        <a:pt x="1789" y="1140"/>
                      </a:lnTo>
                      <a:lnTo>
                        <a:pt x="1770" y="1175"/>
                      </a:lnTo>
                      <a:lnTo>
                        <a:pt x="1747" y="1207"/>
                      </a:lnTo>
                      <a:lnTo>
                        <a:pt x="1731" y="1266"/>
                      </a:lnTo>
                      <a:lnTo>
                        <a:pt x="1705" y="1326"/>
                      </a:lnTo>
                      <a:lnTo>
                        <a:pt x="1626" y="1467"/>
                      </a:lnTo>
                      <a:lnTo>
                        <a:pt x="1556" y="1566"/>
                      </a:lnTo>
                      <a:lnTo>
                        <a:pt x="1504" y="1636"/>
                      </a:lnTo>
                      <a:lnTo>
                        <a:pt x="1495" y="1675"/>
                      </a:lnTo>
                      <a:lnTo>
                        <a:pt x="1486" y="1715"/>
                      </a:lnTo>
                      <a:lnTo>
                        <a:pt x="1470" y="1760"/>
                      </a:lnTo>
                      <a:lnTo>
                        <a:pt x="1458" y="1816"/>
                      </a:lnTo>
                      <a:lnTo>
                        <a:pt x="1434" y="1875"/>
                      </a:lnTo>
                      <a:lnTo>
                        <a:pt x="1390" y="1955"/>
                      </a:lnTo>
                      <a:lnTo>
                        <a:pt x="1348" y="2015"/>
                      </a:lnTo>
                      <a:lnTo>
                        <a:pt x="1321" y="2054"/>
                      </a:lnTo>
                      <a:lnTo>
                        <a:pt x="1303" y="2115"/>
                      </a:lnTo>
                      <a:lnTo>
                        <a:pt x="1286" y="2154"/>
                      </a:lnTo>
                      <a:lnTo>
                        <a:pt x="1257" y="2244"/>
                      </a:lnTo>
                      <a:lnTo>
                        <a:pt x="563" y="2244"/>
                      </a:lnTo>
                      <a:close/>
                    </a:path>
                  </a:pathLst>
                </a:custGeom>
                <a:solidFill>
                  <a:srgbClr val="FFC0C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406" name="Group 26"/>
                <p:cNvGrpSpPr>
                  <a:grpSpLocks/>
                </p:cNvGrpSpPr>
                <p:nvPr/>
              </p:nvGrpSpPr>
              <p:grpSpPr bwMode="auto">
                <a:xfrm>
                  <a:off x="5351" y="880"/>
                  <a:ext cx="313" cy="102"/>
                  <a:chOff x="5351" y="880"/>
                  <a:chExt cx="313" cy="102"/>
                </a:xfrm>
              </p:grpSpPr>
              <p:sp>
                <p:nvSpPr>
                  <p:cNvPr id="11411" name="Freeform 27"/>
                  <p:cNvSpPr>
                    <a:spLocks/>
                  </p:cNvSpPr>
                  <p:nvPr/>
                </p:nvSpPr>
                <p:spPr bwMode="auto">
                  <a:xfrm>
                    <a:off x="5629" y="964"/>
                    <a:ext cx="35" cy="18"/>
                  </a:xfrm>
                  <a:custGeom>
                    <a:avLst/>
                    <a:gdLst>
                      <a:gd name="T0" fmla="*/ 0 w 174"/>
                      <a:gd name="T1" fmla="*/ 0 h 91"/>
                      <a:gd name="T2" fmla="*/ 0 w 174"/>
                      <a:gd name="T3" fmla="*/ 0 h 91"/>
                      <a:gd name="T4" fmla="*/ 0 w 174"/>
                      <a:gd name="T5" fmla="*/ 0 h 91"/>
                      <a:gd name="T6" fmla="*/ 0 w 174"/>
                      <a:gd name="T7" fmla="*/ 0 h 91"/>
                      <a:gd name="T8" fmla="*/ 0 w 174"/>
                      <a:gd name="T9" fmla="*/ 0 h 91"/>
                      <a:gd name="T10" fmla="*/ 0 w 174"/>
                      <a:gd name="T11" fmla="*/ 0 h 91"/>
                      <a:gd name="T12" fmla="*/ 0 w 174"/>
                      <a:gd name="T13" fmla="*/ 0 h 91"/>
                      <a:gd name="T14" fmla="*/ 0 60000 65536"/>
                      <a:gd name="T15" fmla="*/ 0 60000 65536"/>
                      <a:gd name="T16" fmla="*/ 0 60000 65536"/>
                      <a:gd name="T17" fmla="*/ 0 60000 65536"/>
                      <a:gd name="T18" fmla="*/ 0 60000 65536"/>
                      <a:gd name="T19" fmla="*/ 0 60000 65536"/>
                      <a:gd name="T20" fmla="*/ 0 60000 65536"/>
                      <a:gd name="T21" fmla="*/ 0 w 174"/>
                      <a:gd name="T22" fmla="*/ 0 h 91"/>
                      <a:gd name="T23" fmla="*/ 174 w 174"/>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91">
                        <a:moveTo>
                          <a:pt x="0" y="0"/>
                        </a:moveTo>
                        <a:lnTo>
                          <a:pt x="35" y="20"/>
                        </a:lnTo>
                        <a:lnTo>
                          <a:pt x="61" y="49"/>
                        </a:lnTo>
                        <a:lnTo>
                          <a:pt x="95" y="81"/>
                        </a:lnTo>
                        <a:lnTo>
                          <a:pt x="121" y="91"/>
                        </a:lnTo>
                        <a:lnTo>
                          <a:pt x="130" y="91"/>
                        </a:lnTo>
                        <a:lnTo>
                          <a:pt x="174" y="81"/>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2" name="Freeform 28"/>
                  <p:cNvSpPr>
                    <a:spLocks/>
                  </p:cNvSpPr>
                  <p:nvPr/>
                </p:nvSpPr>
                <p:spPr bwMode="auto">
                  <a:xfrm>
                    <a:off x="5351" y="940"/>
                    <a:ext cx="17" cy="9"/>
                  </a:xfrm>
                  <a:custGeom>
                    <a:avLst/>
                    <a:gdLst>
                      <a:gd name="T0" fmla="*/ 0 w 83"/>
                      <a:gd name="T1" fmla="*/ 0 h 46"/>
                      <a:gd name="T2" fmla="*/ 0 w 83"/>
                      <a:gd name="T3" fmla="*/ 0 h 46"/>
                      <a:gd name="T4" fmla="*/ 0 w 83"/>
                      <a:gd name="T5" fmla="*/ 0 h 46"/>
                      <a:gd name="T6" fmla="*/ 0 w 83"/>
                      <a:gd name="T7" fmla="*/ 0 h 46"/>
                      <a:gd name="T8" fmla="*/ 0 w 83"/>
                      <a:gd name="T9" fmla="*/ 0 h 46"/>
                      <a:gd name="T10" fmla="*/ 0 60000 65536"/>
                      <a:gd name="T11" fmla="*/ 0 60000 65536"/>
                      <a:gd name="T12" fmla="*/ 0 60000 65536"/>
                      <a:gd name="T13" fmla="*/ 0 60000 65536"/>
                      <a:gd name="T14" fmla="*/ 0 60000 65536"/>
                      <a:gd name="T15" fmla="*/ 0 w 83"/>
                      <a:gd name="T16" fmla="*/ 0 h 46"/>
                      <a:gd name="T17" fmla="*/ 83 w 83"/>
                      <a:gd name="T18" fmla="*/ 46 h 46"/>
                    </a:gdLst>
                    <a:ahLst/>
                    <a:cxnLst>
                      <a:cxn ang="T10">
                        <a:pos x="T0" y="T1"/>
                      </a:cxn>
                      <a:cxn ang="T11">
                        <a:pos x="T2" y="T3"/>
                      </a:cxn>
                      <a:cxn ang="T12">
                        <a:pos x="T4" y="T5"/>
                      </a:cxn>
                      <a:cxn ang="T13">
                        <a:pos x="T6" y="T7"/>
                      </a:cxn>
                      <a:cxn ang="T14">
                        <a:pos x="T8" y="T9"/>
                      </a:cxn>
                    </a:cxnLst>
                    <a:rect l="T15" t="T16" r="T17" b="T18"/>
                    <a:pathLst>
                      <a:path w="83" h="46">
                        <a:moveTo>
                          <a:pt x="83" y="0"/>
                        </a:moveTo>
                        <a:lnTo>
                          <a:pt x="52" y="30"/>
                        </a:lnTo>
                        <a:lnTo>
                          <a:pt x="27" y="39"/>
                        </a:lnTo>
                        <a:lnTo>
                          <a:pt x="9" y="46"/>
                        </a:lnTo>
                        <a:lnTo>
                          <a:pt x="0" y="46"/>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3" name="Freeform 29"/>
                  <p:cNvSpPr>
                    <a:spLocks/>
                  </p:cNvSpPr>
                  <p:nvPr/>
                </p:nvSpPr>
                <p:spPr bwMode="auto">
                  <a:xfrm>
                    <a:off x="5404" y="885"/>
                    <a:ext cx="4" cy="8"/>
                  </a:xfrm>
                  <a:custGeom>
                    <a:avLst/>
                    <a:gdLst>
                      <a:gd name="T0" fmla="*/ 0 w 17"/>
                      <a:gd name="T1" fmla="*/ 0 h 42"/>
                      <a:gd name="T2" fmla="*/ 0 w 17"/>
                      <a:gd name="T3" fmla="*/ 0 h 42"/>
                      <a:gd name="T4" fmla="*/ 0 w 17"/>
                      <a:gd name="T5" fmla="*/ 0 h 42"/>
                      <a:gd name="T6" fmla="*/ 0 w 17"/>
                      <a:gd name="T7" fmla="*/ 0 h 42"/>
                      <a:gd name="T8" fmla="*/ 0 60000 65536"/>
                      <a:gd name="T9" fmla="*/ 0 60000 65536"/>
                      <a:gd name="T10" fmla="*/ 0 60000 65536"/>
                      <a:gd name="T11" fmla="*/ 0 60000 65536"/>
                      <a:gd name="T12" fmla="*/ 0 w 17"/>
                      <a:gd name="T13" fmla="*/ 0 h 42"/>
                      <a:gd name="T14" fmla="*/ 17 w 17"/>
                      <a:gd name="T15" fmla="*/ 42 h 42"/>
                    </a:gdLst>
                    <a:ahLst/>
                    <a:cxnLst>
                      <a:cxn ang="T8">
                        <a:pos x="T0" y="T1"/>
                      </a:cxn>
                      <a:cxn ang="T9">
                        <a:pos x="T2" y="T3"/>
                      </a:cxn>
                      <a:cxn ang="T10">
                        <a:pos x="T4" y="T5"/>
                      </a:cxn>
                      <a:cxn ang="T11">
                        <a:pos x="T6" y="T7"/>
                      </a:cxn>
                    </a:cxnLst>
                    <a:rect l="T12" t="T13" r="T14" b="T15"/>
                    <a:pathLst>
                      <a:path w="17" h="42">
                        <a:moveTo>
                          <a:pt x="0" y="0"/>
                        </a:moveTo>
                        <a:lnTo>
                          <a:pt x="17" y="18"/>
                        </a:lnTo>
                        <a:lnTo>
                          <a:pt x="15" y="28"/>
                        </a:lnTo>
                        <a:lnTo>
                          <a:pt x="17" y="4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4" name="Freeform 30"/>
                  <p:cNvSpPr>
                    <a:spLocks/>
                  </p:cNvSpPr>
                  <p:nvPr/>
                </p:nvSpPr>
                <p:spPr bwMode="auto">
                  <a:xfrm>
                    <a:off x="5390" y="880"/>
                    <a:ext cx="33" cy="4"/>
                  </a:xfrm>
                  <a:custGeom>
                    <a:avLst/>
                    <a:gdLst>
                      <a:gd name="T0" fmla="*/ 0 w 169"/>
                      <a:gd name="T1" fmla="*/ 0 h 21"/>
                      <a:gd name="T2" fmla="*/ 0 w 169"/>
                      <a:gd name="T3" fmla="*/ 0 h 21"/>
                      <a:gd name="T4" fmla="*/ 0 w 169"/>
                      <a:gd name="T5" fmla="*/ 0 h 21"/>
                      <a:gd name="T6" fmla="*/ 0 w 169"/>
                      <a:gd name="T7" fmla="*/ 0 h 21"/>
                      <a:gd name="T8" fmla="*/ 0 w 169"/>
                      <a:gd name="T9" fmla="*/ 0 h 21"/>
                      <a:gd name="T10" fmla="*/ 0 60000 65536"/>
                      <a:gd name="T11" fmla="*/ 0 60000 65536"/>
                      <a:gd name="T12" fmla="*/ 0 60000 65536"/>
                      <a:gd name="T13" fmla="*/ 0 60000 65536"/>
                      <a:gd name="T14" fmla="*/ 0 60000 65536"/>
                      <a:gd name="T15" fmla="*/ 0 w 169"/>
                      <a:gd name="T16" fmla="*/ 0 h 21"/>
                      <a:gd name="T17" fmla="*/ 169 w 169"/>
                      <a:gd name="T18" fmla="*/ 21 h 21"/>
                    </a:gdLst>
                    <a:ahLst/>
                    <a:cxnLst>
                      <a:cxn ang="T10">
                        <a:pos x="T0" y="T1"/>
                      </a:cxn>
                      <a:cxn ang="T11">
                        <a:pos x="T2" y="T3"/>
                      </a:cxn>
                      <a:cxn ang="T12">
                        <a:pos x="T4" y="T5"/>
                      </a:cxn>
                      <a:cxn ang="T13">
                        <a:pos x="T6" y="T7"/>
                      </a:cxn>
                      <a:cxn ang="T14">
                        <a:pos x="T8" y="T9"/>
                      </a:cxn>
                    </a:cxnLst>
                    <a:rect l="T15" t="T16" r="T17" b="T18"/>
                    <a:pathLst>
                      <a:path w="169" h="21">
                        <a:moveTo>
                          <a:pt x="169" y="11"/>
                        </a:moveTo>
                        <a:lnTo>
                          <a:pt x="142" y="21"/>
                        </a:lnTo>
                        <a:lnTo>
                          <a:pt x="37" y="21"/>
                        </a:lnTo>
                        <a:lnTo>
                          <a:pt x="17" y="10"/>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407" name="Group 31"/>
                <p:cNvGrpSpPr>
                  <a:grpSpLocks/>
                </p:cNvGrpSpPr>
                <p:nvPr/>
              </p:nvGrpSpPr>
              <p:grpSpPr bwMode="auto">
                <a:xfrm>
                  <a:off x="5385" y="860"/>
                  <a:ext cx="214" cy="207"/>
                  <a:chOff x="5385" y="860"/>
                  <a:chExt cx="214" cy="207"/>
                </a:xfrm>
              </p:grpSpPr>
              <p:sp>
                <p:nvSpPr>
                  <p:cNvPr id="11408" name="Freeform 32"/>
                  <p:cNvSpPr>
                    <a:spLocks/>
                  </p:cNvSpPr>
                  <p:nvPr/>
                </p:nvSpPr>
                <p:spPr bwMode="auto">
                  <a:xfrm>
                    <a:off x="5399" y="897"/>
                    <a:ext cx="200" cy="170"/>
                  </a:xfrm>
                  <a:custGeom>
                    <a:avLst/>
                    <a:gdLst>
                      <a:gd name="T0" fmla="*/ 0 w 1001"/>
                      <a:gd name="T1" fmla="*/ 0 h 849"/>
                      <a:gd name="T2" fmla="*/ 0 w 1001"/>
                      <a:gd name="T3" fmla="*/ 0 h 849"/>
                      <a:gd name="T4" fmla="*/ 0 w 1001"/>
                      <a:gd name="T5" fmla="*/ 0 h 849"/>
                      <a:gd name="T6" fmla="*/ 0 w 1001"/>
                      <a:gd name="T7" fmla="*/ 0 h 849"/>
                      <a:gd name="T8" fmla="*/ 0 w 1001"/>
                      <a:gd name="T9" fmla="*/ 0 h 849"/>
                      <a:gd name="T10" fmla="*/ 0 w 1001"/>
                      <a:gd name="T11" fmla="*/ 0 h 849"/>
                      <a:gd name="T12" fmla="*/ 0 w 1001"/>
                      <a:gd name="T13" fmla="*/ 0 h 849"/>
                      <a:gd name="T14" fmla="*/ 0 w 1001"/>
                      <a:gd name="T15" fmla="*/ 0 h 849"/>
                      <a:gd name="T16" fmla="*/ 0 w 1001"/>
                      <a:gd name="T17" fmla="*/ 0 h 849"/>
                      <a:gd name="T18" fmla="*/ 0 w 1001"/>
                      <a:gd name="T19" fmla="*/ 0 h 849"/>
                      <a:gd name="T20" fmla="*/ 0 w 1001"/>
                      <a:gd name="T21" fmla="*/ 0 h 849"/>
                      <a:gd name="T22" fmla="*/ 0 w 1001"/>
                      <a:gd name="T23" fmla="*/ 0 h 849"/>
                      <a:gd name="T24" fmla="*/ 0 w 1001"/>
                      <a:gd name="T25" fmla="*/ 0 h 849"/>
                      <a:gd name="T26" fmla="*/ 0 w 1001"/>
                      <a:gd name="T27" fmla="*/ 0 h 849"/>
                      <a:gd name="T28" fmla="*/ 0 w 1001"/>
                      <a:gd name="T29" fmla="*/ 0 h 849"/>
                      <a:gd name="T30" fmla="*/ 0 w 1001"/>
                      <a:gd name="T31" fmla="*/ 0 h 849"/>
                      <a:gd name="T32" fmla="*/ 0 w 1001"/>
                      <a:gd name="T33" fmla="*/ 0 h 849"/>
                      <a:gd name="T34" fmla="*/ 0 w 1001"/>
                      <a:gd name="T35" fmla="*/ 0 h 849"/>
                      <a:gd name="T36" fmla="*/ 0 w 1001"/>
                      <a:gd name="T37" fmla="*/ 0 h 849"/>
                      <a:gd name="T38" fmla="*/ 0 w 1001"/>
                      <a:gd name="T39" fmla="*/ 0 h 849"/>
                      <a:gd name="T40" fmla="*/ 0 w 1001"/>
                      <a:gd name="T41" fmla="*/ 0 h 849"/>
                      <a:gd name="T42" fmla="*/ 0 w 1001"/>
                      <a:gd name="T43" fmla="*/ 0 h 849"/>
                      <a:gd name="T44" fmla="*/ 0 w 1001"/>
                      <a:gd name="T45" fmla="*/ 0 h 849"/>
                      <a:gd name="T46" fmla="*/ 0 w 1001"/>
                      <a:gd name="T47" fmla="*/ 0 h 849"/>
                      <a:gd name="T48" fmla="*/ 0 w 1001"/>
                      <a:gd name="T49" fmla="*/ 0 h 849"/>
                      <a:gd name="T50" fmla="*/ 0 w 1001"/>
                      <a:gd name="T51" fmla="*/ 0 h 849"/>
                      <a:gd name="T52" fmla="*/ 0 w 1001"/>
                      <a:gd name="T53" fmla="*/ 0 h 849"/>
                      <a:gd name="T54" fmla="*/ 0 w 1001"/>
                      <a:gd name="T55" fmla="*/ 0 h 849"/>
                      <a:gd name="T56" fmla="*/ 0 w 1001"/>
                      <a:gd name="T57" fmla="*/ 0 h 849"/>
                      <a:gd name="T58" fmla="*/ 0 w 1001"/>
                      <a:gd name="T59" fmla="*/ 0 h 849"/>
                      <a:gd name="T60" fmla="*/ 0 w 1001"/>
                      <a:gd name="T61" fmla="*/ 0 h 849"/>
                      <a:gd name="T62" fmla="*/ 0 w 1001"/>
                      <a:gd name="T63" fmla="*/ 0 h 849"/>
                      <a:gd name="T64" fmla="*/ 0 w 1001"/>
                      <a:gd name="T65" fmla="*/ 0 h 849"/>
                      <a:gd name="T66" fmla="*/ 0 w 1001"/>
                      <a:gd name="T67" fmla="*/ 0 h 849"/>
                      <a:gd name="T68" fmla="*/ 0 w 1001"/>
                      <a:gd name="T69" fmla="*/ 0 h 849"/>
                      <a:gd name="T70" fmla="*/ 0 w 1001"/>
                      <a:gd name="T71" fmla="*/ 0 h 849"/>
                      <a:gd name="T72" fmla="*/ 0 w 1001"/>
                      <a:gd name="T73" fmla="*/ 0 h 849"/>
                      <a:gd name="T74" fmla="*/ 0 w 1001"/>
                      <a:gd name="T75" fmla="*/ 0 h 849"/>
                      <a:gd name="T76" fmla="*/ 0 w 1001"/>
                      <a:gd name="T77" fmla="*/ 0 h 849"/>
                      <a:gd name="T78" fmla="*/ 0 w 1001"/>
                      <a:gd name="T79" fmla="*/ 0 h 849"/>
                      <a:gd name="T80" fmla="*/ 0 w 1001"/>
                      <a:gd name="T81" fmla="*/ 0 h 849"/>
                      <a:gd name="T82" fmla="*/ 0 w 1001"/>
                      <a:gd name="T83" fmla="*/ 0 h 849"/>
                      <a:gd name="T84" fmla="*/ 0 w 1001"/>
                      <a:gd name="T85" fmla="*/ 0 h 849"/>
                      <a:gd name="T86" fmla="*/ 0 w 1001"/>
                      <a:gd name="T87" fmla="*/ 0 h 849"/>
                      <a:gd name="T88" fmla="*/ 0 w 1001"/>
                      <a:gd name="T89" fmla="*/ 0 h 849"/>
                      <a:gd name="T90" fmla="*/ 0 w 1001"/>
                      <a:gd name="T91" fmla="*/ 0 h 849"/>
                      <a:gd name="T92" fmla="*/ 0 w 1001"/>
                      <a:gd name="T93" fmla="*/ 0 h 849"/>
                      <a:gd name="T94" fmla="*/ 0 w 1001"/>
                      <a:gd name="T95" fmla="*/ 0 h 849"/>
                      <a:gd name="T96" fmla="*/ 0 w 1001"/>
                      <a:gd name="T97" fmla="*/ 0 h 849"/>
                      <a:gd name="T98" fmla="*/ 0 w 1001"/>
                      <a:gd name="T99" fmla="*/ 0 h 849"/>
                      <a:gd name="T100" fmla="*/ 0 w 1001"/>
                      <a:gd name="T101" fmla="*/ 0 h 8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01"/>
                      <a:gd name="T154" fmla="*/ 0 h 849"/>
                      <a:gd name="T155" fmla="*/ 1001 w 1001"/>
                      <a:gd name="T156" fmla="*/ 849 h 8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01" h="849">
                        <a:moveTo>
                          <a:pt x="1001" y="462"/>
                        </a:moveTo>
                        <a:lnTo>
                          <a:pt x="927" y="491"/>
                        </a:lnTo>
                        <a:lnTo>
                          <a:pt x="836" y="527"/>
                        </a:lnTo>
                        <a:lnTo>
                          <a:pt x="780" y="563"/>
                        </a:lnTo>
                        <a:lnTo>
                          <a:pt x="735" y="619"/>
                        </a:lnTo>
                        <a:lnTo>
                          <a:pt x="707" y="702"/>
                        </a:lnTo>
                        <a:lnTo>
                          <a:pt x="689" y="766"/>
                        </a:lnTo>
                        <a:lnTo>
                          <a:pt x="634" y="830"/>
                        </a:lnTo>
                        <a:lnTo>
                          <a:pt x="542" y="849"/>
                        </a:lnTo>
                        <a:lnTo>
                          <a:pt x="478" y="821"/>
                        </a:lnTo>
                        <a:lnTo>
                          <a:pt x="431" y="784"/>
                        </a:lnTo>
                        <a:lnTo>
                          <a:pt x="428" y="744"/>
                        </a:lnTo>
                        <a:lnTo>
                          <a:pt x="422" y="711"/>
                        </a:lnTo>
                        <a:lnTo>
                          <a:pt x="386" y="655"/>
                        </a:lnTo>
                        <a:lnTo>
                          <a:pt x="303" y="628"/>
                        </a:lnTo>
                        <a:lnTo>
                          <a:pt x="368" y="586"/>
                        </a:lnTo>
                        <a:lnTo>
                          <a:pt x="434" y="573"/>
                        </a:lnTo>
                        <a:lnTo>
                          <a:pt x="466" y="554"/>
                        </a:lnTo>
                        <a:lnTo>
                          <a:pt x="407" y="551"/>
                        </a:lnTo>
                        <a:lnTo>
                          <a:pt x="340" y="573"/>
                        </a:lnTo>
                        <a:lnTo>
                          <a:pt x="266" y="601"/>
                        </a:lnTo>
                        <a:lnTo>
                          <a:pt x="233" y="573"/>
                        </a:lnTo>
                        <a:lnTo>
                          <a:pt x="227" y="536"/>
                        </a:lnTo>
                        <a:lnTo>
                          <a:pt x="224" y="494"/>
                        </a:lnTo>
                        <a:lnTo>
                          <a:pt x="212" y="453"/>
                        </a:lnTo>
                        <a:lnTo>
                          <a:pt x="165" y="444"/>
                        </a:lnTo>
                        <a:lnTo>
                          <a:pt x="129" y="459"/>
                        </a:lnTo>
                        <a:lnTo>
                          <a:pt x="98" y="488"/>
                        </a:lnTo>
                        <a:lnTo>
                          <a:pt x="55" y="515"/>
                        </a:lnTo>
                        <a:lnTo>
                          <a:pt x="0" y="563"/>
                        </a:lnTo>
                        <a:lnTo>
                          <a:pt x="55" y="482"/>
                        </a:lnTo>
                        <a:lnTo>
                          <a:pt x="156" y="399"/>
                        </a:lnTo>
                        <a:lnTo>
                          <a:pt x="221" y="361"/>
                        </a:lnTo>
                        <a:lnTo>
                          <a:pt x="279" y="346"/>
                        </a:lnTo>
                        <a:lnTo>
                          <a:pt x="328" y="349"/>
                        </a:lnTo>
                        <a:lnTo>
                          <a:pt x="380" y="337"/>
                        </a:lnTo>
                        <a:lnTo>
                          <a:pt x="460" y="316"/>
                        </a:lnTo>
                        <a:lnTo>
                          <a:pt x="560" y="273"/>
                        </a:lnTo>
                        <a:lnTo>
                          <a:pt x="655" y="227"/>
                        </a:lnTo>
                        <a:lnTo>
                          <a:pt x="710" y="199"/>
                        </a:lnTo>
                        <a:lnTo>
                          <a:pt x="741" y="160"/>
                        </a:lnTo>
                        <a:lnTo>
                          <a:pt x="756" y="110"/>
                        </a:lnTo>
                        <a:lnTo>
                          <a:pt x="753" y="59"/>
                        </a:lnTo>
                        <a:lnTo>
                          <a:pt x="741" y="0"/>
                        </a:lnTo>
                        <a:lnTo>
                          <a:pt x="798" y="65"/>
                        </a:lnTo>
                        <a:lnTo>
                          <a:pt x="845" y="138"/>
                        </a:lnTo>
                        <a:lnTo>
                          <a:pt x="900" y="233"/>
                        </a:lnTo>
                        <a:lnTo>
                          <a:pt x="924" y="285"/>
                        </a:lnTo>
                        <a:lnTo>
                          <a:pt x="949" y="331"/>
                        </a:lnTo>
                        <a:lnTo>
                          <a:pt x="983" y="380"/>
                        </a:lnTo>
                        <a:lnTo>
                          <a:pt x="1001" y="462"/>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9" name="Freeform 33"/>
                  <p:cNvSpPr>
                    <a:spLocks/>
                  </p:cNvSpPr>
                  <p:nvPr/>
                </p:nvSpPr>
                <p:spPr bwMode="auto">
                  <a:xfrm>
                    <a:off x="5385" y="950"/>
                    <a:ext cx="54" cy="35"/>
                  </a:xfrm>
                  <a:custGeom>
                    <a:avLst/>
                    <a:gdLst>
                      <a:gd name="T0" fmla="*/ 0 w 272"/>
                      <a:gd name="T1" fmla="*/ 0 h 172"/>
                      <a:gd name="T2" fmla="*/ 0 w 272"/>
                      <a:gd name="T3" fmla="*/ 0 h 172"/>
                      <a:gd name="T4" fmla="*/ 0 w 272"/>
                      <a:gd name="T5" fmla="*/ 0 h 172"/>
                      <a:gd name="T6" fmla="*/ 0 w 272"/>
                      <a:gd name="T7" fmla="*/ 0 h 172"/>
                      <a:gd name="T8" fmla="*/ 0 w 272"/>
                      <a:gd name="T9" fmla="*/ 0 h 172"/>
                      <a:gd name="T10" fmla="*/ 0 w 272"/>
                      <a:gd name="T11" fmla="*/ 0 h 172"/>
                      <a:gd name="T12" fmla="*/ 0 w 272"/>
                      <a:gd name="T13" fmla="*/ 0 h 172"/>
                      <a:gd name="T14" fmla="*/ 0 w 272"/>
                      <a:gd name="T15" fmla="*/ 0 h 172"/>
                      <a:gd name="T16" fmla="*/ 0 w 272"/>
                      <a:gd name="T17" fmla="*/ 0 h 172"/>
                      <a:gd name="T18" fmla="*/ 0 w 272"/>
                      <a:gd name="T19" fmla="*/ 0 h 172"/>
                      <a:gd name="T20" fmla="*/ 0 w 272"/>
                      <a:gd name="T21" fmla="*/ 0 h 172"/>
                      <a:gd name="T22" fmla="*/ 0 w 272"/>
                      <a:gd name="T23" fmla="*/ 0 h 172"/>
                      <a:gd name="T24" fmla="*/ 0 w 272"/>
                      <a:gd name="T25" fmla="*/ 0 h 172"/>
                      <a:gd name="T26" fmla="*/ 0 w 272"/>
                      <a:gd name="T27" fmla="*/ 0 h 172"/>
                      <a:gd name="T28" fmla="*/ 0 w 272"/>
                      <a:gd name="T29" fmla="*/ 0 h 172"/>
                      <a:gd name="T30" fmla="*/ 0 w 272"/>
                      <a:gd name="T31" fmla="*/ 0 h 172"/>
                      <a:gd name="T32" fmla="*/ 0 w 272"/>
                      <a:gd name="T33" fmla="*/ 0 h 172"/>
                      <a:gd name="T34" fmla="*/ 0 w 272"/>
                      <a:gd name="T35" fmla="*/ 0 h 1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2"/>
                      <a:gd name="T55" fmla="*/ 0 h 172"/>
                      <a:gd name="T56" fmla="*/ 272 w 272"/>
                      <a:gd name="T57" fmla="*/ 172 h 1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2" h="172">
                        <a:moveTo>
                          <a:pt x="165" y="9"/>
                        </a:moveTo>
                        <a:lnTo>
                          <a:pt x="197" y="19"/>
                        </a:lnTo>
                        <a:lnTo>
                          <a:pt x="231" y="31"/>
                        </a:lnTo>
                        <a:lnTo>
                          <a:pt x="272" y="51"/>
                        </a:lnTo>
                        <a:lnTo>
                          <a:pt x="243" y="64"/>
                        </a:lnTo>
                        <a:lnTo>
                          <a:pt x="191" y="86"/>
                        </a:lnTo>
                        <a:lnTo>
                          <a:pt x="134" y="117"/>
                        </a:lnTo>
                        <a:lnTo>
                          <a:pt x="97" y="153"/>
                        </a:lnTo>
                        <a:lnTo>
                          <a:pt x="74" y="172"/>
                        </a:lnTo>
                        <a:lnTo>
                          <a:pt x="100" y="114"/>
                        </a:lnTo>
                        <a:lnTo>
                          <a:pt x="109" y="73"/>
                        </a:lnTo>
                        <a:lnTo>
                          <a:pt x="109" y="48"/>
                        </a:lnTo>
                        <a:lnTo>
                          <a:pt x="80" y="42"/>
                        </a:lnTo>
                        <a:lnTo>
                          <a:pt x="0" y="80"/>
                        </a:lnTo>
                        <a:lnTo>
                          <a:pt x="65" y="31"/>
                        </a:lnTo>
                        <a:lnTo>
                          <a:pt x="106" y="0"/>
                        </a:lnTo>
                        <a:lnTo>
                          <a:pt x="134" y="3"/>
                        </a:lnTo>
                        <a:lnTo>
                          <a:pt x="165" y="9"/>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10" name="Freeform 34"/>
                  <p:cNvSpPr>
                    <a:spLocks/>
                  </p:cNvSpPr>
                  <p:nvPr/>
                </p:nvSpPr>
                <p:spPr bwMode="auto">
                  <a:xfrm>
                    <a:off x="5434" y="860"/>
                    <a:ext cx="101" cy="82"/>
                  </a:xfrm>
                  <a:custGeom>
                    <a:avLst/>
                    <a:gdLst>
                      <a:gd name="T0" fmla="*/ 0 w 506"/>
                      <a:gd name="T1" fmla="*/ 0 h 412"/>
                      <a:gd name="T2" fmla="*/ 0 w 506"/>
                      <a:gd name="T3" fmla="*/ 0 h 412"/>
                      <a:gd name="T4" fmla="*/ 0 w 506"/>
                      <a:gd name="T5" fmla="*/ 0 h 412"/>
                      <a:gd name="T6" fmla="*/ 0 w 506"/>
                      <a:gd name="T7" fmla="*/ 0 h 412"/>
                      <a:gd name="T8" fmla="*/ 0 w 506"/>
                      <a:gd name="T9" fmla="*/ 0 h 412"/>
                      <a:gd name="T10" fmla="*/ 0 w 506"/>
                      <a:gd name="T11" fmla="*/ 0 h 412"/>
                      <a:gd name="T12" fmla="*/ 0 w 506"/>
                      <a:gd name="T13" fmla="*/ 0 h 412"/>
                      <a:gd name="T14" fmla="*/ 0 w 506"/>
                      <a:gd name="T15" fmla="*/ 0 h 412"/>
                      <a:gd name="T16" fmla="*/ 0 w 506"/>
                      <a:gd name="T17" fmla="*/ 0 h 412"/>
                      <a:gd name="T18" fmla="*/ 0 w 506"/>
                      <a:gd name="T19" fmla="*/ 0 h 412"/>
                      <a:gd name="T20" fmla="*/ 0 w 506"/>
                      <a:gd name="T21" fmla="*/ 0 h 412"/>
                      <a:gd name="T22" fmla="*/ 0 w 506"/>
                      <a:gd name="T23" fmla="*/ 0 h 412"/>
                      <a:gd name="T24" fmla="*/ 0 w 506"/>
                      <a:gd name="T25" fmla="*/ 0 h 412"/>
                      <a:gd name="T26" fmla="*/ 0 w 506"/>
                      <a:gd name="T27" fmla="*/ 0 h 412"/>
                      <a:gd name="T28" fmla="*/ 0 w 506"/>
                      <a:gd name="T29" fmla="*/ 0 h 412"/>
                      <a:gd name="T30" fmla="*/ 0 w 506"/>
                      <a:gd name="T31" fmla="*/ 0 h 412"/>
                      <a:gd name="T32" fmla="*/ 0 w 506"/>
                      <a:gd name="T33" fmla="*/ 0 h 412"/>
                      <a:gd name="T34" fmla="*/ 0 w 506"/>
                      <a:gd name="T35" fmla="*/ 0 h 412"/>
                      <a:gd name="T36" fmla="*/ 0 w 506"/>
                      <a:gd name="T37" fmla="*/ 0 h 412"/>
                      <a:gd name="T38" fmla="*/ 0 w 506"/>
                      <a:gd name="T39" fmla="*/ 0 h 412"/>
                      <a:gd name="T40" fmla="*/ 0 w 506"/>
                      <a:gd name="T41" fmla="*/ 0 h 412"/>
                      <a:gd name="T42" fmla="*/ 0 w 506"/>
                      <a:gd name="T43" fmla="*/ 0 h 412"/>
                      <a:gd name="T44" fmla="*/ 0 w 506"/>
                      <a:gd name="T45" fmla="*/ 0 h 412"/>
                      <a:gd name="T46" fmla="*/ 0 w 506"/>
                      <a:gd name="T47" fmla="*/ 0 h 412"/>
                      <a:gd name="T48" fmla="*/ 0 w 506"/>
                      <a:gd name="T49" fmla="*/ 0 h 412"/>
                      <a:gd name="T50" fmla="*/ 0 w 506"/>
                      <a:gd name="T51" fmla="*/ 0 h 412"/>
                      <a:gd name="T52" fmla="*/ 0 w 506"/>
                      <a:gd name="T53" fmla="*/ 0 h 412"/>
                      <a:gd name="T54" fmla="*/ 0 w 506"/>
                      <a:gd name="T55" fmla="*/ 0 h 412"/>
                      <a:gd name="T56" fmla="*/ 0 w 506"/>
                      <a:gd name="T57" fmla="*/ 0 h 412"/>
                      <a:gd name="T58" fmla="*/ 0 w 506"/>
                      <a:gd name="T59" fmla="*/ 0 h 412"/>
                      <a:gd name="T60" fmla="*/ 0 w 506"/>
                      <a:gd name="T61" fmla="*/ 0 h 4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06"/>
                      <a:gd name="T94" fmla="*/ 0 h 412"/>
                      <a:gd name="T95" fmla="*/ 506 w 506"/>
                      <a:gd name="T96" fmla="*/ 412 h 4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06" h="412">
                        <a:moveTo>
                          <a:pt x="506" y="131"/>
                        </a:moveTo>
                        <a:lnTo>
                          <a:pt x="447" y="140"/>
                        </a:lnTo>
                        <a:lnTo>
                          <a:pt x="401" y="158"/>
                        </a:lnTo>
                        <a:lnTo>
                          <a:pt x="345" y="195"/>
                        </a:lnTo>
                        <a:lnTo>
                          <a:pt x="297" y="242"/>
                        </a:lnTo>
                        <a:lnTo>
                          <a:pt x="250" y="316"/>
                        </a:lnTo>
                        <a:lnTo>
                          <a:pt x="229" y="365"/>
                        </a:lnTo>
                        <a:lnTo>
                          <a:pt x="244" y="412"/>
                        </a:lnTo>
                        <a:lnTo>
                          <a:pt x="182" y="368"/>
                        </a:lnTo>
                        <a:lnTo>
                          <a:pt x="124" y="347"/>
                        </a:lnTo>
                        <a:lnTo>
                          <a:pt x="77" y="328"/>
                        </a:lnTo>
                        <a:lnTo>
                          <a:pt x="31" y="313"/>
                        </a:lnTo>
                        <a:lnTo>
                          <a:pt x="0" y="297"/>
                        </a:lnTo>
                        <a:lnTo>
                          <a:pt x="41" y="242"/>
                        </a:lnTo>
                        <a:lnTo>
                          <a:pt x="77" y="269"/>
                        </a:lnTo>
                        <a:lnTo>
                          <a:pt x="136" y="297"/>
                        </a:lnTo>
                        <a:lnTo>
                          <a:pt x="185" y="297"/>
                        </a:lnTo>
                        <a:lnTo>
                          <a:pt x="232" y="288"/>
                        </a:lnTo>
                        <a:lnTo>
                          <a:pt x="259" y="278"/>
                        </a:lnTo>
                        <a:lnTo>
                          <a:pt x="288" y="260"/>
                        </a:lnTo>
                        <a:lnTo>
                          <a:pt x="297" y="201"/>
                        </a:lnTo>
                        <a:lnTo>
                          <a:pt x="288" y="158"/>
                        </a:lnTo>
                        <a:lnTo>
                          <a:pt x="259" y="102"/>
                        </a:lnTo>
                        <a:lnTo>
                          <a:pt x="250" y="74"/>
                        </a:lnTo>
                        <a:lnTo>
                          <a:pt x="291" y="65"/>
                        </a:lnTo>
                        <a:lnTo>
                          <a:pt x="342" y="50"/>
                        </a:lnTo>
                        <a:lnTo>
                          <a:pt x="377" y="9"/>
                        </a:lnTo>
                        <a:lnTo>
                          <a:pt x="407" y="0"/>
                        </a:lnTo>
                        <a:lnTo>
                          <a:pt x="441" y="53"/>
                        </a:lnTo>
                        <a:lnTo>
                          <a:pt x="472" y="96"/>
                        </a:lnTo>
                        <a:lnTo>
                          <a:pt x="506" y="131"/>
                        </a:lnTo>
                        <a:close/>
                      </a:path>
                    </a:pathLst>
                  </a:custGeom>
                  <a:solidFill>
                    <a:srgbClr val="D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1353" name="Group 35"/>
              <p:cNvGrpSpPr>
                <a:grpSpLocks/>
              </p:cNvGrpSpPr>
              <p:nvPr/>
            </p:nvGrpSpPr>
            <p:grpSpPr bwMode="auto">
              <a:xfrm>
                <a:off x="5439" y="626"/>
                <a:ext cx="317" cy="626"/>
                <a:chOff x="5439" y="626"/>
                <a:chExt cx="317" cy="626"/>
              </a:xfrm>
            </p:grpSpPr>
            <p:sp>
              <p:nvSpPr>
                <p:cNvPr id="11365" name="Freeform 36"/>
                <p:cNvSpPr>
                  <a:spLocks/>
                </p:cNvSpPr>
                <p:nvPr/>
              </p:nvSpPr>
              <p:spPr bwMode="auto">
                <a:xfrm>
                  <a:off x="5460" y="1073"/>
                  <a:ext cx="290" cy="144"/>
                </a:xfrm>
                <a:custGeom>
                  <a:avLst/>
                  <a:gdLst>
                    <a:gd name="T0" fmla="*/ 0 w 1452"/>
                    <a:gd name="T1" fmla="*/ 0 h 719"/>
                    <a:gd name="T2" fmla="*/ 0 w 1452"/>
                    <a:gd name="T3" fmla="*/ 0 h 719"/>
                    <a:gd name="T4" fmla="*/ 0 w 1452"/>
                    <a:gd name="T5" fmla="*/ 0 h 719"/>
                    <a:gd name="T6" fmla="*/ 0 w 1452"/>
                    <a:gd name="T7" fmla="*/ 0 h 719"/>
                    <a:gd name="T8" fmla="*/ 0 w 1452"/>
                    <a:gd name="T9" fmla="*/ 0 h 719"/>
                    <a:gd name="T10" fmla="*/ 0 w 1452"/>
                    <a:gd name="T11" fmla="*/ 0 h 719"/>
                    <a:gd name="T12" fmla="*/ 0 60000 65536"/>
                    <a:gd name="T13" fmla="*/ 0 60000 65536"/>
                    <a:gd name="T14" fmla="*/ 0 60000 65536"/>
                    <a:gd name="T15" fmla="*/ 0 60000 65536"/>
                    <a:gd name="T16" fmla="*/ 0 60000 65536"/>
                    <a:gd name="T17" fmla="*/ 0 60000 65536"/>
                    <a:gd name="T18" fmla="*/ 0 w 1452"/>
                    <a:gd name="T19" fmla="*/ 0 h 719"/>
                    <a:gd name="T20" fmla="*/ 1452 w 1452"/>
                    <a:gd name="T21" fmla="*/ 719 h 719"/>
                  </a:gdLst>
                  <a:ahLst/>
                  <a:cxnLst>
                    <a:cxn ang="T12">
                      <a:pos x="T0" y="T1"/>
                    </a:cxn>
                    <a:cxn ang="T13">
                      <a:pos x="T2" y="T3"/>
                    </a:cxn>
                    <a:cxn ang="T14">
                      <a:pos x="T4" y="T5"/>
                    </a:cxn>
                    <a:cxn ang="T15">
                      <a:pos x="T6" y="T7"/>
                    </a:cxn>
                    <a:cxn ang="T16">
                      <a:pos x="T8" y="T9"/>
                    </a:cxn>
                    <a:cxn ang="T17">
                      <a:pos x="T10" y="T11"/>
                    </a:cxn>
                  </a:cxnLst>
                  <a:rect l="T18" t="T19" r="T20" b="T21"/>
                  <a:pathLst>
                    <a:path w="1452" h="719">
                      <a:moveTo>
                        <a:pt x="1452" y="719"/>
                      </a:moveTo>
                      <a:lnTo>
                        <a:pt x="712" y="262"/>
                      </a:lnTo>
                      <a:lnTo>
                        <a:pt x="0" y="0"/>
                      </a:lnTo>
                      <a:lnTo>
                        <a:pt x="73" y="208"/>
                      </a:lnTo>
                      <a:lnTo>
                        <a:pt x="696" y="541"/>
                      </a:lnTo>
                      <a:lnTo>
                        <a:pt x="1452" y="719"/>
                      </a:lnTo>
                      <a:close/>
                    </a:path>
                  </a:pathLst>
                </a:cu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6" name="Freeform 37"/>
                <p:cNvSpPr>
                  <a:spLocks/>
                </p:cNvSpPr>
                <p:nvPr/>
              </p:nvSpPr>
              <p:spPr bwMode="auto">
                <a:xfrm>
                  <a:off x="5562" y="1151"/>
                  <a:ext cx="194" cy="101"/>
                </a:xfrm>
                <a:custGeom>
                  <a:avLst/>
                  <a:gdLst>
                    <a:gd name="T0" fmla="*/ 0 w 969"/>
                    <a:gd name="T1" fmla="*/ 0 h 501"/>
                    <a:gd name="T2" fmla="*/ 0 w 969"/>
                    <a:gd name="T3" fmla="*/ 0 h 501"/>
                    <a:gd name="T4" fmla="*/ 0 w 969"/>
                    <a:gd name="T5" fmla="*/ 0 h 501"/>
                    <a:gd name="T6" fmla="*/ 0 w 969"/>
                    <a:gd name="T7" fmla="*/ 0 h 501"/>
                    <a:gd name="T8" fmla="*/ 0 w 969"/>
                    <a:gd name="T9" fmla="*/ 0 h 501"/>
                    <a:gd name="T10" fmla="*/ 0 w 969"/>
                    <a:gd name="T11" fmla="*/ 0 h 501"/>
                    <a:gd name="T12" fmla="*/ 0 w 969"/>
                    <a:gd name="T13" fmla="*/ 0 h 501"/>
                    <a:gd name="T14" fmla="*/ 0 w 969"/>
                    <a:gd name="T15" fmla="*/ 0 h 501"/>
                    <a:gd name="T16" fmla="*/ 0 w 969"/>
                    <a:gd name="T17" fmla="*/ 0 h 501"/>
                    <a:gd name="T18" fmla="*/ 0 w 969"/>
                    <a:gd name="T19" fmla="*/ 0 h 501"/>
                    <a:gd name="T20" fmla="*/ 0 w 969"/>
                    <a:gd name="T21" fmla="*/ 0 h 501"/>
                    <a:gd name="T22" fmla="*/ 0 w 969"/>
                    <a:gd name="T23" fmla="*/ 0 h 501"/>
                    <a:gd name="T24" fmla="*/ 0 w 969"/>
                    <a:gd name="T25" fmla="*/ 0 h 501"/>
                    <a:gd name="T26" fmla="*/ 0 w 969"/>
                    <a:gd name="T27" fmla="*/ 0 h 5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9"/>
                    <a:gd name="T43" fmla="*/ 0 h 501"/>
                    <a:gd name="T44" fmla="*/ 969 w 969"/>
                    <a:gd name="T45" fmla="*/ 501 h 5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9" h="501">
                      <a:moveTo>
                        <a:pt x="113" y="0"/>
                      </a:moveTo>
                      <a:lnTo>
                        <a:pt x="0" y="10"/>
                      </a:lnTo>
                      <a:lnTo>
                        <a:pt x="0" y="79"/>
                      </a:lnTo>
                      <a:lnTo>
                        <a:pt x="61" y="170"/>
                      </a:lnTo>
                      <a:lnTo>
                        <a:pt x="890" y="497"/>
                      </a:lnTo>
                      <a:lnTo>
                        <a:pt x="908" y="501"/>
                      </a:lnTo>
                      <a:lnTo>
                        <a:pt x="924" y="497"/>
                      </a:lnTo>
                      <a:lnTo>
                        <a:pt x="938" y="480"/>
                      </a:lnTo>
                      <a:lnTo>
                        <a:pt x="956" y="438"/>
                      </a:lnTo>
                      <a:lnTo>
                        <a:pt x="965" y="407"/>
                      </a:lnTo>
                      <a:lnTo>
                        <a:pt x="969" y="377"/>
                      </a:lnTo>
                      <a:lnTo>
                        <a:pt x="961" y="347"/>
                      </a:lnTo>
                      <a:lnTo>
                        <a:pt x="941" y="328"/>
                      </a:lnTo>
                      <a:lnTo>
                        <a:pt x="113" y="0"/>
                      </a:lnTo>
                      <a:close/>
                    </a:path>
                  </a:pathLst>
                </a:custGeom>
                <a:solidFill>
                  <a:srgbClr val="60606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7" name="Freeform 38"/>
                <p:cNvSpPr>
                  <a:spLocks/>
                </p:cNvSpPr>
                <p:nvPr/>
              </p:nvSpPr>
              <p:spPr bwMode="auto">
                <a:xfrm>
                  <a:off x="5439" y="626"/>
                  <a:ext cx="279" cy="559"/>
                </a:xfrm>
                <a:custGeom>
                  <a:avLst/>
                  <a:gdLst>
                    <a:gd name="T0" fmla="*/ 0 w 1395"/>
                    <a:gd name="T1" fmla="*/ 0 h 2798"/>
                    <a:gd name="T2" fmla="*/ 0 w 1395"/>
                    <a:gd name="T3" fmla="*/ 0 h 2798"/>
                    <a:gd name="T4" fmla="*/ 0 w 1395"/>
                    <a:gd name="T5" fmla="*/ 0 h 2798"/>
                    <a:gd name="T6" fmla="*/ 0 w 1395"/>
                    <a:gd name="T7" fmla="*/ 0 h 2798"/>
                    <a:gd name="T8" fmla="*/ 0 w 1395"/>
                    <a:gd name="T9" fmla="*/ 0 h 2798"/>
                    <a:gd name="T10" fmla="*/ 0 w 1395"/>
                    <a:gd name="T11" fmla="*/ 0 h 2798"/>
                    <a:gd name="T12" fmla="*/ 0 w 1395"/>
                    <a:gd name="T13" fmla="*/ 0 h 2798"/>
                    <a:gd name="T14" fmla="*/ 0 w 1395"/>
                    <a:gd name="T15" fmla="*/ 0 h 2798"/>
                    <a:gd name="T16" fmla="*/ 0 w 1395"/>
                    <a:gd name="T17" fmla="*/ 0 h 2798"/>
                    <a:gd name="T18" fmla="*/ 0 w 1395"/>
                    <a:gd name="T19" fmla="*/ 0 h 2798"/>
                    <a:gd name="T20" fmla="*/ 0 w 1395"/>
                    <a:gd name="T21" fmla="*/ 0 h 2798"/>
                    <a:gd name="T22" fmla="*/ 0 w 1395"/>
                    <a:gd name="T23" fmla="*/ 0 h 2798"/>
                    <a:gd name="T24" fmla="*/ 0 w 1395"/>
                    <a:gd name="T25" fmla="*/ 0 h 2798"/>
                    <a:gd name="T26" fmla="*/ 0 w 1395"/>
                    <a:gd name="T27" fmla="*/ 0 h 2798"/>
                    <a:gd name="T28" fmla="*/ 0 w 1395"/>
                    <a:gd name="T29" fmla="*/ 0 h 2798"/>
                    <a:gd name="T30" fmla="*/ 0 w 1395"/>
                    <a:gd name="T31" fmla="*/ 0 h 2798"/>
                    <a:gd name="T32" fmla="*/ 0 w 1395"/>
                    <a:gd name="T33" fmla="*/ 0 h 2798"/>
                    <a:gd name="T34" fmla="*/ 0 w 1395"/>
                    <a:gd name="T35" fmla="*/ 0 h 2798"/>
                    <a:gd name="T36" fmla="*/ 0 w 1395"/>
                    <a:gd name="T37" fmla="*/ 0 h 2798"/>
                    <a:gd name="T38" fmla="*/ 0 w 1395"/>
                    <a:gd name="T39" fmla="*/ 0 h 2798"/>
                    <a:gd name="T40" fmla="*/ 0 w 1395"/>
                    <a:gd name="T41" fmla="*/ 0 h 2798"/>
                    <a:gd name="T42" fmla="*/ 0 w 1395"/>
                    <a:gd name="T43" fmla="*/ 0 h 2798"/>
                    <a:gd name="T44" fmla="*/ 0 w 1395"/>
                    <a:gd name="T45" fmla="*/ 0 h 2798"/>
                    <a:gd name="T46" fmla="*/ 0 w 1395"/>
                    <a:gd name="T47" fmla="*/ 0 h 2798"/>
                    <a:gd name="T48" fmla="*/ 0 w 1395"/>
                    <a:gd name="T49" fmla="*/ 0 h 2798"/>
                    <a:gd name="T50" fmla="*/ 0 w 1395"/>
                    <a:gd name="T51" fmla="*/ 0 h 2798"/>
                    <a:gd name="T52" fmla="*/ 0 w 1395"/>
                    <a:gd name="T53" fmla="*/ 0 h 2798"/>
                    <a:gd name="T54" fmla="*/ 0 w 1395"/>
                    <a:gd name="T55" fmla="*/ 0 h 2798"/>
                    <a:gd name="T56" fmla="*/ 0 w 1395"/>
                    <a:gd name="T57" fmla="*/ 0 h 2798"/>
                    <a:gd name="T58" fmla="*/ 0 w 1395"/>
                    <a:gd name="T59" fmla="*/ 0 h 2798"/>
                    <a:gd name="T60" fmla="*/ 0 w 1395"/>
                    <a:gd name="T61" fmla="*/ 0 h 2798"/>
                    <a:gd name="T62" fmla="*/ 0 w 1395"/>
                    <a:gd name="T63" fmla="*/ 0 h 2798"/>
                    <a:gd name="T64" fmla="*/ 0 w 1395"/>
                    <a:gd name="T65" fmla="*/ 0 h 2798"/>
                    <a:gd name="T66" fmla="*/ 0 w 1395"/>
                    <a:gd name="T67" fmla="*/ 0 h 2798"/>
                    <a:gd name="T68" fmla="*/ 0 w 1395"/>
                    <a:gd name="T69" fmla="*/ 0 h 2798"/>
                    <a:gd name="T70" fmla="*/ 0 w 1395"/>
                    <a:gd name="T71" fmla="*/ 0 h 2798"/>
                    <a:gd name="T72" fmla="*/ 0 w 1395"/>
                    <a:gd name="T73" fmla="*/ 0 h 2798"/>
                    <a:gd name="T74" fmla="*/ 0 w 1395"/>
                    <a:gd name="T75" fmla="*/ 0 h 2798"/>
                    <a:gd name="T76" fmla="*/ 0 w 1395"/>
                    <a:gd name="T77" fmla="*/ 0 h 2798"/>
                    <a:gd name="T78" fmla="*/ 0 w 1395"/>
                    <a:gd name="T79" fmla="*/ 0 h 2798"/>
                    <a:gd name="T80" fmla="*/ 0 w 1395"/>
                    <a:gd name="T81" fmla="*/ 0 h 2798"/>
                    <a:gd name="T82" fmla="*/ 0 w 1395"/>
                    <a:gd name="T83" fmla="*/ 0 h 2798"/>
                    <a:gd name="T84" fmla="*/ 0 w 1395"/>
                    <a:gd name="T85" fmla="*/ 0 h 2798"/>
                    <a:gd name="T86" fmla="*/ 0 w 1395"/>
                    <a:gd name="T87" fmla="*/ 0 h 2798"/>
                    <a:gd name="T88" fmla="*/ 0 w 1395"/>
                    <a:gd name="T89" fmla="*/ 0 h 2798"/>
                    <a:gd name="T90" fmla="*/ 0 w 1395"/>
                    <a:gd name="T91" fmla="*/ 0 h 2798"/>
                    <a:gd name="T92" fmla="*/ 0 w 1395"/>
                    <a:gd name="T93" fmla="*/ 0 h 2798"/>
                    <a:gd name="T94" fmla="*/ 0 w 1395"/>
                    <a:gd name="T95" fmla="*/ 0 h 2798"/>
                    <a:gd name="T96" fmla="*/ 0 w 1395"/>
                    <a:gd name="T97" fmla="*/ 0 h 2798"/>
                    <a:gd name="T98" fmla="*/ 0 w 1395"/>
                    <a:gd name="T99" fmla="*/ 0 h 2798"/>
                    <a:gd name="T100" fmla="*/ 0 w 1395"/>
                    <a:gd name="T101" fmla="*/ 0 h 2798"/>
                    <a:gd name="T102" fmla="*/ 0 w 1395"/>
                    <a:gd name="T103" fmla="*/ 0 h 2798"/>
                    <a:gd name="T104" fmla="*/ 0 w 1395"/>
                    <a:gd name="T105" fmla="*/ 0 h 2798"/>
                    <a:gd name="T106" fmla="*/ 0 w 1395"/>
                    <a:gd name="T107" fmla="*/ 0 h 2798"/>
                    <a:gd name="T108" fmla="*/ 0 w 1395"/>
                    <a:gd name="T109" fmla="*/ 0 h 2798"/>
                    <a:gd name="T110" fmla="*/ 0 w 1395"/>
                    <a:gd name="T111" fmla="*/ 0 h 27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95"/>
                    <a:gd name="T169" fmla="*/ 0 h 2798"/>
                    <a:gd name="T170" fmla="*/ 1395 w 1395"/>
                    <a:gd name="T171" fmla="*/ 2798 h 279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95" h="2798">
                      <a:moveTo>
                        <a:pt x="1395" y="364"/>
                      </a:moveTo>
                      <a:lnTo>
                        <a:pt x="1392" y="335"/>
                      </a:lnTo>
                      <a:lnTo>
                        <a:pt x="1377" y="315"/>
                      </a:lnTo>
                      <a:lnTo>
                        <a:pt x="1356" y="290"/>
                      </a:lnTo>
                      <a:lnTo>
                        <a:pt x="1282" y="242"/>
                      </a:lnTo>
                      <a:lnTo>
                        <a:pt x="951" y="58"/>
                      </a:lnTo>
                      <a:lnTo>
                        <a:pt x="903" y="35"/>
                      </a:lnTo>
                      <a:lnTo>
                        <a:pt x="873" y="21"/>
                      </a:lnTo>
                      <a:lnTo>
                        <a:pt x="835" y="9"/>
                      </a:lnTo>
                      <a:lnTo>
                        <a:pt x="812" y="3"/>
                      </a:lnTo>
                      <a:lnTo>
                        <a:pt x="778" y="0"/>
                      </a:lnTo>
                      <a:lnTo>
                        <a:pt x="746" y="3"/>
                      </a:lnTo>
                      <a:lnTo>
                        <a:pt x="723" y="5"/>
                      </a:lnTo>
                      <a:lnTo>
                        <a:pt x="689" y="15"/>
                      </a:lnTo>
                      <a:lnTo>
                        <a:pt x="655" y="30"/>
                      </a:lnTo>
                      <a:lnTo>
                        <a:pt x="625" y="51"/>
                      </a:lnTo>
                      <a:lnTo>
                        <a:pt x="593" y="70"/>
                      </a:lnTo>
                      <a:lnTo>
                        <a:pt x="563" y="90"/>
                      </a:lnTo>
                      <a:lnTo>
                        <a:pt x="530" y="114"/>
                      </a:lnTo>
                      <a:lnTo>
                        <a:pt x="497" y="146"/>
                      </a:lnTo>
                      <a:lnTo>
                        <a:pt x="479" y="166"/>
                      </a:lnTo>
                      <a:lnTo>
                        <a:pt x="464" y="190"/>
                      </a:lnTo>
                      <a:lnTo>
                        <a:pt x="453" y="226"/>
                      </a:lnTo>
                      <a:lnTo>
                        <a:pt x="9" y="2189"/>
                      </a:lnTo>
                      <a:lnTo>
                        <a:pt x="0" y="2230"/>
                      </a:lnTo>
                      <a:lnTo>
                        <a:pt x="0" y="2249"/>
                      </a:lnTo>
                      <a:lnTo>
                        <a:pt x="0" y="2274"/>
                      </a:lnTo>
                      <a:lnTo>
                        <a:pt x="1" y="2299"/>
                      </a:lnTo>
                      <a:lnTo>
                        <a:pt x="10" y="2340"/>
                      </a:lnTo>
                      <a:lnTo>
                        <a:pt x="17" y="2358"/>
                      </a:lnTo>
                      <a:lnTo>
                        <a:pt x="35" y="2390"/>
                      </a:lnTo>
                      <a:lnTo>
                        <a:pt x="47" y="2411"/>
                      </a:lnTo>
                      <a:lnTo>
                        <a:pt x="73" y="2440"/>
                      </a:lnTo>
                      <a:lnTo>
                        <a:pt x="104" y="2465"/>
                      </a:lnTo>
                      <a:lnTo>
                        <a:pt x="145" y="2494"/>
                      </a:lnTo>
                      <a:lnTo>
                        <a:pt x="179" y="2515"/>
                      </a:lnTo>
                      <a:lnTo>
                        <a:pt x="675" y="2798"/>
                      </a:lnTo>
                      <a:lnTo>
                        <a:pt x="667" y="2768"/>
                      </a:lnTo>
                      <a:lnTo>
                        <a:pt x="666" y="2738"/>
                      </a:lnTo>
                      <a:lnTo>
                        <a:pt x="671" y="2715"/>
                      </a:lnTo>
                      <a:lnTo>
                        <a:pt x="679" y="2689"/>
                      </a:lnTo>
                      <a:lnTo>
                        <a:pt x="693" y="2663"/>
                      </a:lnTo>
                      <a:lnTo>
                        <a:pt x="710" y="2641"/>
                      </a:lnTo>
                      <a:lnTo>
                        <a:pt x="733" y="2628"/>
                      </a:lnTo>
                      <a:lnTo>
                        <a:pt x="183" y="2309"/>
                      </a:lnTo>
                      <a:lnTo>
                        <a:pt x="165" y="2294"/>
                      </a:lnTo>
                      <a:lnTo>
                        <a:pt x="157" y="2284"/>
                      </a:lnTo>
                      <a:lnTo>
                        <a:pt x="152" y="2269"/>
                      </a:lnTo>
                      <a:lnTo>
                        <a:pt x="147" y="2239"/>
                      </a:lnTo>
                      <a:lnTo>
                        <a:pt x="147" y="2220"/>
                      </a:lnTo>
                      <a:lnTo>
                        <a:pt x="418" y="1054"/>
                      </a:lnTo>
                      <a:lnTo>
                        <a:pt x="446" y="1001"/>
                      </a:lnTo>
                      <a:lnTo>
                        <a:pt x="472" y="972"/>
                      </a:lnTo>
                      <a:lnTo>
                        <a:pt x="516" y="926"/>
                      </a:lnTo>
                      <a:lnTo>
                        <a:pt x="549" y="893"/>
                      </a:lnTo>
                      <a:lnTo>
                        <a:pt x="1395" y="364"/>
                      </a:lnTo>
                      <a:close/>
                    </a:path>
                  </a:pathLst>
                </a:custGeom>
                <a:solidFill>
                  <a:srgbClr val="80808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8" name="Freeform 39"/>
                <p:cNvSpPr>
                  <a:spLocks/>
                </p:cNvSpPr>
                <p:nvPr/>
              </p:nvSpPr>
              <p:spPr bwMode="auto">
                <a:xfrm>
                  <a:off x="5550" y="636"/>
                  <a:ext cx="175" cy="248"/>
                </a:xfrm>
                <a:custGeom>
                  <a:avLst/>
                  <a:gdLst>
                    <a:gd name="T0" fmla="*/ 0 w 875"/>
                    <a:gd name="T1" fmla="*/ 0 h 1237"/>
                    <a:gd name="T2" fmla="*/ 0 w 875"/>
                    <a:gd name="T3" fmla="*/ 0 h 1237"/>
                    <a:gd name="T4" fmla="*/ 0 w 875"/>
                    <a:gd name="T5" fmla="*/ 0 h 1237"/>
                    <a:gd name="T6" fmla="*/ 0 w 875"/>
                    <a:gd name="T7" fmla="*/ 0 h 1237"/>
                    <a:gd name="T8" fmla="*/ 0 w 875"/>
                    <a:gd name="T9" fmla="*/ 0 h 1237"/>
                    <a:gd name="T10" fmla="*/ 0 w 875"/>
                    <a:gd name="T11" fmla="*/ 0 h 1237"/>
                    <a:gd name="T12" fmla="*/ 0 w 875"/>
                    <a:gd name="T13" fmla="*/ 0 h 1237"/>
                    <a:gd name="T14" fmla="*/ 0 w 875"/>
                    <a:gd name="T15" fmla="*/ 0 h 1237"/>
                    <a:gd name="T16" fmla="*/ 0 w 875"/>
                    <a:gd name="T17" fmla="*/ 0 h 1237"/>
                    <a:gd name="T18" fmla="*/ 0 w 875"/>
                    <a:gd name="T19" fmla="*/ 0 h 1237"/>
                    <a:gd name="T20" fmla="*/ 0 w 875"/>
                    <a:gd name="T21" fmla="*/ 0 h 1237"/>
                    <a:gd name="T22" fmla="*/ 0 w 875"/>
                    <a:gd name="T23" fmla="*/ 0 h 1237"/>
                    <a:gd name="T24" fmla="*/ 0 w 875"/>
                    <a:gd name="T25" fmla="*/ 0 h 1237"/>
                    <a:gd name="T26" fmla="*/ 0 w 875"/>
                    <a:gd name="T27" fmla="*/ 0 h 1237"/>
                    <a:gd name="T28" fmla="*/ 0 w 875"/>
                    <a:gd name="T29" fmla="*/ 0 h 1237"/>
                    <a:gd name="T30" fmla="*/ 0 w 875"/>
                    <a:gd name="T31" fmla="*/ 0 h 1237"/>
                    <a:gd name="T32" fmla="*/ 0 w 875"/>
                    <a:gd name="T33" fmla="*/ 0 h 1237"/>
                    <a:gd name="T34" fmla="*/ 0 w 875"/>
                    <a:gd name="T35" fmla="*/ 0 h 1237"/>
                    <a:gd name="T36" fmla="*/ 0 w 875"/>
                    <a:gd name="T37" fmla="*/ 0 h 1237"/>
                    <a:gd name="T38" fmla="*/ 0 w 875"/>
                    <a:gd name="T39" fmla="*/ 0 h 1237"/>
                    <a:gd name="T40" fmla="*/ 0 w 875"/>
                    <a:gd name="T41" fmla="*/ 0 h 1237"/>
                    <a:gd name="T42" fmla="*/ 0 w 875"/>
                    <a:gd name="T43" fmla="*/ 0 h 1237"/>
                    <a:gd name="T44" fmla="*/ 0 w 875"/>
                    <a:gd name="T45" fmla="*/ 0 h 1237"/>
                    <a:gd name="T46" fmla="*/ 0 w 875"/>
                    <a:gd name="T47" fmla="*/ 0 h 1237"/>
                    <a:gd name="T48" fmla="*/ 0 w 875"/>
                    <a:gd name="T49" fmla="*/ 0 h 1237"/>
                    <a:gd name="T50" fmla="*/ 0 w 875"/>
                    <a:gd name="T51" fmla="*/ 0 h 1237"/>
                    <a:gd name="T52" fmla="*/ 0 w 875"/>
                    <a:gd name="T53" fmla="*/ 0 h 1237"/>
                    <a:gd name="T54" fmla="*/ 0 w 875"/>
                    <a:gd name="T55" fmla="*/ 0 h 1237"/>
                    <a:gd name="T56" fmla="*/ 0 w 875"/>
                    <a:gd name="T57" fmla="*/ 0 h 1237"/>
                    <a:gd name="T58" fmla="*/ 0 w 875"/>
                    <a:gd name="T59" fmla="*/ 0 h 1237"/>
                    <a:gd name="T60" fmla="*/ 0 w 875"/>
                    <a:gd name="T61" fmla="*/ 0 h 1237"/>
                    <a:gd name="T62" fmla="*/ 0 w 875"/>
                    <a:gd name="T63" fmla="*/ 0 h 1237"/>
                    <a:gd name="T64" fmla="*/ 0 w 875"/>
                    <a:gd name="T65" fmla="*/ 0 h 1237"/>
                    <a:gd name="T66" fmla="*/ 0 w 875"/>
                    <a:gd name="T67" fmla="*/ 0 h 1237"/>
                    <a:gd name="T68" fmla="*/ 0 w 875"/>
                    <a:gd name="T69" fmla="*/ 0 h 1237"/>
                    <a:gd name="T70" fmla="*/ 0 w 875"/>
                    <a:gd name="T71" fmla="*/ 0 h 1237"/>
                    <a:gd name="T72" fmla="*/ 0 w 875"/>
                    <a:gd name="T73" fmla="*/ 0 h 1237"/>
                    <a:gd name="T74" fmla="*/ 0 w 875"/>
                    <a:gd name="T75" fmla="*/ 0 h 1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75"/>
                    <a:gd name="T115" fmla="*/ 0 h 1237"/>
                    <a:gd name="T116" fmla="*/ 875 w 875"/>
                    <a:gd name="T117" fmla="*/ 1237 h 12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75" h="1237">
                      <a:moveTo>
                        <a:pt x="847" y="333"/>
                      </a:moveTo>
                      <a:lnTo>
                        <a:pt x="818" y="299"/>
                      </a:lnTo>
                      <a:lnTo>
                        <a:pt x="775" y="264"/>
                      </a:lnTo>
                      <a:lnTo>
                        <a:pt x="712" y="229"/>
                      </a:lnTo>
                      <a:lnTo>
                        <a:pt x="552" y="140"/>
                      </a:lnTo>
                      <a:lnTo>
                        <a:pt x="377" y="50"/>
                      </a:lnTo>
                      <a:lnTo>
                        <a:pt x="316" y="20"/>
                      </a:lnTo>
                      <a:lnTo>
                        <a:pt x="273" y="6"/>
                      </a:lnTo>
                      <a:lnTo>
                        <a:pt x="241" y="0"/>
                      </a:lnTo>
                      <a:lnTo>
                        <a:pt x="215" y="0"/>
                      </a:lnTo>
                      <a:lnTo>
                        <a:pt x="193" y="5"/>
                      </a:lnTo>
                      <a:lnTo>
                        <a:pt x="172" y="20"/>
                      </a:lnTo>
                      <a:lnTo>
                        <a:pt x="155" y="39"/>
                      </a:lnTo>
                      <a:lnTo>
                        <a:pt x="140" y="72"/>
                      </a:lnTo>
                      <a:lnTo>
                        <a:pt x="0" y="790"/>
                      </a:lnTo>
                      <a:lnTo>
                        <a:pt x="0" y="821"/>
                      </a:lnTo>
                      <a:lnTo>
                        <a:pt x="0" y="860"/>
                      </a:lnTo>
                      <a:lnTo>
                        <a:pt x="6" y="889"/>
                      </a:lnTo>
                      <a:lnTo>
                        <a:pt x="15" y="909"/>
                      </a:lnTo>
                      <a:lnTo>
                        <a:pt x="27" y="928"/>
                      </a:lnTo>
                      <a:lnTo>
                        <a:pt x="54" y="953"/>
                      </a:lnTo>
                      <a:lnTo>
                        <a:pt x="80" y="970"/>
                      </a:lnTo>
                      <a:lnTo>
                        <a:pt x="111" y="988"/>
                      </a:lnTo>
                      <a:lnTo>
                        <a:pt x="526" y="1203"/>
                      </a:lnTo>
                      <a:lnTo>
                        <a:pt x="565" y="1219"/>
                      </a:lnTo>
                      <a:lnTo>
                        <a:pt x="600" y="1229"/>
                      </a:lnTo>
                      <a:lnTo>
                        <a:pt x="639" y="1237"/>
                      </a:lnTo>
                      <a:lnTo>
                        <a:pt x="666" y="1237"/>
                      </a:lnTo>
                      <a:lnTo>
                        <a:pt x="692" y="1229"/>
                      </a:lnTo>
                      <a:lnTo>
                        <a:pt x="712" y="1204"/>
                      </a:lnTo>
                      <a:lnTo>
                        <a:pt x="723" y="1160"/>
                      </a:lnTo>
                      <a:lnTo>
                        <a:pt x="739" y="1103"/>
                      </a:lnTo>
                      <a:lnTo>
                        <a:pt x="811" y="790"/>
                      </a:lnTo>
                      <a:lnTo>
                        <a:pt x="864" y="481"/>
                      </a:lnTo>
                      <a:lnTo>
                        <a:pt x="875" y="409"/>
                      </a:lnTo>
                      <a:lnTo>
                        <a:pt x="873" y="383"/>
                      </a:lnTo>
                      <a:lnTo>
                        <a:pt x="865" y="360"/>
                      </a:lnTo>
                      <a:lnTo>
                        <a:pt x="847" y="333"/>
                      </a:lnTo>
                      <a:close/>
                    </a:path>
                  </a:pathLst>
                </a:custGeom>
                <a:solidFill>
                  <a:srgbClr val="60606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9" name="Freeform 40"/>
                <p:cNvSpPr>
                  <a:spLocks/>
                </p:cNvSpPr>
                <p:nvPr/>
              </p:nvSpPr>
              <p:spPr bwMode="auto">
                <a:xfrm>
                  <a:off x="5459" y="803"/>
                  <a:ext cx="229" cy="323"/>
                </a:xfrm>
                <a:custGeom>
                  <a:avLst/>
                  <a:gdLst>
                    <a:gd name="T0" fmla="*/ 0 w 1146"/>
                    <a:gd name="T1" fmla="*/ 0 h 1615"/>
                    <a:gd name="T2" fmla="*/ 0 w 1146"/>
                    <a:gd name="T3" fmla="*/ 0 h 1615"/>
                    <a:gd name="T4" fmla="*/ 0 w 1146"/>
                    <a:gd name="T5" fmla="*/ 0 h 1615"/>
                    <a:gd name="T6" fmla="*/ 0 w 1146"/>
                    <a:gd name="T7" fmla="*/ 0 h 1615"/>
                    <a:gd name="T8" fmla="*/ 0 w 1146"/>
                    <a:gd name="T9" fmla="*/ 0 h 1615"/>
                    <a:gd name="T10" fmla="*/ 0 w 1146"/>
                    <a:gd name="T11" fmla="*/ 0 h 1615"/>
                    <a:gd name="T12" fmla="*/ 0 w 1146"/>
                    <a:gd name="T13" fmla="*/ 0 h 1615"/>
                    <a:gd name="T14" fmla="*/ 0 w 1146"/>
                    <a:gd name="T15" fmla="*/ 0 h 1615"/>
                    <a:gd name="T16" fmla="*/ 0 w 1146"/>
                    <a:gd name="T17" fmla="*/ 0 h 1615"/>
                    <a:gd name="T18" fmla="*/ 0 w 1146"/>
                    <a:gd name="T19" fmla="*/ 0 h 1615"/>
                    <a:gd name="T20" fmla="*/ 0 w 1146"/>
                    <a:gd name="T21" fmla="*/ 0 h 1615"/>
                    <a:gd name="T22" fmla="*/ 0 w 1146"/>
                    <a:gd name="T23" fmla="*/ 0 h 1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46"/>
                    <a:gd name="T37" fmla="*/ 0 h 1615"/>
                    <a:gd name="T38" fmla="*/ 1146 w 1146"/>
                    <a:gd name="T39" fmla="*/ 1615 h 1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46" h="1615">
                      <a:moveTo>
                        <a:pt x="1141" y="408"/>
                      </a:moveTo>
                      <a:lnTo>
                        <a:pt x="1146" y="403"/>
                      </a:lnTo>
                      <a:lnTo>
                        <a:pt x="1090" y="428"/>
                      </a:lnTo>
                      <a:lnTo>
                        <a:pt x="1055" y="443"/>
                      </a:lnTo>
                      <a:lnTo>
                        <a:pt x="1038" y="453"/>
                      </a:lnTo>
                      <a:lnTo>
                        <a:pt x="1011" y="484"/>
                      </a:lnTo>
                      <a:lnTo>
                        <a:pt x="993" y="524"/>
                      </a:lnTo>
                      <a:lnTo>
                        <a:pt x="728" y="1615"/>
                      </a:lnTo>
                      <a:lnTo>
                        <a:pt x="0" y="1356"/>
                      </a:lnTo>
                      <a:lnTo>
                        <a:pt x="296" y="29"/>
                      </a:lnTo>
                      <a:lnTo>
                        <a:pt x="453" y="0"/>
                      </a:lnTo>
                      <a:lnTo>
                        <a:pt x="1141" y="408"/>
                      </a:lnTo>
                      <a:close/>
                    </a:path>
                  </a:pathLst>
                </a:custGeom>
                <a:solidFill>
                  <a:srgbClr val="60606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370" name="Group 41"/>
                <p:cNvGrpSpPr>
                  <a:grpSpLocks/>
                </p:cNvGrpSpPr>
                <p:nvPr/>
              </p:nvGrpSpPr>
              <p:grpSpPr bwMode="auto">
                <a:xfrm>
                  <a:off x="5588" y="690"/>
                  <a:ext cx="117" cy="134"/>
                  <a:chOff x="5588" y="690"/>
                  <a:chExt cx="117" cy="134"/>
                </a:xfrm>
              </p:grpSpPr>
              <p:sp>
                <p:nvSpPr>
                  <p:cNvPr id="11390" name="Oval 42"/>
                  <p:cNvSpPr>
                    <a:spLocks noChangeArrowheads="1"/>
                  </p:cNvSpPr>
                  <p:nvPr/>
                </p:nvSpPr>
                <p:spPr bwMode="auto">
                  <a:xfrm>
                    <a:off x="5588" y="690"/>
                    <a:ext cx="117" cy="134"/>
                  </a:xfrm>
                  <a:prstGeom prst="ellipse">
                    <a:avLst/>
                  </a:prstGeom>
                  <a:solidFill>
                    <a:srgbClr val="40404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391" name="Group 43"/>
                  <p:cNvGrpSpPr>
                    <a:grpSpLocks/>
                  </p:cNvGrpSpPr>
                  <p:nvPr/>
                </p:nvGrpSpPr>
                <p:grpSpPr bwMode="auto">
                  <a:xfrm>
                    <a:off x="5617" y="712"/>
                    <a:ext cx="64" cy="89"/>
                    <a:chOff x="5617" y="712"/>
                    <a:chExt cx="64" cy="89"/>
                  </a:xfrm>
                </p:grpSpPr>
                <p:sp>
                  <p:nvSpPr>
                    <p:cNvPr id="11392" name="Oval 44"/>
                    <p:cNvSpPr>
                      <a:spLocks noChangeArrowheads="1"/>
                    </p:cNvSpPr>
                    <p:nvPr/>
                  </p:nvSpPr>
                  <p:spPr bwMode="auto">
                    <a:xfrm>
                      <a:off x="5645" y="752"/>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3" name="Oval 45"/>
                    <p:cNvSpPr>
                      <a:spLocks noChangeArrowheads="1"/>
                    </p:cNvSpPr>
                    <p:nvPr/>
                  </p:nvSpPr>
                  <p:spPr bwMode="auto">
                    <a:xfrm>
                      <a:off x="5669" y="761"/>
                      <a:ext cx="6"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4" name="Oval 46"/>
                    <p:cNvSpPr>
                      <a:spLocks noChangeArrowheads="1"/>
                    </p:cNvSpPr>
                    <p:nvPr/>
                  </p:nvSpPr>
                  <p:spPr bwMode="auto">
                    <a:xfrm>
                      <a:off x="5617" y="776"/>
                      <a:ext cx="6"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5" name="Oval 47"/>
                    <p:cNvSpPr>
                      <a:spLocks noChangeArrowheads="1"/>
                    </p:cNvSpPr>
                    <p:nvPr/>
                  </p:nvSpPr>
                  <p:spPr bwMode="auto">
                    <a:xfrm>
                      <a:off x="5638" y="785"/>
                      <a:ext cx="7" cy="6"/>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6" name="Oval 48"/>
                    <p:cNvSpPr>
                      <a:spLocks noChangeArrowheads="1"/>
                    </p:cNvSpPr>
                    <p:nvPr/>
                  </p:nvSpPr>
                  <p:spPr bwMode="auto">
                    <a:xfrm>
                      <a:off x="5661" y="794"/>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7" name="Oval 49"/>
                    <p:cNvSpPr>
                      <a:spLocks noChangeArrowheads="1"/>
                    </p:cNvSpPr>
                    <p:nvPr/>
                  </p:nvSpPr>
                  <p:spPr bwMode="auto">
                    <a:xfrm>
                      <a:off x="5630" y="762"/>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8" name="Oval 50"/>
                    <p:cNvSpPr>
                      <a:spLocks noChangeArrowheads="1"/>
                    </p:cNvSpPr>
                    <p:nvPr/>
                  </p:nvSpPr>
                  <p:spPr bwMode="auto">
                    <a:xfrm>
                      <a:off x="5652" y="772"/>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99" name="Oval 51"/>
                    <p:cNvSpPr>
                      <a:spLocks noChangeArrowheads="1"/>
                    </p:cNvSpPr>
                    <p:nvPr/>
                  </p:nvSpPr>
                  <p:spPr bwMode="auto">
                    <a:xfrm>
                      <a:off x="5628" y="712"/>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0" name="Oval 52"/>
                    <p:cNvSpPr>
                      <a:spLocks noChangeArrowheads="1"/>
                    </p:cNvSpPr>
                    <p:nvPr/>
                  </p:nvSpPr>
                  <p:spPr bwMode="auto">
                    <a:xfrm>
                      <a:off x="5651" y="720"/>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1" name="Oval 53"/>
                    <p:cNvSpPr>
                      <a:spLocks noChangeArrowheads="1"/>
                    </p:cNvSpPr>
                    <p:nvPr/>
                  </p:nvSpPr>
                  <p:spPr bwMode="auto">
                    <a:xfrm>
                      <a:off x="5674" y="730"/>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2" name="Oval 54"/>
                    <p:cNvSpPr>
                      <a:spLocks noChangeArrowheads="1"/>
                    </p:cNvSpPr>
                    <p:nvPr/>
                  </p:nvSpPr>
                  <p:spPr bwMode="auto">
                    <a:xfrm>
                      <a:off x="5621" y="743"/>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3" name="Oval 55"/>
                    <p:cNvSpPr>
                      <a:spLocks noChangeArrowheads="1"/>
                    </p:cNvSpPr>
                    <p:nvPr/>
                  </p:nvSpPr>
                  <p:spPr bwMode="auto">
                    <a:xfrm>
                      <a:off x="5636" y="731"/>
                      <a:ext cx="7" cy="7"/>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404" name="Oval 56"/>
                    <p:cNvSpPr>
                      <a:spLocks noChangeArrowheads="1"/>
                    </p:cNvSpPr>
                    <p:nvPr/>
                  </p:nvSpPr>
                  <p:spPr bwMode="auto">
                    <a:xfrm>
                      <a:off x="5659" y="739"/>
                      <a:ext cx="7" cy="8"/>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1371" name="Group 57"/>
                <p:cNvGrpSpPr>
                  <a:grpSpLocks/>
                </p:cNvGrpSpPr>
                <p:nvPr/>
              </p:nvGrpSpPr>
              <p:grpSpPr bwMode="auto">
                <a:xfrm>
                  <a:off x="5497" y="852"/>
                  <a:ext cx="152" cy="250"/>
                  <a:chOff x="5497" y="852"/>
                  <a:chExt cx="152" cy="250"/>
                </a:xfrm>
              </p:grpSpPr>
              <p:sp>
                <p:nvSpPr>
                  <p:cNvPr id="11372" name="Oval 58"/>
                  <p:cNvSpPr>
                    <a:spLocks noChangeArrowheads="1"/>
                  </p:cNvSpPr>
                  <p:nvPr/>
                </p:nvSpPr>
                <p:spPr bwMode="auto">
                  <a:xfrm>
                    <a:off x="5574" y="106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3" name="Oval 59"/>
                  <p:cNvSpPr>
                    <a:spLocks noChangeArrowheads="1"/>
                  </p:cNvSpPr>
                  <p:nvPr/>
                </p:nvSpPr>
                <p:spPr bwMode="auto">
                  <a:xfrm>
                    <a:off x="5543" y="852"/>
                    <a:ext cx="29"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4" name="Oval 60"/>
                  <p:cNvSpPr>
                    <a:spLocks noChangeArrowheads="1"/>
                  </p:cNvSpPr>
                  <p:nvPr/>
                </p:nvSpPr>
                <p:spPr bwMode="auto">
                  <a:xfrm>
                    <a:off x="5582" y="86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5" name="Oval 61"/>
                  <p:cNvSpPr>
                    <a:spLocks noChangeArrowheads="1"/>
                  </p:cNvSpPr>
                  <p:nvPr/>
                </p:nvSpPr>
                <p:spPr bwMode="auto">
                  <a:xfrm>
                    <a:off x="5619" y="88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6" name="Oval 62"/>
                  <p:cNvSpPr>
                    <a:spLocks noChangeArrowheads="1"/>
                  </p:cNvSpPr>
                  <p:nvPr/>
                </p:nvSpPr>
                <p:spPr bwMode="auto">
                  <a:xfrm>
                    <a:off x="5533" y="889"/>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7" name="Oval 63"/>
                  <p:cNvSpPr>
                    <a:spLocks noChangeArrowheads="1"/>
                  </p:cNvSpPr>
                  <p:nvPr/>
                </p:nvSpPr>
                <p:spPr bwMode="auto">
                  <a:xfrm>
                    <a:off x="5572" y="905"/>
                    <a:ext cx="31"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8" name="Oval 64"/>
                  <p:cNvSpPr>
                    <a:spLocks noChangeArrowheads="1"/>
                  </p:cNvSpPr>
                  <p:nvPr/>
                </p:nvSpPr>
                <p:spPr bwMode="auto">
                  <a:xfrm>
                    <a:off x="5610" y="921"/>
                    <a:ext cx="30" cy="35"/>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79" name="Oval 65"/>
                  <p:cNvSpPr>
                    <a:spLocks noChangeArrowheads="1"/>
                  </p:cNvSpPr>
                  <p:nvPr/>
                </p:nvSpPr>
                <p:spPr bwMode="auto">
                  <a:xfrm>
                    <a:off x="5523" y="92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0" name="Oval 66"/>
                  <p:cNvSpPr>
                    <a:spLocks noChangeArrowheads="1"/>
                  </p:cNvSpPr>
                  <p:nvPr/>
                </p:nvSpPr>
                <p:spPr bwMode="auto">
                  <a:xfrm>
                    <a:off x="5563" y="941"/>
                    <a:ext cx="29"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1" name="Oval 67"/>
                  <p:cNvSpPr>
                    <a:spLocks noChangeArrowheads="1"/>
                  </p:cNvSpPr>
                  <p:nvPr/>
                </p:nvSpPr>
                <p:spPr bwMode="auto">
                  <a:xfrm>
                    <a:off x="5600" y="95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2" name="Oval 68"/>
                  <p:cNvSpPr>
                    <a:spLocks noChangeArrowheads="1"/>
                  </p:cNvSpPr>
                  <p:nvPr/>
                </p:nvSpPr>
                <p:spPr bwMode="auto">
                  <a:xfrm>
                    <a:off x="5514" y="962"/>
                    <a:ext cx="29"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3" name="Oval 69"/>
                  <p:cNvSpPr>
                    <a:spLocks noChangeArrowheads="1"/>
                  </p:cNvSpPr>
                  <p:nvPr/>
                </p:nvSpPr>
                <p:spPr bwMode="auto">
                  <a:xfrm>
                    <a:off x="5553" y="978"/>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4" name="Oval 70"/>
                  <p:cNvSpPr>
                    <a:spLocks noChangeArrowheads="1"/>
                  </p:cNvSpPr>
                  <p:nvPr/>
                </p:nvSpPr>
                <p:spPr bwMode="auto">
                  <a:xfrm>
                    <a:off x="5590" y="994"/>
                    <a:ext cx="30" cy="35"/>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5" name="Oval 71"/>
                  <p:cNvSpPr>
                    <a:spLocks noChangeArrowheads="1"/>
                  </p:cNvSpPr>
                  <p:nvPr/>
                </p:nvSpPr>
                <p:spPr bwMode="auto">
                  <a:xfrm>
                    <a:off x="5505" y="999"/>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6" name="Oval 72"/>
                  <p:cNvSpPr>
                    <a:spLocks noChangeArrowheads="1"/>
                  </p:cNvSpPr>
                  <p:nvPr/>
                </p:nvSpPr>
                <p:spPr bwMode="auto">
                  <a:xfrm>
                    <a:off x="5544" y="101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7" name="Oval 73"/>
                  <p:cNvSpPr>
                    <a:spLocks noChangeArrowheads="1"/>
                  </p:cNvSpPr>
                  <p:nvPr/>
                </p:nvSpPr>
                <p:spPr bwMode="auto">
                  <a:xfrm>
                    <a:off x="5582" y="1032"/>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8" name="Oval 74"/>
                  <p:cNvSpPr>
                    <a:spLocks noChangeArrowheads="1"/>
                  </p:cNvSpPr>
                  <p:nvPr/>
                </p:nvSpPr>
                <p:spPr bwMode="auto">
                  <a:xfrm>
                    <a:off x="5497" y="1035"/>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89" name="Oval 75"/>
                  <p:cNvSpPr>
                    <a:spLocks noChangeArrowheads="1"/>
                  </p:cNvSpPr>
                  <p:nvPr/>
                </p:nvSpPr>
                <p:spPr bwMode="auto">
                  <a:xfrm>
                    <a:off x="5536" y="1051"/>
                    <a:ext cx="30" cy="34"/>
                  </a:xfrm>
                  <a:prstGeom prst="ellipse">
                    <a:avLst/>
                  </a:prstGeom>
                  <a:solidFill>
                    <a:srgbClr val="A0A0A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11354" name="Group 76"/>
              <p:cNvGrpSpPr>
                <a:grpSpLocks/>
              </p:cNvGrpSpPr>
              <p:nvPr/>
            </p:nvGrpSpPr>
            <p:grpSpPr bwMode="auto">
              <a:xfrm>
                <a:off x="5344" y="757"/>
                <a:ext cx="182" cy="208"/>
                <a:chOff x="5344" y="757"/>
                <a:chExt cx="182" cy="208"/>
              </a:xfrm>
            </p:grpSpPr>
            <p:grpSp>
              <p:nvGrpSpPr>
                <p:cNvPr id="11355" name="Group 77"/>
                <p:cNvGrpSpPr>
                  <a:grpSpLocks/>
                </p:cNvGrpSpPr>
                <p:nvPr/>
              </p:nvGrpSpPr>
              <p:grpSpPr bwMode="auto">
                <a:xfrm>
                  <a:off x="5402" y="823"/>
                  <a:ext cx="90" cy="94"/>
                  <a:chOff x="5402" y="823"/>
                  <a:chExt cx="90" cy="94"/>
                </a:xfrm>
              </p:grpSpPr>
              <p:sp>
                <p:nvSpPr>
                  <p:cNvPr id="11363" name="Freeform 78"/>
                  <p:cNvSpPr>
                    <a:spLocks/>
                  </p:cNvSpPr>
                  <p:nvPr/>
                </p:nvSpPr>
                <p:spPr bwMode="auto">
                  <a:xfrm>
                    <a:off x="5402" y="823"/>
                    <a:ext cx="90" cy="94"/>
                  </a:xfrm>
                  <a:custGeom>
                    <a:avLst/>
                    <a:gdLst>
                      <a:gd name="T0" fmla="*/ 0 w 448"/>
                      <a:gd name="T1" fmla="*/ 0 h 471"/>
                      <a:gd name="T2" fmla="*/ 0 w 448"/>
                      <a:gd name="T3" fmla="*/ 0 h 471"/>
                      <a:gd name="T4" fmla="*/ 0 w 448"/>
                      <a:gd name="T5" fmla="*/ 0 h 471"/>
                      <a:gd name="T6" fmla="*/ 0 w 448"/>
                      <a:gd name="T7" fmla="*/ 0 h 471"/>
                      <a:gd name="T8" fmla="*/ 0 w 448"/>
                      <a:gd name="T9" fmla="*/ 0 h 471"/>
                      <a:gd name="T10" fmla="*/ 0 w 448"/>
                      <a:gd name="T11" fmla="*/ 0 h 471"/>
                      <a:gd name="T12" fmla="*/ 0 w 448"/>
                      <a:gd name="T13" fmla="*/ 0 h 471"/>
                      <a:gd name="T14" fmla="*/ 0 w 448"/>
                      <a:gd name="T15" fmla="*/ 0 h 471"/>
                      <a:gd name="T16" fmla="*/ 0 w 448"/>
                      <a:gd name="T17" fmla="*/ 0 h 471"/>
                      <a:gd name="T18" fmla="*/ 0 w 448"/>
                      <a:gd name="T19" fmla="*/ 0 h 471"/>
                      <a:gd name="T20" fmla="*/ 0 w 448"/>
                      <a:gd name="T21" fmla="*/ 0 h 471"/>
                      <a:gd name="T22" fmla="*/ 0 w 448"/>
                      <a:gd name="T23" fmla="*/ 0 h 471"/>
                      <a:gd name="T24" fmla="*/ 0 w 448"/>
                      <a:gd name="T25" fmla="*/ 0 h 471"/>
                      <a:gd name="T26" fmla="*/ 0 w 448"/>
                      <a:gd name="T27" fmla="*/ 0 h 471"/>
                      <a:gd name="T28" fmla="*/ 0 w 448"/>
                      <a:gd name="T29" fmla="*/ 0 h 471"/>
                      <a:gd name="T30" fmla="*/ 0 w 448"/>
                      <a:gd name="T31" fmla="*/ 0 h 471"/>
                      <a:gd name="T32" fmla="*/ 0 w 448"/>
                      <a:gd name="T33" fmla="*/ 0 h 471"/>
                      <a:gd name="T34" fmla="*/ 0 w 448"/>
                      <a:gd name="T35" fmla="*/ 0 h 471"/>
                      <a:gd name="T36" fmla="*/ 0 w 448"/>
                      <a:gd name="T37" fmla="*/ 0 h 471"/>
                      <a:gd name="T38" fmla="*/ 0 w 448"/>
                      <a:gd name="T39" fmla="*/ 0 h 471"/>
                      <a:gd name="T40" fmla="*/ 0 w 448"/>
                      <a:gd name="T41" fmla="*/ 0 h 471"/>
                      <a:gd name="T42" fmla="*/ 0 w 448"/>
                      <a:gd name="T43" fmla="*/ 0 h 471"/>
                      <a:gd name="T44" fmla="*/ 0 w 448"/>
                      <a:gd name="T45" fmla="*/ 0 h 471"/>
                      <a:gd name="T46" fmla="*/ 0 w 448"/>
                      <a:gd name="T47" fmla="*/ 0 h 471"/>
                      <a:gd name="T48" fmla="*/ 0 w 448"/>
                      <a:gd name="T49" fmla="*/ 0 h 471"/>
                      <a:gd name="T50" fmla="*/ 0 w 448"/>
                      <a:gd name="T51" fmla="*/ 0 h 471"/>
                      <a:gd name="T52" fmla="*/ 0 w 448"/>
                      <a:gd name="T53" fmla="*/ 0 h 471"/>
                      <a:gd name="T54" fmla="*/ 0 w 448"/>
                      <a:gd name="T55" fmla="*/ 0 h 471"/>
                      <a:gd name="T56" fmla="*/ 0 w 448"/>
                      <a:gd name="T57" fmla="*/ 0 h 4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8"/>
                      <a:gd name="T88" fmla="*/ 0 h 471"/>
                      <a:gd name="T89" fmla="*/ 448 w 448"/>
                      <a:gd name="T90" fmla="*/ 471 h 4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8" h="471">
                        <a:moveTo>
                          <a:pt x="0" y="0"/>
                        </a:moveTo>
                        <a:lnTo>
                          <a:pt x="85" y="24"/>
                        </a:lnTo>
                        <a:lnTo>
                          <a:pt x="164" y="50"/>
                        </a:lnTo>
                        <a:lnTo>
                          <a:pt x="230" y="70"/>
                        </a:lnTo>
                        <a:lnTo>
                          <a:pt x="316" y="127"/>
                        </a:lnTo>
                        <a:lnTo>
                          <a:pt x="341" y="158"/>
                        </a:lnTo>
                        <a:lnTo>
                          <a:pt x="368" y="207"/>
                        </a:lnTo>
                        <a:lnTo>
                          <a:pt x="401" y="264"/>
                        </a:lnTo>
                        <a:lnTo>
                          <a:pt x="430" y="324"/>
                        </a:lnTo>
                        <a:lnTo>
                          <a:pt x="445" y="359"/>
                        </a:lnTo>
                        <a:lnTo>
                          <a:pt x="448" y="383"/>
                        </a:lnTo>
                        <a:lnTo>
                          <a:pt x="448" y="406"/>
                        </a:lnTo>
                        <a:lnTo>
                          <a:pt x="441" y="423"/>
                        </a:lnTo>
                        <a:lnTo>
                          <a:pt x="421" y="443"/>
                        </a:lnTo>
                        <a:lnTo>
                          <a:pt x="404" y="458"/>
                        </a:lnTo>
                        <a:lnTo>
                          <a:pt x="365" y="468"/>
                        </a:lnTo>
                        <a:lnTo>
                          <a:pt x="336" y="471"/>
                        </a:lnTo>
                        <a:lnTo>
                          <a:pt x="300" y="471"/>
                        </a:lnTo>
                        <a:lnTo>
                          <a:pt x="274" y="463"/>
                        </a:lnTo>
                        <a:lnTo>
                          <a:pt x="246" y="447"/>
                        </a:lnTo>
                        <a:lnTo>
                          <a:pt x="228" y="437"/>
                        </a:lnTo>
                        <a:lnTo>
                          <a:pt x="208" y="419"/>
                        </a:lnTo>
                        <a:lnTo>
                          <a:pt x="194" y="397"/>
                        </a:lnTo>
                        <a:lnTo>
                          <a:pt x="176" y="367"/>
                        </a:lnTo>
                        <a:lnTo>
                          <a:pt x="158" y="338"/>
                        </a:lnTo>
                        <a:lnTo>
                          <a:pt x="152" y="324"/>
                        </a:lnTo>
                        <a:lnTo>
                          <a:pt x="139" y="304"/>
                        </a:lnTo>
                        <a:lnTo>
                          <a:pt x="126" y="269"/>
                        </a:lnTo>
                        <a:lnTo>
                          <a:pt x="0" y="0"/>
                        </a:lnTo>
                        <a:close/>
                      </a:path>
                    </a:pathLst>
                  </a:custGeom>
                  <a:solidFill>
                    <a:srgbClr val="FF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4" name="Freeform 79"/>
                  <p:cNvSpPr>
                    <a:spLocks/>
                  </p:cNvSpPr>
                  <p:nvPr/>
                </p:nvSpPr>
                <p:spPr bwMode="auto">
                  <a:xfrm>
                    <a:off x="5402" y="823"/>
                    <a:ext cx="90" cy="94"/>
                  </a:xfrm>
                  <a:custGeom>
                    <a:avLst/>
                    <a:gdLst>
                      <a:gd name="T0" fmla="*/ 0 w 448"/>
                      <a:gd name="T1" fmla="*/ 0 h 471"/>
                      <a:gd name="T2" fmla="*/ 0 w 448"/>
                      <a:gd name="T3" fmla="*/ 0 h 471"/>
                      <a:gd name="T4" fmla="*/ 0 w 448"/>
                      <a:gd name="T5" fmla="*/ 0 h 471"/>
                      <a:gd name="T6" fmla="*/ 0 w 448"/>
                      <a:gd name="T7" fmla="*/ 0 h 471"/>
                      <a:gd name="T8" fmla="*/ 0 w 448"/>
                      <a:gd name="T9" fmla="*/ 0 h 471"/>
                      <a:gd name="T10" fmla="*/ 0 w 448"/>
                      <a:gd name="T11" fmla="*/ 0 h 471"/>
                      <a:gd name="T12" fmla="*/ 0 w 448"/>
                      <a:gd name="T13" fmla="*/ 0 h 471"/>
                      <a:gd name="T14" fmla="*/ 0 w 448"/>
                      <a:gd name="T15" fmla="*/ 0 h 471"/>
                      <a:gd name="T16" fmla="*/ 0 w 448"/>
                      <a:gd name="T17" fmla="*/ 0 h 471"/>
                      <a:gd name="T18" fmla="*/ 0 w 448"/>
                      <a:gd name="T19" fmla="*/ 0 h 471"/>
                      <a:gd name="T20" fmla="*/ 0 w 448"/>
                      <a:gd name="T21" fmla="*/ 0 h 471"/>
                      <a:gd name="T22" fmla="*/ 0 w 448"/>
                      <a:gd name="T23" fmla="*/ 0 h 471"/>
                      <a:gd name="T24" fmla="*/ 0 w 448"/>
                      <a:gd name="T25" fmla="*/ 0 h 471"/>
                      <a:gd name="T26" fmla="*/ 0 w 448"/>
                      <a:gd name="T27" fmla="*/ 0 h 471"/>
                      <a:gd name="T28" fmla="*/ 0 w 448"/>
                      <a:gd name="T29" fmla="*/ 0 h 471"/>
                      <a:gd name="T30" fmla="*/ 0 w 448"/>
                      <a:gd name="T31" fmla="*/ 0 h 471"/>
                      <a:gd name="T32" fmla="*/ 0 w 448"/>
                      <a:gd name="T33" fmla="*/ 0 h 471"/>
                      <a:gd name="T34" fmla="*/ 0 w 448"/>
                      <a:gd name="T35" fmla="*/ 0 h 471"/>
                      <a:gd name="T36" fmla="*/ 0 w 448"/>
                      <a:gd name="T37" fmla="*/ 0 h 471"/>
                      <a:gd name="T38" fmla="*/ 0 w 448"/>
                      <a:gd name="T39" fmla="*/ 0 h 471"/>
                      <a:gd name="T40" fmla="*/ 0 w 448"/>
                      <a:gd name="T41" fmla="*/ 0 h 471"/>
                      <a:gd name="T42" fmla="*/ 0 w 448"/>
                      <a:gd name="T43" fmla="*/ 0 h 471"/>
                      <a:gd name="T44" fmla="*/ 0 w 448"/>
                      <a:gd name="T45" fmla="*/ 0 h 471"/>
                      <a:gd name="T46" fmla="*/ 0 w 448"/>
                      <a:gd name="T47" fmla="*/ 0 h 471"/>
                      <a:gd name="T48" fmla="*/ 0 w 448"/>
                      <a:gd name="T49" fmla="*/ 0 h 471"/>
                      <a:gd name="T50" fmla="*/ 0 w 448"/>
                      <a:gd name="T51" fmla="*/ 0 h 471"/>
                      <a:gd name="T52" fmla="*/ 0 w 448"/>
                      <a:gd name="T53" fmla="*/ 0 h 471"/>
                      <a:gd name="T54" fmla="*/ 0 w 448"/>
                      <a:gd name="T55" fmla="*/ 0 h 4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48"/>
                      <a:gd name="T85" fmla="*/ 0 h 471"/>
                      <a:gd name="T86" fmla="*/ 448 w 448"/>
                      <a:gd name="T87" fmla="*/ 471 h 4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48" h="471">
                        <a:moveTo>
                          <a:pt x="0" y="0"/>
                        </a:moveTo>
                        <a:lnTo>
                          <a:pt x="85" y="24"/>
                        </a:lnTo>
                        <a:lnTo>
                          <a:pt x="164" y="50"/>
                        </a:lnTo>
                        <a:lnTo>
                          <a:pt x="230" y="70"/>
                        </a:lnTo>
                        <a:lnTo>
                          <a:pt x="316" y="127"/>
                        </a:lnTo>
                        <a:lnTo>
                          <a:pt x="341" y="158"/>
                        </a:lnTo>
                        <a:lnTo>
                          <a:pt x="368" y="207"/>
                        </a:lnTo>
                        <a:lnTo>
                          <a:pt x="401" y="264"/>
                        </a:lnTo>
                        <a:lnTo>
                          <a:pt x="430" y="324"/>
                        </a:lnTo>
                        <a:lnTo>
                          <a:pt x="445" y="359"/>
                        </a:lnTo>
                        <a:lnTo>
                          <a:pt x="448" y="383"/>
                        </a:lnTo>
                        <a:lnTo>
                          <a:pt x="448" y="406"/>
                        </a:lnTo>
                        <a:lnTo>
                          <a:pt x="441" y="423"/>
                        </a:lnTo>
                        <a:lnTo>
                          <a:pt x="421" y="443"/>
                        </a:lnTo>
                        <a:lnTo>
                          <a:pt x="404" y="458"/>
                        </a:lnTo>
                        <a:lnTo>
                          <a:pt x="365" y="468"/>
                        </a:lnTo>
                        <a:lnTo>
                          <a:pt x="336" y="471"/>
                        </a:lnTo>
                        <a:lnTo>
                          <a:pt x="300" y="471"/>
                        </a:lnTo>
                        <a:lnTo>
                          <a:pt x="274" y="463"/>
                        </a:lnTo>
                        <a:lnTo>
                          <a:pt x="246" y="447"/>
                        </a:lnTo>
                        <a:lnTo>
                          <a:pt x="228" y="437"/>
                        </a:lnTo>
                        <a:lnTo>
                          <a:pt x="208" y="419"/>
                        </a:lnTo>
                        <a:lnTo>
                          <a:pt x="194" y="397"/>
                        </a:lnTo>
                        <a:lnTo>
                          <a:pt x="176" y="367"/>
                        </a:lnTo>
                        <a:lnTo>
                          <a:pt x="158" y="338"/>
                        </a:lnTo>
                        <a:lnTo>
                          <a:pt x="152" y="324"/>
                        </a:lnTo>
                        <a:lnTo>
                          <a:pt x="139" y="304"/>
                        </a:lnTo>
                        <a:lnTo>
                          <a:pt x="126" y="26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356" name="Group 80"/>
                <p:cNvGrpSpPr>
                  <a:grpSpLocks/>
                </p:cNvGrpSpPr>
                <p:nvPr/>
              </p:nvGrpSpPr>
              <p:grpSpPr bwMode="auto">
                <a:xfrm>
                  <a:off x="5448" y="781"/>
                  <a:ext cx="66" cy="74"/>
                  <a:chOff x="5448" y="781"/>
                  <a:chExt cx="66" cy="74"/>
                </a:xfrm>
              </p:grpSpPr>
              <p:sp>
                <p:nvSpPr>
                  <p:cNvPr id="11361" name="Freeform 81"/>
                  <p:cNvSpPr>
                    <a:spLocks/>
                  </p:cNvSpPr>
                  <p:nvPr/>
                </p:nvSpPr>
                <p:spPr bwMode="auto">
                  <a:xfrm>
                    <a:off x="5448" y="781"/>
                    <a:ext cx="66" cy="74"/>
                  </a:xfrm>
                  <a:custGeom>
                    <a:avLst/>
                    <a:gdLst>
                      <a:gd name="T0" fmla="*/ 0 w 332"/>
                      <a:gd name="T1" fmla="*/ 0 h 370"/>
                      <a:gd name="T2" fmla="*/ 0 w 332"/>
                      <a:gd name="T3" fmla="*/ 0 h 370"/>
                      <a:gd name="T4" fmla="*/ 0 w 332"/>
                      <a:gd name="T5" fmla="*/ 0 h 370"/>
                      <a:gd name="T6" fmla="*/ 0 w 332"/>
                      <a:gd name="T7" fmla="*/ 0 h 370"/>
                      <a:gd name="T8" fmla="*/ 0 w 332"/>
                      <a:gd name="T9" fmla="*/ 0 h 370"/>
                      <a:gd name="T10" fmla="*/ 0 w 332"/>
                      <a:gd name="T11" fmla="*/ 0 h 370"/>
                      <a:gd name="T12" fmla="*/ 0 w 332"/>
                      <a:gd name="T13" fmla="*/ 0 h 370"/>
                      <a:gd name="T14" fmla="*/ 0 w 332"/>
                      <a:gd name="T15" fmla="*/ 0 h 370"/>
                      <a:gd name="T16" fmla="*/ 0 w 332"/>
                      <a:gd name="T17" fmla="*/ 0 h 370"/>
                      <a:gd name="T18" fmla="*/ 0 w 332"/>
                      <a:gd name="T19" fmla="*/ 0 h 370"/>
                      <a:gd name="T20" fmla="*/ 0 w 332"/>
                      <a:gd name="T21" fmla="*/ 0 h 370"/>
                      <a:gd name="T22" fmla="*/ 0 w 332"/>
                      <a:gd name="T23" fmla="*/ 0 h 370"/>
                      <a:gd name="T24" fmla="*/ 0 w 332"/>
                      <a:gd name="T25" fmla="*/ 0 h 370"/>
                      <a:gd name="T26" fmla="*/ 0 w 332"/>
                      <a:gd name="T27" fmla="*/ 0 h 370"/>
                      <a:gd name="T28" fmla="*/ 0 w 332"/>
                      <a:gd name="T29" fmla="*/ 0 h 370"/>
                      <a:gd name="T30" fmla="*/ 0 w 332"/>
                      <a:gd name="T31" fmla="*/ 0 h 370"/>
                      <a:gd name="T32" fmla="*/ 0 w 332"/>
                      <a:gd name="T33" fmla="*/ 0 h 370"/>
                      <a:gd name="T34" fmla="*/ 0 w 332"/>
                      <a:gd name="T35" fmla="*/ 0 h 370"/>
                      <a:gd name="T36" fmla="*/ 0 w 332"/>
                      <a:gd name="T37" fmla="*/ 0 h 370"/>
                      <a:gd name="T38" fmla="*/ 0 w 332"/>
                      <a:gd name="T39" fmla="*/ 0 h 370"/>
                      <a:gd name="T40" fmla="*/ 0 w 332"/>
                      <a:gd name="T41" fmla="*/ 0 h 370"/>
                      <a:gd name="T42" fmla="*/ 0 w 332"/>
                      <a:gd name="T43" fmla="*/ 0 h 370"/>
                      <a:gd name="T44" fmla="*/ 0 w 332"/>
                      <a:gd name="T45" fmla="*/ 0 h 370"/>
                      <a:gd name="T46" fmla="*/ 0 w 332"/>
                      <a:gd name="T47" fmla="*/ 0 h 370"/>
                      <a:gd name="T48" fmla="*/ 0 w 332"/>
                      <a:gd name="T49" fmla="*/ 0 h 3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2"/>
                      <a:gd name="T76" fmla="*/ 0 h 370"/>
                      <a:gd name="T77" fmla="*/ 332 w 332"/>
                      <a:gd name="T78" fmla="*/ 370 h 3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2" h="370">
                        <a:moveTo>
                          <a:pt x="0" y="0"/>
                        </a:moveTo>
                        <a:lnTo>
                          <a:pt x="78" y="8"/>
                        </a:lnTo>
                        <a:lnTo>
                          <a:pt x="127" y="23"/>
                        </a:lnTo>
                        <a:lnTo>
                          <a:pt x="167" y="48"/>
                        </a:lnTo>
                        <a:lnTo>
                          <a:pt x="206" y="73"/>
                        </a:lnTo>
                        <a:lnTo>
                          <a:pt x="227" y="98"/>
                        </a:lnTo>
                        <a:lnTo>
                          <a:pt x="253" y="123"/>
                        </a:lnTo>
                        <a:lnTo>
                          <a:pt x="280" y="169"/>
                        </a:lnTo>
                        <a:lnTo>
                          <a:pt x="303" y="211"/>
                        </a:lnTo>
                        <a:lnTo>
                          <a:pt x="318" y="243"/>
                        </a:lnTo>
                        <a:lnTo>
                          <a:pt x="332" y="272"/>
                        </a:lnTo>
                        <a:lnTo>
                          <a:pt x="332" y="306"/>
                        </a:lnTo>
                        <a:lnTo>
                          <a:pt x="314" y="336"/>
                        </a:lnTo>
                        <a:lnTo>
                          <a:pt x="276" y="354"/>
                        </a:lnTo>
                        <a:lnTo>
                          <a:pt x="232" y="366"/>
                        </a:lnTo>
                        <a:lnTo>
                          <a:pt x="196" y="370"/>
                        </a:lnTo>
                        <a:lnTo>
                          <a:pt x="156" y="357"/>
                        </a:lnTo>
                        <a:lnTo>
                          <a:pt x="119" y="341"/>
                        </a:lnTo>
                        <a:lnTo>
                          <a:pt x="82" y="310"/>
                        </a:lnTo>
                        <a:lnTo>
                          <a:pt x="56" y="295"/>
                        </a:lnTo>
                        <a:lnTo>
                          <a:pt x="27" y="276"/>
                        </a:lnTo>
                        <a:lnTo>
                          <a:pt x="12" y="251"/>
                        </a:lnTo>
                        <a:lnTo>
                          <a:pt x="1" y="222"/>
                        </a:lnTo>
                        <a:lnTo>
                          <a:pt x="0" y="189"/>
                        </a:lnTo>
                        <a:lnTo>
                          <a:pt x="0" y="0"/>
                        </a:lnTo>
                        <a:close/>
                      </a:path>
                    </a:pathLst>
                  </a:custGeom>
                  <a:solidFill>
                    <a:srgbClr val="FF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2" name="Freeform 82"/>
                  <p:cNvSpPr>
                    <a:spLocks/>
                  </p:cNvSpPr>
                  <p:nvPr/>
                </p:nvSpPr>
                <p:spPr bwMode="auto">
                  <a:xfrm>
                    <a:off x="5448" y="781"/>
                    <a:ext cx="66" cy="74"/>
                  </a:xfrm>
                  <a:custGeom>
                    <a:avLst/>
                    <a:gdLst>
                      <a:gd name="T0" fmla="*/ 0 w 332"/>
                      <a:gd name="T1" fmla="*/ 0 h 370"/>
                      <a:gd name="T2" fmla="*/ 0 w 332"/>
                      <a:gd name="T3" fmla="*/ 0 h 370"/>
                      <a:gd name="T4" fmla="*/ 0 w 332"/>
                      <a:gd name="T5" fmla="*/ 0 h 370"/>
                      <a:gd name="T6" fmla="*/ 0 w 332"/>
                      <a:gd name="T7" fmla="*/ 0 h 370"/>
                      <a:gd name="T8" fmla="*/ 0 w 332"/>
                      <a:gd name="T9" fmla="*/ 0 h 370"/>
                      <a:gd name="T10" fmla="*/ 0 w 332"/>
                      <a:gd name="T11" fmla="*/ 0 h 370"/>
                      <a:gd name="T12" fmla="*/ 0 w 332"/>
                      <a:gd name="T13" fmla="*/ 0 h 370"/>
                      <a:gd name="T14" fmla="*/ 0 w 332"/>
                      <a:gd name="T15" fmla="*/ 0 h 370"/>
                      <a:gd name="T16" fmla="*/ 0 w 332"/>
                      <a:gd name="T17" fmla="*/ 0 h 370"/>
                      <a:gd name="T18" fmla="*/ 0 w 332"/>
                      <a:gd name="T19" fmla="*/ 0 h 370"/>
                      <a:gd name="T20" fmla="*/ 0 w 332"/>
                      <a:gd name="T21" fmla="*/ 0 h 370"/>
                      <a:gd name="T22" fmla="*/ 0 w 332"/>
                      <a:gd name="T23" fmla="*/ 0 h 370"/>
                      <a:gd name="T24" fmla="*/ 0 w 332"/>
                      <a:gd name="T25" fmla="*/ 0 h 370"/>
                      <a:gd name="T26" fmla="*/ 0 w 332"/>
                      <a:gd name="T27" fmla="*/ 0 h 370"/>
                      <a:gd name="T28" fmla="*/ 0 w 332"/>
                      <a:gd name="T29" fmla="*/ 0 h 370"/>
                      <a:gd name="T30" fmla="*/ 0 w 332"/>
                      <a:gd name="T31" fmla="*/ 0 h 370"/>
                      <a:gd name="T32" fmla="*/ 0 w 332"/>
                      <a:gd name="T33" fmla="*/ 0 h 370"/>
                      <a:gd name="T34" fmla="*/ 0 w 332"/>
                      <a:gd name="T35" fmla="*/ 0 h 370"/>
                      <a:gd name="T36" fmla="*/ 0 w 332"/>
                      <a:gd name="T37" fmla="*/ 0 h 370"/>
                      <a:gd name="T38" fmla="*/ 0 w 332"/>
                      <a:gd name="T39" fmla="*/ 0 h 370"/>
                      <a:gd name="T40" fmla="*/ 0 w 332"/>
                      <a:gd name="T41" fmla="*/ 0 h 370"/>
                      <a:gd name="T42" fmla="*/ 0 w 332"/>
                      <a:gd name="T43" fmla="*/ 0 h 370"/>
                      <a:gd name="T44" fmla="*/ 0 w 332"/>
                      <a:gd name="T45" fmla="*/ 0 h 370"/>
                      <a:gd name="T46" fmla="*/ 0 w 332"/>
                      <a:gd name="T47" fmla="*/ 0 h 3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2"/>
                      <a:gd name="T73" fmla="*/ 0 h 370"/>
                      <a:gd name="T74" fmla="*/ 332 w 332"/>
                      <a:gd name="T75" fmla="*/ 370 h 3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2" h="370">
                        <a:moveTo>
                          <a:pt x="0" y="0"/>
                        </a:moveTo>
                        <a:lnTo>
                          <a:pt x="78" y="8"/>
                        </a:lnTo>
                        <a:lnTo>
                          <a:pt x="127" y="23"/>
                        </a:lnTo>
                        <a:lnTo>
                          <a:pt x="167" y="48"/>
                        </a:lnTo>
                        <a:lnTo>
                          <a:pt x="206" y="73"/>
                        </a:lnTo>
                        <a:lnTo>
                          <a:pt x="227" y="98"/>
                        </a:lnTo>
                        <a:lnTo>
                          <a:pt x="253" y="123"/>
                        </a:lnTo>
                        <a:lnTo>
                          <a:pt x="280" y="169"/>
                        </a:lnTo>
                        <a:lnTo>
                          <a:pt x="303" y="211"/>
                        </a:lnTo>
                        <a:lnTo>
                          <a:pt x="318" y="243"/>
                        </a:lnTo>
                        <a:lnTo>
                          <a:pt x="332" y="272"/>
                        </a:lnTo>
                        <a:lnTo>
                          <a:pt x="332" y="306"/>
                        </a:lnTo>
                        <a:lnTo>
                          <a:pt x="314" y="336"/>
                        </a:lnTo>
                        <a:lnTo>
                          <a:pt x="276" y="354"/>
                        </a:lnTo>
                        <a:lnTo>
                          <a:pt x="232" y="366"/>
                        </a:lnTo>
                        <a:lnTo>
                          <a:pt x="196" y="370"/>
                        </a:lnTo>
                        <a:lnTo>
                          <a:pt x="156" y="357"/>
                        </a:lnTo>
                        <a:lnTo>
                          <a:pt x="119" y="341"/>
                        </a:lnTo>
                        <a:lnTo>
                          <a:pt x="82" y="310"/>
                        </a:lnTo>
                        <a:lnTo>
                          <a:pt x="56" y="295"/>
                        </a:lnTo>
                        <a:lnTo>
                          <a:pt x="27" y="276"/>
                        </a:lnTo>
                        <a:lnTo>
                          <a:pt x="12" y="251"/>
                        </a:lnTo>
                        <a:lnTo>
                          <a:pt x="1" y="222"/>
                        </a:lnTo>
                        <a:lnTo>
                          <a:pt x="0" y="18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357" name="Group 83"/>
                <p:cNvGrpSpPr>
                  <a:grpSpLocks/>
                </p:cNvGrpSpPr>
                <p:nvPr/>
              </p:nvGrpSpPr>
              <p:grpSpPr bwMode="auto">
                <a:xfrm>
                  <a:off x="5344" y="883"/>
                  <a:ext cx="140" cy="82"/>
                  <a:chOff x="5344" y="883"/>
                  <a:chExt cx="140" cy="82"/>
                </a:xfrm>
              </p:grpSpPr>
              <p:sp>
                <p:nvSpPr>
                  <p:cNvPr id="11359" name="Freeform 84"/>
                  <p:cNvSpPr>
                    <a:spLocks/>
                  </p:cNvSpPr>
                  <p:nvPr/>
                </p:nvSpPr>
                <p:spPr bwMode="auto">
                  <a:xfrm>
                    <a:off x="5344" y="883"/>
                    <a:ext cx="140" cy="82"/>
                  </a:xfrm>
                  <a:custGeom>
                    <a:avLst/>
                    <a:gdLst>
                      <a:gd name="T0" fmla="*/ 0 w 700"/>
                      <a:gd name="T1" fmla="*/ 0 h 410"/>
                      <a:gd name="T2" fmla="*/ 0 w 700"/>
                      <a:gd name="T3" fmla="*/ 0 h 410"/>
                      <a:gd name="T4" fmla="*/ 0 w 700"/>
                      <a:gd name="T5" fmla="*/ 0 h 410"/>
                      <a:gd name="T6" fmla="*/ 0 w 700"/>
                      <a:gd name="T7" fmla="*/ 0 h 410"/>
                      <a:gd name="T8" fmla="*/ 0 w 700"/>
                      <a:gd name="T9" fmla="*/ 0 h 410"/>
                      <a:gd name="T10" fmla="*/ 0 w 700"/>
                      <a:gd name="T11" fmla="*/ 0 h 410"/>
                      <a:gd name="T12" fmla="*/ 0 w 700"/>
                      <a:gd name="T13" fmla="*/ 0 h 410"/>
                      <a:gd name="T14" fmla="*/ 0 w 700"/>
                      <a:gd name="T15" fmla="*/ 0 h 410"/>
                      <a:gd name="T16" fmla="*/ 0 w 700"/>
                      <a:gd name="T17" fmla="*/ 0 h 410"/>
                      <a:gd name="T18" fmla="*/ 0 w 700"/>
                      <a:gd name="T19" fmla="*/ 0 h 410"/>
                      <a:gd name="T20" fmla="*/ 0 w 700"/>
                      <a:gd name="T21" fmla="*/ 0 h 410"/>
                      <a:gd name="T22" fmla="*/ 0 w 700"/>
                      <a:gd name="T23" fmla="*/ 0 h 410"/>
                      <a:gd name="T24" fmla="*/ 0 w 700"/>
                      <a:gd name="T25" fmla="*/ 0 h 410"/>
                      <a:gd name="T26" fmla="*/ 0 w 700"/>
                      <a:gd name="T27" fmla="*/ 0 h 410"/>
                      <a:gd name="T28" fmla="*/ 0 w 700"/>
                      <a:gd name="T29" fmla="*/ 0 h 410"/>
                      <a:gd name="T30" fmla="*/ 0 w 700"/>
                      <a:gd name="T31" fmla="*/ 0 h 410"/>
                      <a:gd name="T32" fmla="*/ 0 w 700"/>
                      <a:gd name="T33" fmla="*/ 0 h 410"/>
                      <a:gd name="T34" fmla="*/ 0 w 700"/>
                      <a:gd name="T35" fmla="*/ 0 h 410"/>
                      <a:gd name="T36" fmla="*/ 0 w 700"/>
                      <a:gd name="T37" fmla="*/ 0 h 410"/>
                      <a:gd name="T38" fmla="*/ 0 w 700"/>
                      <a:gd name="T39" fmla="*/ 0 h 410"/>
                      <a:gd name="T40" fmla="*/ 0 w 700"/>
                      <a:gd name="T41" fmla="*/ 0 h 410"/>
                      <a:gd name="T42" fmla="*/ 0 w 700"/>
                      <a:gd name="T43" fmla="*/ 0 h 410"/>
                      <a:gd name="T44" fmla="*/ 0 w 700"/>
                      <a:gd name="T45" fmla="*/ 0 h 410"/>
                      <a:gd name="T46" fmla="*/ 0 w 700"/>
                      <a:gd name="T47" fmla="*/ 0 h 410"/>
                      <a:gd name="T48" fmla="*/ 0 w 700"/>
                      <a:gd name="T49" fmla="*/ 0 h 410"/>
                      <a:gd name="T50" fmla="*/ 0 w 700"/>
                      <a:gd name="T51" fmla="*/ 0 h 410"/>
                      <a:gd name="T52" fmla="*/ 0 w 700"/>
                      <a:gd name="T53" fmla="*/ 0 h 410"/>
                      <a:gd name="T54" fmla="*/ 0 w 700"/>
                      <a:gd name="T55" fmla="*/ 0 h 410"/>
                      <a:gd name="T56" fmla="*/ 0 w 700"/>
                      <a:gd name="T57" fmla="*/ 0 h 410"/>
                      <a:gd name="T58" fmla="*/ 0 w 700"/>
                      <a:gd name="T59" fmla="*/ 0 h 4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00"/>
                      <a:gd name="T91" fmla="*/ 0 h 410"/>
                      <a:gd name="T92" fmla="*/ 700 w 700"/>
                      <a:gd name="T93" fmla="*/ 410 h 4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00" h="410">
                        <a:moveTo>
                          <a:pt x="0" y="0"/>
                        </a:moveTo>
                        <a:lnTo>
                          <a:pt x="129" y="16"/>
                        </a:lnTo>
                        <a:lnTo>
                          <a:pt x="212" y="27"/>
                        </a:lnTo>
                        <a:lnTo>
                          <a:pt x="257" y="40"/>
                        </a:lnTo>
                        <a:lnTo>
                          <a:pt x="309" y="65"/>
                        </a:lnTo>
                        <a:lnTo>
                          <a:pt x="382" y="140"/>
                        </a:lnTo>
                        <a:lnTo>
                          <a:pt x="477" y="195"/>
                        </a:lnTo>
                        <a:lnTo>
                          <a:pt x="548" y="219"/>
                        </a:lnTo>
                        <a:lnTo>
                          <a:pt x="602" y="239"/>
                        </a:lnTo>
                        <a:lnTo>
                          <a:pt x="648" y="260"/>
                        </a:lnTo>
                        <a:lnTo>
                          <a:pt x="674" y="280"/>
                        </a:lnTo>
                        <a:lnTo>
                          <a:pt x="700" y="301"/>
                        </a:lnTo>
                        <a:lnTo>
                          <a:pt x="700" y="331"/>
                        </a:lnTo>
                        <a:lnTo>
                          <a:pt x="691" y="361"/>
                        </a:lnTo>
                        <a:lnTo>
                          <a:pt x="674" y="382"/>
                        </a:lnTo>
                        <a:lnTo>
                          <a:pt x="656" y="392"/>
                        </a:lnTo>
                        <a:lnTo>
                          <a:pt x="631" y="404"/>
                        </a:lnTo>
                        <a:lnTo>
                          <a:pt x="598" y="410"/>
                        </a:lnTo>
                        <a:lnTo>
                          <a:pt x="570" y="410"/>
                        </a:lnTo>
                        <a:lnTo>
                          <a:pt x="534" y="399"/>
                        </a:lnTo>
                        <a:lnTo>
                          <a:pt x="504" y="392"/>
                        </a:lnTo>
                        <a:lnTo>
                          <a:pt x="408" y="350"/>
                        </a:lnTo>
                        <a:lnTo>
                          <a:pt x="335" y="331"/>
                        </a:lnTo>
                        <a:lnTo>
                          <a:pt x="292" y="323"/>
                        </a:lnTo>
                        <a:lnTo>
                          <a:pt x="246" y="311"/>
                        </a:lnTo>
                        <a:lnTo>
                          <a:pt x="198" y="291"/>
                        </a:lnTo>
                        <a:lnTo>
                          <a:pt x="163" y="271"/>
                        </a:lnTo>
                        <a:lnTo>
                          <a:pt x="146" y="255"/>
                        </a:lnTo>
                        <a:lnTo>
                          <a:pt x="125" y="226"/>
                        </a:lnTo>
                        <a:lnTo>
                          <a:pt x="0" y="0"/>
                        </a:lnTo>
                        <a:close/>
                      </a:path>
                    </a:pathLst>
                  </a:custGeom>
                  <a:solidFill>
                    <a:srgbClr val="FF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60" name="Freeform 85"/>
                  <p:cNvSpPr>
                    <a:spLocks/>
                  </p:cNvSpPr>
                  <p:nvPr/>
                </p:nvSpPr>
                <p:spPr bwMode="auto">
                  <a:xfrm>
                    <a:off x="5344" y="883"/>
                    <a:ext cx="140" cy="82"/>
                  </a:xfrm>
                  <a:custGeom>
                    <a:avLst/>
                    <a:gdLst>
                      <a:gd name="T0" fmla="*/ 0 w 700"/>
                      <a:gd name="T1" fmla="*/ 0 h 410"/>
                      <a:gd name="T2" fmla="*/ 0 w 700"/>
                      <a:gd name="T3" fmla="*/ 0 h 410"/>
                      <a:gd name="T4" fmla="*/ 0 w 700"/>
                      <a:gd name="T5" fmla="*/ 0 h 410"/>
                      <a:gd name="T6" fmla="*/ 0 w 700"/>
                      <a:gd name="T7" fmla="*/ 0 h 410"/>
                      <a:gd name="T8" fmla="*/ 0 w 700"/>
                      <a:gd name="T9" fmla="*/ 0 h 410"/>
                      <a:gd name="T10" fmla="*/ 0 w 700"/>
                      <a:gd name="T11" fmla="*/ 0 h 410"/>
                      <a:gd name="T12" fmla="*/ 0 w 700"/>
                      <a:gd name="T13" fmla="*/ 0 h 410"/>
                      <a:gd name="T14" fmla="*/ 0 w 700"/>
                      <a:gd name="T15" fmla="*/ 0 h 410"/>
                      <a:gd name="T16" fmla="*/ 0 w 700"/>
                      <a:gd name="T17" fmla="*/ 0 h 410"/>
                      <a:gd name="T18" fmla="*/ 0 w 700"/>
                      <a:gd name="T19" fmla="*/ 0 h 410"/>
                      <a:gd name="T20" fmla="*/ 0 w 700"/>
                      <a:gd name="T21" fmla="*/ 0 h 410"/>
                      <a:gd name="T22" fmla="*/ 0 w 700"/>
                      <a:gd name="T23" fmla="*/ 0 h 410"/>
                      <a:gd name="T24" fmla="*/ 0 w 700"/>
                      <a:gd name="T25" fmla="*/ 0 h 410"/>
                      <a:gd name="T26" fmla="*/ 0 w 700"/>
                      <a:gd name="T27" fmla="*/ 0 h 410"/>
                      <a:gd name="T28" fmla="*/ 0 w 700"/>
                      <a:gd name="T29" fmla="*/ 0 h 410"/>
                      <a:gd name="T30" fmla="*/ 0 w 700"/>
                      <a:gd name="T31" fmla="*/ 0 h 410"/>
                      <a:gd name="T32" fmla="*/ 0 w 700"/>
                      <a:gd name="T33" fmla="*/ 0 h 410"/>
                      <a:gd name="T34" fmla="*/ 0 w 700"/>
                      <a:gd name="T35" fmla="*/ 0 h 410"/>
                      <a:gd name="T36" fmla="*/ 0 w 700"/>
                      <a:gd name="T37" fmla="*/ 0 h 410"/>
                      <a:gd name="T38" fmla="*/ 0 w 700"/>
                      <a:gd name="T39" fmla="*/ 0 h 410"/>
                      <a:gd name="T40" fmla="*/ 0 w 700"/>
                      <a:gd name="T41" fmla="*/ 0 h 410"/>
                      <a:gd name="T42" fmla="*/ 0 w 700"/>
                      <a:gd name="T43" fmla="*/ 0 h 410"/>
                      <a:gd name="T44" fmla="*/ 0 w 700"/>
                      <a:gd name="T45" fmla="*/ 0 h 410"/>
                      <a:gd name="T46" fmla="*/ 0 w 700"/>
                      <a:gd name="T47" fmla="*/ 0 h 410"/>
                      <a:gd name="T48" fmla="*/ 0 w 700"/>
                      <a:gd name="T49" fmla="*/ 0 h 410"/>
                      <a:gd name="T50" fmla="*/ 0 w 700"/>
                      <a:gd name="T51" fmla="*/ 0 h 410"/>
                      <a:gd name="T52" fmla="*/ 0 w 700"/>
                      <a:gd name="T53" fmla="*/ 0 h 410"/>
                      <a:gd name="T54" fmla="*/ 0 w 700"/>
                      <a:gd name="T55" fmla="*/ 0 h 410"/>
                      <a:gd name="T56" fmla="*/ 0 w 700"/>
                      <a:gd name="T57" fmla="*/ 0 h 4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00"/>
                      <a:gd name="T88" fmla="*/ 0 h 410"/>
                      <a:gd name="T89" fmla="*/ 700 w 700"/>
                      <a:gd name="T90" fmla="*/ 410 h 4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00" h="410">
                        <a:moveTo>
                          <a:pt x="0" y="0"/>
                        </a:moveTo>
                        <a:lnTo>
                          <a:pt x="129" y="16"/>
                        </a:lnTo>
                        <a:lnTo>
                          <a:pt x="212" y="27"/>
                        </a:lnTo>
                        <a:lnTo>
                          <a:pt x="257" y="40"/>
                        </a:lnTo>
                        <a:lnTo>
                          <a:pt x="309" y="65"/>
                        </a:lnTo>
                        <a:lnTo>
                          <a:pt x="382" y="140"/>
                        </a:lnTo>
                        <a:lnTo>
                          <a:pt x="477" y="195"/>
                        </a:lnTo>
                        <a:lnTo>
                          <a:pt x="548" y="219"/>
                        </a:lnTo>
                        <a:lnTo>
                          <a:pt x="602" y="239"/>
                        </a:lnTo>
                        <a:lnTo>
                          <a:pt x="648" y="260"/>
                        </a:lnTo>
                        <a:lnTo>
                          <a:pt x="674" y="280"/>
                        </a:lnTo>
                        <a:lnTo>
                          <a:pt x="700" y="301"/>
                        </a:lnTo>
                        <a:lnTo>
                          <a:pt x="700" y="331"/>
                        </a:lnTo>
                        <a:lnTo>
                          <a:pt x="691" y="361"/>
                        </a:lnTo>
                        <a:lnTo>
                          <a:pt x="674" y="382"/>
                        </a:lnTo>
                        <a:lnTo>
                          <a:pt x="656" y="392"/>
                        </a:lnTo>
                        <a:lnTo>
                          <a:pt x="631" y="404"/>
                        </a:lnTo>
                        <a:lnTo>
                          <a:pt x="598" y="410"/>
                        </a:lnTo>
                        <a:lnTo>
                          <a:pt x="570" y="410"/>
                        </a:lnTo>
                        <a:lnTo>
                          <a:pt x="534" y="399"/>
                        </a:lnTo>
                        <a:lnTo>
                          <a:pt x="504" y="392"/>
                        </a:lnTo>
                        <a:lnTo>
                          <a:pt x="408" y="350"/>
                        </a:lnTo>
                        <a:lnTo>
                          <a:pt x="335" y="331"/>
                        </a:lnTo>
                        <a:lnTo>
                          <a:pt x="292" y="323"/>
                        </a:lnTo>
                        <a:lnTo>
                          <a:pt x="246" y="311"/>
                        </a:lnTo>
                        <a:lnTo>
                          <a:pt x="198" y="291"/>
                        </a:lnTo>
                        <a:lnTo>
                          <a:pt x="163" y="271"/>
                        </a:lnTo>
                        <a:lnTo>
                          <a:pt x="146" y="255"/>
                        </a:lnTo>
                        <a:lnTo>
                          <a:pt x="125" y="226"/>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1358" name="Freeform 86"/>
                <p:cNvSpPr>
                  <a:spLocks/>
                </p:cNvSpPr>
                <p:nvPr/>
              </p:nvSpPr>
              <p:spPr bwMode="auto">
                <a:xfrm>
                  <a:off x="5448" y="757"/>
                  <a:ext cx="78" cy="49"/>
                </a:xfrm>
                <a:custGeom>
                  <a:avLst/>
                  <a:gdLst>
                    <a:gd name="T0" fmla="*/ 0 w 391"/>
                    <a:gd name="T1" fmla="*/ 0 h 249"/>
                    <a:gd name="T2" fmla="*/ 0 w 391"/>
                    <a:gd name="T3" fmla="*/ 0 h 249"/>
                    <a:gd name="T4" fmla="*/ 0 w 391"/>
                    <a:gd name="T5" fmla="*/ 0 h 249"/>
                    <a:gd name="T6" fmla="*/ 0 w 391"/>
                    <a:gd name="T7" fmla="*/ 0 h 249"/>
                    <a:gd name="T8" fmla="*/ 0 w 391"/>
                    <a:gd name="T9" fmla="*/ 0 h 249"/>
                    <a:gd name="T10" fmla="*/ 0 w 391"/>
                    <a:gd name="T11" fmla="*/ 0 h 249"/>
                    <a:gd name="T12" fmla="*/ 0 w 391"/>
                    <a:gd name="T13" fmla="*/ 0 h 249"/>
                    <a:gd name="T14" fmla="*/ 0 w 391"/>
                    <a:gd name="T15" fmla="*/ 0 h 249"/>
                    <a:gd name="T16" fmla="*/ 0 w 391"/>
                    <a:gd name="T17" fmla="*/ 0 h 249"/>
                    <a:gd name="T18" fmla="*/ 0 w 391"/>
                    <a:gd name="T19" fmla="*/ 0 h 249"/>
                    <a:gd name="T20" fmla="*/ 0 w 391"/>
                    <a:gd name="T21" fmla="*/ 0 h 249"/>
                    <a:gd name="T22" fmla="*/ 0 w 391"/>
                    <a:gd name="T23" fmla="*/ 0 h 249"/>
                    <a:gd name="T24" fmla="*/ 0 w 391"/>
                    <a:gd name="T25" fmla="*/ 0 h 249"/>
                    <a:gd name="T26" fmla="*/ 0 w 391"/>
                    <a:gd name="T27" fmla="*/ 0 h 249"/>
                    <a:gd name="T28" fmla="*/ 0 w 391"/>
                    <a:gd name="T29" fmla="*/ 0 h 249"/>
                    <a:gd name="T30" fmla="*/ 0 w 391"/>
                    <a:gd name="T31" fmla="*/ 0 h 249"/>
                    <a:gd name="T32" fmla="*/ 0 w 391"/>
                    <a:gd name="T33" fmla="*/ 0 h 249"/>
                    <a:gd name="T34" fmla="*/ 0 w 391"/>
                    <a:gd name="T35" fmla="*/ 0 h 249"/>
                    <a:gd name="T36" fmla="*/ 0 w 391"/>
                    <a:gd name="T37" fmla="*/ 0 h 249"/>
                    <a:gd name="T38" fmla="*/ 0 w 391"/>
                    <a:gd name="T39" fmla="*/ 0 h 249"/>
                    <a:gd name="T40" fmla="*/ 0 w 391"/>
                    <a:gd name="T41" fmla="*/ 0 h 249"/>
                    <a:gd name="T42" fmla="*/ 0 w 391"/>
                    <a:gd name="T43" fmla="*/ 0 h 249"/>
                    <a:gd name="T44" fmla="*/ 0 w 391"/>
                    <a:gd name="T45" fmla="*/ 0 h 249"/>
                    <a:gd name="T46" fmla="*/ 0 w 391"/>
                    <a:gd name="T47" fmla="*/ 0 h 249"/>
                    <a:gd name="T48" fmla="*/ 0 w 391"/>
                    <a:gd name="T49" fmla="*/ 0 h 249"/>
                    <a:gd name="T50" fmla="*/ 0 w 391"/>
                    <a:gd name="T51" fmla="*/ 0 h 249"/>
                    <a:gd name="T52" fmla="*/ 0 w 391"/>
                    <a:gd name="T53" fmla="*/ 0 h 249"/>
                    <a:gd name="T54" fmla="*/ 0 w 391"/>
                    <a:gd name="T55" fmla="*/ 0 h 249"/>
                    <a:gd name="T56" fmla="*/ 0 w 391"/>
                    <a:gd name="T57" fmla="*/ 0 h 249"/>
                    <a:gd name="T58" fmla="*/ 0 w 391"/>
                    <a:gd name="T59" fmla="*/ 0 h 249"/>
                    <a:gd name="T60" fmla="*/ 0 w 391"/>
                    <a:gd name="T61" fmla="*/ 0 h 249"/>
                    <a:gd name="T62" fmla="*/ 0 w 391"/>
                    <a:gd name="T63" fmla="*/ 0 h 249"/>
                    <a:gd name="T64" fmla="*/ 0 w 391"/>
                    <a:gd name="T65" fmla="*/ 0 h 249"/>
                    <a:gd name="T66" fmla="*/ 0 w 391"/>
                    <a:gd name="T67" fmla="*/ 0 h 2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1"/>
                    <a:gd name="T103" fmla="*/ 0 h 249"/>
                    <a:gd name="T104" fmla="*/ 391 w 391"/>
                    <a:gd name="T105" fmla="*/ 249 h 24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1" h="249">
                      <a:moveTo>
                        <a:pt x="0" y="117"/>
                      </a:moveTo>
                      <a:lnTo>
                        <a:pt x="12" y="91"/>
                      </a:lnTo>
                      <a:lnTo>
                        <a:pt x="27" y="59"/>
                      </a:lnTo>
                      <a:lnTo>
                        <a:pt x="46" y="37"/>
                      </a:lnTo>
                      <a:lnTo>
                        <a:pt x="69" y="20"/>
                      </a:lnTo>
                      <a:lnTo>
                        <a:pt x="97" y="7"/>
                      </a:lnTo>
                      <a:lnTo>
                        <a:pt x="128" y="3"/>
                      </a:lnTo>
                      <a:lnTo>
                        <a:pt x="158" y="0"/>
                      </a:lnTo>
                      <a:lnTo>
                        <a:pt x="196" y="1"/>
                      </a:lnTo>
                      <a:lnTo>
                        <a:pt x="236" y="4"/>
                      </a:lnTo>
                      <a:lnTo>
                        <a:pt x="276" y="6"/>
                      </a:lnTo>
                      <a:lnTo>
                        <a:pt x="321" y="10"/>
                      </a:lnTo>
                      <a:lnTo>
                        <a:pt x="351" y="20"/>
                      </a:lnTo>
                      <a:lnTo>
                        <a:pt x="364" y="34"/>
                      </a:lnTo>
                      <a:lnTo>
                        <a:pt x="376" y="55"/>
                      </a:lnTo>
                      <a:lnTo>
                        <a:pt x="385" y="79"/>
                      </a:lnTo>
                      <a:lnTo>
                        <a:pt x="389" y="111"/>
                      </a:lnTo>
                      <a:lnTo>
                        <a:pt x="391" y="147"/>
                      </a:lnTo>
                      <a:lnTo>
                        <a:pt x="385" y="182"/>
                      </a:lnTo>
                      <a:lnTo>
                        <a:pt x="372" y="211"/>
                      </a:lnTo>
                      <a:lnTo>
                        <a:pt x="354" y="229"/>
                      </a:lnTo>
                      <a:lnTo>
                        <a:pt x="336" y="240"/>
                      </a:lnTo>
                      <a:lnTo>
                        <a:pt x="309" y="247"/>
                      </a:lnTo>
                      <a:lnTo>
                        <a:pt x="282" y="249"/>
                      </a:lnTo>
                      <a:lnTo>
                        <a:pt x="257" y="247"/>
                      </a:lnTo>
                      <a:lnTo>
                        <a:pt x="230" y="222"/>
                      </a:lnTo>
                      <a:lnTo>
                        <a:pt x="212" y="201"/>
                      </a:lnTo>
                      <a:lnTo>
                        <a:pt x="184" y="180"/>
                      </a:lnTo>
                      <a:lnTo>
                        <a:pt x="158" y="164"/>
                      </a:lnTo>
                      <a:lnTo>
                        <a:pt x="128" y="146"/>
                      </a:lnTo>
                      <a:lnTo>
                        <a:pt x="99" y="135"/>
                      </a:lnTo>
                      <a:lnTo>
                        <a:pt x="76" y="128"/>
                      </a:lnTo>
                      <a:lnTo>
                        <a:pt x="54" y="126"/>
                      </a:lnTo>
                      <a:lnTo>
                        <a:pt x="0" y="117"/>
                      </a:lnTo>
                      <a:close/>
                    </a:path>
                  </a:pathLst>
                </a:custGeom>
                <a:solidFill>
                  <a:srgbClr val="FFC0C0"/>
                </a:solidFill>
                <a:ln w="3175">
                  <a:solidFill>
                    <a:srgbClr val="000000"/>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11277" name="Freeform 87"/>
            <p:cNvSpPr>
              <a:spLocks/>
            </p:cNvSpPr>
            <p:nvPr/>
          </p:nvSpPr>
          <p:spPr bwMode="auto">
            <a:xfrm>
              <a:off x="628" y="2328"/>
              <a:ext cx="4704" cy="386"/>
            </a:xfrm>
            <a:custGeom>
              <a:avLst/>
              <a:gdLst>
                <a:gd name="T0" fmla="*/ 0 w 4704"/>
                <a:gd name="T1" fmla="*/ 72 h 386"/>
                <a:gd name="T2" fmla="*/ 303 w 4704"/>
                <a:gd name="T3" fmla="*/ 195 h 386"/>
                <a:gd name="T4" fmla="*/ 917 w 4704"/>
                <a:gd name="T5" fmla="*/ 38 h 386"/>
                <a:gd name="T6" fmla="*/ 1703 w 4704"/>
                <a:gd name="T7" fmla="*/ 368 h 386"/>
                <a:gd name="T8" fmla="*/ 2348 w 4704"/>
                <a:gd name="T9" fmla="*/ 286 h 386"/>
                <a:gd name="T10" fmla="*/ 3240 w 4704"/>
                <a:gd name="T11" fmla="*/ 0 h 386"/>
                <a:gd name="T12" fmla="*/ 3912 w 4704"/>
                <a:gd name="T13" fmla="*/ 386 h 386"/>
                <a:gd name="T14" fmla="*/ 4430 w 4704"/>
                <a:gd name="T15" fmla="*/ 95 h 386"/>
                <a:gd name="T16" fmla="*/ 4704 w 4704"/>
                <a:gd name="T17" fmla="*/ 120 h 3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04"/>
                <a:gd name="T28" fmla="*/ 0 h 386"/>
                <a:gd name="T29" fmla="*/ 4704 w 4704"/>
                <a:gd name="T30" fmla="*/ 386 h 3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04" h="386">
                  <a:moveTo>
                    <a:pt x="0" y="72"/>
                  </a:moveTo>
                  <a:lnTo>
                    <a:pt x="303" y="195"/>
                  </a:lnTo>
                  <a:lnTo>
                    <a:pt x="917" y="38"/>
                  </a:lnTo>
                  <a:lnTo>
                    <a:pt x="1703" y="368"/>
                  </a:lnTo>
                  <a:lnTo>
                    <a:pt x="2348" y="286"/>
                  </a:lnTo>
                  <a:lnTo>
                    <a:pt x="3240" y="0"/>
                  </a:lnTo>
                  <a:lnTo>
                    <a:pt x="3912" y="386"/>
                  </a:lnTo>
                  <a:lnTo>
                    <a:pt x="4430" y="95"/>
                  </a:lnTo>
                  <a:lnTo>
                    <a:pt x="4704" y="120"/>
                  </a:lnTo>
                </a:path>
              </a:pathLst>
            </a:custGeom>
            <a:noFill/>
            <a:ln w="571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278" name="Group 88"/>
            <p:cNvGrpSpPr>
              <a:grpSpLocks/>
            </p:cNvGrpSpPr>
            <p:nvPr/>
          </p:nvGrpSpPr>
          <p:grpSpPr bwMode="auto">
            <a:xfrm>
              <a:off x="3796" y="2256"/>
              <a:ext cx="144" cy="144"/>
              <a:chOff x="3024" y="816"/>
              <a:chExt cx="144" cy="144"/>
            </a:xfrm>
          </p:grpSpPr>
          <p:sp>
            <p:nvSpPr>
              <p:cNvPr id="11349" name="Rectangle 89"/>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50" name="Line 90"/>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51" name="Line 91"/>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79" name="Group 92"/>
            <p:cNvGrpSpPr>
              <a:grpSpLocks/>
            </p:cNvGrpSpPr>
            <p:nvPr/>
          </p:nvGrpSpPr>
          <p:grpSpPr bwMode="auto">
            <a:xfrm>
              <a:off x="2876" y="2538"/>
              <a:ext cx="144" cy="144"/>
              <a:chOff x="3024" y="816"/>
              <a:chExt cx="144" cy="144"/>
            </a:xfrm>
          </p:grpSpPr>
          <p:sp>
            <p:nvSpPr>
              <p:cNvPr id="11346" name="Rectangle 93"/>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47" name="Line 94"/>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48" name="Line 95"/>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0" name="Group 96"/>
            <p:cNvGrpSpPr>
              <a:grpSpLocks/>
            </p:cNvGrpSpPr>
            <p:nvPr/>
          </p:nvGrpSpPr>
          <p:grpSpPr bwMode="auto">
            <a:xfrm>
              <a:off x="1468" y="2296"/>
              <a:ext cx="144" cy="144"/>
              <a:chOff x="3024" y="816"/>
              <a:chExt cx="144" cy="144"/>
            </a:xfrm>
          </p:grpSpPr>
          <p:sp>
            <p:nvSpPr>
              <p:cNvPr id="11343" name="Rectangle 97"/>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44" name="Line 98"/>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45" name="Line 99"/>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1" name="Group 100"/>
            <p:cNvGrpSpPr>
              <a:grpSpLocks/>
            </p:cNvGrpSpPr>
            <p:nvPr/>
          </p:nvGrpSpPr>
          <p:grpSpPr bwMode="auto">
            <a:xfrm>
              <a:off x="4996" y="2352"/>
              <a:ext cx="144" cy="144"/>
              <a:chOff x="3024" y="816"/>
              <a:chExt cx="144" cy="144"/>
            </a:xfrm>
          </p:grpSpPr>
          <p:sp>
            <p:nvSpPr>
              <p:cNvPr id="11340" name="Rectangle 101"/>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41" name="Line 102"/>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42" name="Line 103"/>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2" name="Group 104"/>
            <p:cNvGrpSpPr>
              <a:grpSpLocks/>
            </p:cNvGrpSpPr>
            <p:nvPr/>
          </p:nvGrpSpPr>
          <p:grpSpPr bwMode="auto">
            <a:xfrm>
              <a:off x="4468" y="2640"/>
              <a:ext cx="144" cy="144"/>
              <a:chOff x="3024" y="816"/>
              <a:chExt cx="144" cy="144"/>
            </a:xfrm>
          </p:grpSpPr>
          <p:sp>
            <p:nvSpPr>
              <p:cNvPr id="11337" name="Rectangle 105"/>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38" name="Line 106"/>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9" name="Line 107"/>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83" name="Group 108"/>
            <p:cNvGrpSpPr>
              <a:grpSpLocks/>
            </p:cNvGrpSpPr>
            <p:nvPr/>
          </p:nvGrpSpPr>
          <p:grpSpPr bwMode="auto">
            <a:xfrm>
              <a:off x="2254" y="2617"/>
              <a:ext cx="144" cy="144"/>
              <a:chOff x="3024" y="816"/>
              <a:chExt cx="144" cy="144"/>
            </a:xfrm>
          </p:grpSpPr>
          <p:sp>
            <p:nvSpPr>
              <p:cNvPr id="11334" name="Rectangle 109"/>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35" name="Line 110"/>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6" name="Line 111"/>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84" name="Freeform 112"/>
            <p:cNvSpPr>
              <a:spLocks/>
            </p:cNvSpPr>
            <p:nvPr/>
          </p:nvSpPr>
          <p:spPr bwMode="auto">
            <a:xfrm>
              <a:off x="504" y="2260"/>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5" name="Freeform 113"/>
            <p:cNvSpPr>
              <a:spLocks/>
            </p:cNvSpPr>
            <p:nvPr/>
          </p:nvSpPr>
          <p:spPr bwMode="auto">
            <a:xfrm>
              <a:off x="504" y="2252"/>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6" name="Freeform 114"/>
            <p:cNvSpPr>
              <a:spLocks/>
            </p:cNvSpPr>
            <p:nvPr/>
          </p:nvSpPr>
          <p:spPr bwMode="auto">
            <a:xfrm>
              <a:off x="504" y="2244"/>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7" name="Freeform 115"/>
            <p:cNvSpPr>
              <a:spLocks/>
            </p:cNvSpPr>
            <p:nvPr/>
          </p:nvSpPr>
          <p:spPr bwMode="auto">
            <a:xfrm>
              <a:off x="504" y="2236"/>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88" name="Line 116"/>
            <p:cNvSpPr>
              <a:spLocks noChangeShapeType="1"/>
            </p:cNvSpPr>
            <p:nvPr/>
          </p:nvSpPr>
          <p:spPr bwMode="auto">
            <a:xfrm flipV="1">
              <a:off x="1614" y="2703"/>
              <a:ext cx="726"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Freeform 117"/>
            <p:cNvSpPr>
              <a:spLocks/>
            </p:cNvSpPr>
            <p:nvPr/>
          </p:nvSpPr>
          <p:spPr bwMode="auto">
            <a:xfrm>
              <a:off x="504" y="2228"/>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3366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0" name="Freeform 118"/>
            <p:cNvSpPr>
              <a:spLocks/>
            </p:cNvSpPr>
            <p:nvPr/>
          </p:nvSpPr>
          <p:spPr bwMode="auto">
            <a:xfrm>
              <a:off x="504" y="2256"/>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1" name="Freeform 119"/>
            <p:cNvSpPr>
              <a:spLocks/>
            </p:cNvSpPr>
            <p:nvPr/>
          </p:nvSpPr>
          <p:spPr bwMode="auto">
            <a:xfrm>
              <a:off x="504" y="2248"/>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2" name="Freeform 120"/>
            <p:cNvSpPr>
              <a:spLocks/>
            </p:cNvSpPr>
            <p:nvPr/>
          </p:nvSpPr>
          <p:spPr bwMode="auto">
            <a:xfrm>
              <a:off x="504" y="2240"/>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3" name="Freeform 121"/>
            <p:cNvSpPr>
              <a:spLocks/>
            </p:cNvSpPr>
            <p:nvPr/>
          </p:nvSpPr>
          <p:spPr bwMode="auto">
            <a:xfrm>
              <a:off x="504" y="2232"/>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4" name="Freeform 122"/>
            <p:cNvSpPr>
              <a:spLocks/>
            </p:cNvSpPr>
            <p:nvPr/>
          </p:nvSpPr>
          <p:spPr bwMode="auto">
            <a:xfrm>
              <a:off x="504" y="2224"/>
              <a:ext cx="4972" cy="404"/>
            </a:xfrm>
            <a:custGeom>
              <a:avLst/>
              <a:gdLst>
                <a:gd name="T0" fmla="*/ 0 w 4972"/>
                <a:gd name="T1" fmla="*/ 0 h 404"/>
                <a:gd name="T2" fmla="*/ 436 w 4972"/>
                <a:gd name="T3" fmla="*/ 182 h 404"/>
                <a:gd name="T4" fmla="*/ 1084 w 4972"/>
                <a:gd name="T5" fmla="*/ 92 h 404"/>
                <a:gd name="T6" fmla="*/ 1845 w 4972"/>
                <a:gd name="T7" fmla="*/ 372 h 404"/>
                <a:gd name="T8" fmla="*/ 2472 w 4972"/>
                <a:gd name="T9" fmla="*/ 282 h 404"/>
                <a:gd name="T10" fmla="*/ 3340 w 4972"/>
                <a:gd name="T11" fmla="*/ 44 h 404"/>
                <a:gd name="T12" fmla="*/ 4000 w 4972"/>
                <a:gd name="T13" fmla="*/ 327 h 404"/>
                <a:gd name="T14" fmla="*/ 4540 w 4972"/>
                <a:gd name="T15" fmla="*/ 140 h 404"/>
                <a:gd name="T16" fmla="*/ 4780 w 4972"/>
                <a:gd name="T17" fmla="*/ 140 h 404"/>
                <a:gd name="T18" fmla="*/ 4972 w 4972"/>
                <a:gd name="T19" fmla="*/ 44 h 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72"/>
                <a:gd name="T31" fmla="*/ 0 h 404"/>
                <a:gd name="T32" fmla="*/ 4972 w 4972"/>
                <a:gd name="T33" fmla="*/ 404 h 4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72" h="404">
                  <a:moveTo>
                    <a:pt x="0" y="0"/>
                  </a:moveTo>
                  <a:cubicBezTo>
                    <a:pt x="73" y="30"/>
                    <a:pt x="255" y="167"/>
                    <a:pt x="436" y="182"/>
                  </a:cubicBezTo>
                  <a:cubicBezTo>
                    <a:pt x="617" y="197"/>
                    <a:pt x="849" y="60"/>
                    <a:pt x="1084" y="92"/>
                  </a:cubicBezTo>
                  <a:cubicBezTo>
                    <a:pt x="1319" y="124"/>
                    <a:pt x="1614" y="340"/>
                    <a:pt x="1845" y="372"/>
                  </a:cubicBezTo>
                  <a:cubicBezTo>
                    <a:pt x="2076" y="404"/>
                    <a:pt x="2223" y="337"/>
                    <a:pt x="2472" y="282"/>
                  </a:cubicBezTo>
                  <a:cubicBezTo>
                    <a:pt x="2721" y="227"/>
                    <a:pt x="3085" y="36"/>
                    <a:pt x="3340" y="44"/>
                  </a:cubicBezTo>
                  <a:cubicBezTo>
                    <a:pt x="3595" y="52"/>
                    <a:pt x="3800" y="311"/>
                    <a:pt x="4000" y="327"/>
                  </a:cubicBezTo>
                  <a:cubicBezTo>
                    <a:pt x="4200" y="343"/>
                    <a:pt x="4410" y="171"/>
                    <a:pt x="4540" y="140"/>
                  </a:cubicBezTo>
                  <a:cubicBezTo>
                    <a:pt x="4670" y="109"/>
                    <a:pt x="4708" y="156"/>
                    <a:pt x="4780" y="140"/>
                  </a:cubicBezTo>
                  <a:cubicBezTo>
                    <a:pt x="4852" y="124"/>
                    <a:pt x="4912" y="84"/>
                    <a:pt x="4972" y="44"/>
                  </a:cubicBezTo>
                </a:path>
              </a:pathLst>
            </a:custGeom>
            <a:noFill/>
            <a:ln w="57150">
              <a:solidFill>
                <a:srgbClr val="FFFF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295" name="Text Box 123"/>
            <p:cNvSpPr txBox="1">
              <a:spLocks noChangeArrowheads="1"/>
            </p:cNvSpPr>
            <p:nvPr/>
          </p:nvSpPr>
          <p:spPr bwMode="auto">
            <a:xfrm>
              <a:off x="2038" y="1774"/>
              <a:ext cx="3015"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smtClean="0">
                  <a:solidFill>
                    <a:srgbClr val="333399"/>
                  </a:solidFill>
                  <a:ea typeface="黑体" panose="02010609060101010101" pitchFamily="49" charset="-122"/>
                </a:rPr>
                <a:t> </a:t>
              </a:r>
              <a:r>
                <a:rPr lang="en-US" altLang="zh-CN" sz="2800" dirty="0">
                  <a:solidFill>
                    <a:srgbClr val="333399"/>
                  </a:solidFill>
                  <a:ea typeface="黑体" panose="02010609060101010101" pitchFamily="49" charset="-122"/>
                </a:rPr>
                <a:t>telecommunication </a:t>
              </a:r>
              <a:r>
                <a:rPr lang="en-US" altLang="zh-CN" sz="2800" dirty="0" smtClean="0">
                  <a:solidFill>
                    <a:srgbClr val="333399"/>
                  </a:solidFill>
                  <a:ea typeface="黑体" panose="02010609060101010101" pitchFamily="49" charset="-122"/>
                </a:rPr>
                <a:t>network</a:t>
              </a:r>
              <a:endParaRPr lang="en-US" altLang="zh-CN" sz="2800" dirty="0">
                <a:solidFill>
                  <a:srgbClr val="333399"/>
                </a:solidFill>
                <a:ea typeface="黑体" panose="02010609060101010101" pitchFamily="49" charset="-122"/>
              </a:endParaRPr>
            </a:p>
          </p:txBody>
        </p:sp>
        <p:sp>
          <p:nvSpPr>
            <p:cNvPr id="11296" name="Line 124"/>
            <p:cNvSpPr>
              <a:spLocks noChangeShapeType="1"/>
            </p:cNvSpPr>
            <p:nvPr/>
          </p:nvSpPr>
          <p:spPr bwMode="auto">
            <a:xfrm>
              <a:off x="979" y="2522"/>
              <a:ext cx="59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7" name="Line 125"/>
            <p:cNvSpPr>
              <a:spLocks noChangeShapeType="1"/>
            </p:cNvSpPr>
            <p:nvPr/>
          </p:nvSpPr>
          <p:spPr bwMode="auto">
            <a:xfrm>
              <a:off x="1569" y="2431"/>
              <a:ext cx="45"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8" name="Line 126"/>
            <p:cNvSpPr>
              <a:spLocks noChangeShapeType="1"/>
            </p:cNvSpPr>
            <p:nvPr/>
          </p:nvSpPr>
          <p:spPr bwMode="auto">
            <a:xfrm>
              <a:off x="2340" y="2749"/>
              <a:ext cx="272"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9" name="Line 127"/>
            <p:cNvSpPr>
              <a:spLocks noChangeShapeType="1"/>
            </p:cNvSpPr>
            <p:nvPr/>
          </p:nvSpPr>
          <p:spPr bwMode="auto">
            <a:xfrm flipV="1">
              <a:off x="2612" y="2976"/>
              <a:ext cx="680" cy="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0" name="Line 128"/>
            <p:cNvSpPr>
              <a:spLocks noChangeShapeType="1"/>
            </p:cNvSpPr>
            <p:nvPr/>
          </p:nvSpPr>
          <p:spPr bwMode="auto">
            <a:xfrm>
              <a:off x="2929" y="2613"/>
              <a:ext cx="363" cy="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1" name="Line 129"/>
            <p:cNvSpPr>
              <a:spLocks noChangeShapeType="1"/>
            </p:cNvSpPr>
            <p:nvPr/>
          </p:nvSpPr>
          <p:spPr bwMode="auto">
            <a:xfrm>
              <a:off x="3338" y="2930"/>
              <a:ext cx="544" cy="1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2" name="Line 130"/>
            <p:cNvSpPr>
              <a:spLocks noChangeShapeType="1"/>
            </p:cNvSpPr>
            <p:nvPr/>
          </p:nvSpPr>
          <p:spPr bwMode="auto">
            <a:xfrm flipV="1">
              <a:off x="4018" y="2703"/>
              <a:ext cx="499"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3" name="Line 131"/>
            <p:cNvSpPr>
              <a:spLocks noChangeShapeType="1"/>
            </p:cNvSpPr>
            <p:nvPr/>
          </p:nvSpPr>
          <p:spPr bwMode="auto">
            <a:xfrm>
              <a:off x="3882" y="2386"/>
              <a:ext cx="45"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04" name="Group 132"/>
            <p:cNvGrpSpPr>
              <a:grpSpLocks/>
            </p:cNvGrpSpPr>
            <p:nvPr/>
          </p:nvGrpSpPr>
          <p:grpSpPr bwMode="auto">
            <a:xfrm>
              <a:off x="868" y="2448"/>
              <a:ext cx="144" cy="144"/>
              <a:chOff x="3024" y="816"/>
              <a:chExt cx="144" cy="144"/>
            </a:xfrm>
          </p:grpSpPr>
          <p:sp>
            <p:nvSpPr>
              <p:cNvPr id="11331" name="Rectangle 133"/>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32" name="Line 134"/>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3" name="Line 135"/>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5" name="Group 136"/>
            <p:cNvGrpSpPr>
              <a:grpSpLocks/>
            </p:cNvGrpSpPr>
            <p:nvPr/>
          </p:nvGrpSpPr>
          <p:grpSpPr bwMode="auto">
            <a:xfrm>
              <a:off x="3247" y="2885"/>
              <a:ext cx="144" cy="144"/>
              <a:chOff x="3024" y="816"/>
              <a:chExt cx="144" cy="144"/>
            </a:xfrm>
          </p:grpSpPr>
          <p:sp>
            <p:nvSpPr>
              <p:cNvPr id="11328" name="Rectangle 137"/>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9" name="Line 138"/>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30" name="Line 139"/>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6" name="Group 140"/>
            <p:cNvGrpSpPr>
              <a:grpSpLocks/>
            </p:cNvGrpSpPr>
            <p:nvPr/>
          </p:nvGrpSpPr>
          <p:grpSpPr bwMode="auto">
            <a:xfrm>
              <a:off x="3882" y="2976"/>
              <a:ext cx="144" cy="144"/>
              <a:chOff x="3024" y="816"/>
              <a:chExt cx="144" cy="144"/>
            </a:xfrm>
          </p:grpSpPr>
          <p:sp>
            <p:nvSpPr>
              <p:cNvPr id="11325" name="Rectangle 141"/>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6" name="Line 142"/>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7" name="Line 143"/>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7" name="Group 144"/>
            <p:cNvGrpSpPr>
              <a:grpSpLocks/>
            </p:cNvGrpSpPr>
            <p:nvPr/>
          </p:nvGrpSpPr>
          <p:grpSpPr bwMode="auto">
            <a:xfrm>
              <a:off x="1523" y="2695"/>
              <a:ext cx="144" cy="144"/>
              <a:chOff x="3024" y="816"/>
              <a:chExt cx="144" cy="144"/>
            </a:xfrm>
          </p:grpSpPr>
          <p:sp>
            <p:nvSpPr>
              <p:cNvPr id="11322" name="Rectangle 145"/>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3" name="Line 146"/>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4" name="Line 147"/>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8" name="Group 148"/>
            <p:cNvGrpSpPr>
              <a:grpSpLocks/>
            </p:cNvGrpSpPr>
            <p:nvPr/>
          </p:nvGrpSpPr>
          <p:grpSpPr bwMode="auto">
            <a:xfrm>
              <a:off x="2476" y="2976"/>
              <a:ext cx="144" cy="144"/>
              <a:chOff x="3024" y="816"/>
              <a:chExt cx="144" cy="144"/>
            </a:xfrm>
          </p:grpSpPr>
          <p:sp>
            <p:nvSpPr>
              <p:cNvPr id="11319" name="Rectangle 149"/>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20" name="Line 150"/>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1" name="Line 151"/>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09" name="Group 152"/>
            <p:cNvGrpSpPr>
              <a:grpSpLocks/>
            </p:cNvGrpSpPr>
            <p:nvPr/>
          </p:nvGrpSpPr>
          <p:grpSpPr bwMode="auto">
            <a:xfrm>
              <a:off x="2430" y="2151"/>
              <a:ext cx="144" cy="144"/>
              <a:chOff x="3024" y="816"/>
              <a:chExt cx="144" cy="144"/>
            </a:xfrm>
          </p:grpSpPr>
          <p:sp>
            <p:nvSpPr>
              <p:cNvPr id="11316" name="Rectangle 153"/>
              <p:cNvSpPr>
                <a:spLocks noChangeArrowheads="1"/>
              </p:cNvSpPr>
              <p:nvPr/>
            </p:nvSpPr>
            <p:spPr bwMode="auto">
              <a:xfrm>
                <a:off x="3024" y="816"/>
                <a:ext cx="144" cy="144"/>
              </a:xfrm>
              <a:prstGeom prst="rect">
                <a:avLst/>
              </a:prstGeom>
              <a:solidFill>
                <a:schemeClr val="accent1"/>
              </a:solidFill>
              <a:ln w="28575">
                <a:solidFill>
                  <a:schemeClr val="bg2"/>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317" name="Line 154"/>
              <p:cNvSpPr>
                <a:spLocks noChangeShapeType="1"/>
              </p:cNvSpPr>
              <p:nvPr/>
            </p:nvSpPr>
            <p:spPr bwMode="auto">
              <a:xfrm>
                <a:off x="3024" y="816"/>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18" name="Line 155"/>
              <p:cNvSpPr>
                <a:spLocks noChangeShapeType="1"/>
              </p:cNvSpPr>
              <p:nvPr/>
            </p:nvSpPr>
            <p:spPr bwMode="auto">
              <a:xfrm rot="-5400000">
                <a:off x="3020" y="820"/>
                <a:ext cx="144" cy="13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310" name="Text Box 156"/>
            <p:cNvSpPr txBox="1">
              <a:spLocks noChangeArrowheads="1"/>
            </p:cNvSpPr>
            <p:nvPr/>
          </p:nvSpPr>
          <p:spPr bwMode="auto">
            <a:xfrm>
              <a:off x="1862" y="3795"/>
              <a:ext cx="1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800">
                <a:ea typeface="黑体" panose="02010609060101010101" pitchFamily="49" charset="-122"/>
              </a:endParaRPr>
            </a:p>
          </p:txBody>
        </p:sp>
        <p:grpSp>
          <p:nvGrpSpPr>
            <p:cNvPr id="11311" name="Group 157"/>
            <p:cNvGrpSpPr>
              <a:grpSpLocks/>
            </p:cNvGrpSpPr>
            <p:nvPr/>
          </p:nvGrpSpPr>
          <p:grpSpPr bwMode="auto">
            <a:xfrm>
              <a:off x="752" y="1842"/>
              <a:ext cx="4445" cy="2268"/>
              <a:chOff x="748" y="845"/>
              <a:chExt cx="4445" cy="2268"/>
            </a:xfrm>
          </p:grpSpPr>
          <p:sp>
            <p:nvSpPr>
              <p:cNvPr id="11312" name="Line 158"/>
              <p:cNvSpPr>
                <a:spLocks noChangeShapeType="1"/>
              </p:cNvSpPr>
              <p:nvPr/>
            </p:nvSpPr>
            <p:spPr bwMode="auto">
              <a:xfrm>
                <a:off x="748" y="2750"/>
                <a:ext cx="4445"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13" name="Line 159"/>
              <p:cNvSpPr>
                <a:spLocks noChangeShapeType="1"/>
              </p:cNvSpPr>
              <p:nvPr/>
            </p:nvSpPr>
            <p:spPr bwMode="auto">
              <a:xfrm>
                <a:off x="748" y="845"/>
                <a:ext cx="0" cy="22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4" name="Line 160"/>
              <p:cNvSpPr>
                <a:spLocks noChangeShapeType="1"/>
              </p:cNvSpPr>
              <p:nvPr/>
            </p:nvSpPr>
            <p:spPr bwMode="auto">
              <a:xfrm>
                <a:off x="5193" y="845"/>
                <a:ext cx="0" cy="22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5" name="Rectangle 161"/>
              <p:cNvSpPr>
                <a:spLocks noChangeArrowheads="1"/>
              </p:cNvSpPr>
              <p:nvPr/>
            </p:nvSpPr>
            <p:spPr bwMode="auto">
              <a:xfrm>
                <a:off x="1338" y="2523"/>
                <a:ext cx="3357" cy="40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dirty="0" smtClean="0">
                    <a:solidFill>
                      <a:srgbClr val="333399"/>
                    </a:solidFill>
                    <a:ea typeface="黑体" panose="02010609060101010101" pitchFamily="49" charset="-122"/>
                  </a:rPr>
                  <a:t>Provides reliable delivery service</a:t>
                </a:r>
                <a:endParaRPr kumimoji="1" lang="zh-CN" altLang="en-US" sz="2800" dirty="0">
                  <a:solidFill>
                    <a:srgbClr val="333399"/>
                  </a:solidFill>
                  <a:ea typeface="黑体" panose="0201060906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8722"/>
                                        </p:tgtEl>
                                        <p:attrNameLst>
                                          <p:attrName>style.visibility</p:attrName>
                                        </p:attrNameLst>
                                      </p:cBhvr>
                                      <p:to>
                                        <p:strVal val="visible"/>
                                      </p:to>
                                    </p:set>
                                    <p:anim calcmode="discrete" valueType="clr">
                                      <p:cBhvr override="childStyle">
                                        <p:cTn id="7" dur="80"/>
                                        <p:tgtEl>
                                          <p:spTgt spid="1587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8722"/>
                                        </p:tgtEl>
                                        <p:attrNameLst>
                                          <p:attrName>fillcolor</p:attrName>
                                        </p:attrNameLst>
                                      </p:cBhvr>
                                      <p:tavLst>
                                        <p:tav tm="0">
                                          <p:val>
                                            <p:clrVal>
                                              <a:schemeClr val="accent2"/>
                                            </p:clrVal>
                                          </p:val>
                                        </p:tav>
                                        <p:tav tm="50000">
                                          <p:val>
                                            <p:clrVal>
                                              <a:schemeClr val="hlink"/>
                                            </p:clrVal>
                                          </p:val>
                                        </p:tav>
                                      </p:tavLst>
                                    </p:anim>
                                    <p:set>
                                      <p:cBhvr>
                                        <p:cTn id="9" dur="80"/>
                                        <p:tgtEl>
                                          <p:spTgt spid="158722"/>
                                        </p:tgtEl>
                                        <p:attrNameLst>
                                          <p:attrName>fill.type</p:attrName>
                                        </p:attrNameLst>
                                      </p:cBhvr>
                                      <p:to>
                                        <p:strVal val="solid"/>
                                      </p:to>
                                    </p:set>
                                  </p:childTnLst>
                                </p:cTn>
                              </p:par>
                              <p:par>
                                <p:cTn id="10" presetID="9"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nodeType="afterGroup">
                            <p:stCondLst>
                              <p:cond delay="1160"/>
                            </p:stCondLst>
                            <p:childTnLst>
                              <p:par>
                                <p:cTn id="14" presetID="35" presetClass="emph" presetSubtype="0" repeatCount="indefinite" nodeType="afterEffect">
                                  <p:stCondLst>
                                    <p:cond delay="0"/>
                                  </p:stCondLst>
                                  <p:endCondLst>
                                    <p:cond evt="onNext" delay="0">
                                      <p:tgtEl>
                                        <p:sldTgt/>
                                      </p:tgtEl>
                                    </p:cond>
                                  </p:endCondLst>
                                  <p:childTnLst>
                                    <p:anim calcmode="discrete" valueType="str">
                                      <p:cBhvr>
                                        <p:cTn id="15"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58723">
                                            <p:txEl>
                                              <p:pRg st="0" end="0"/>
                                            </p:txEl>
                                          </p:spTgt>
                                        </p:tgtEl>
                                        <p:attrNameLst>
                                          <p:attrName>style.visibility</p:attrName>
                                        </p:attrNameLst>
                                      </p:cBhvr>
                                      <p:to>
                                        <p:strVal val="visible"/>
                                      </p:to>
                                    </p:set>
                                    <p:anim calcmode="discrete" valueType="clr">
                                      <p:cBhvr override="childStyle">
                                        <p:cTn id="20" dur="80"/>
                                        <p:tgtEl>
                                          <p:spTgt spid="15872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58723">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158723">
                                            <p:txEl>
                                              <p:pRg st="0" end="0"/>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158723">
                                            <p:txEl>
                                              <p:pRg st="1" end="1"/>
                                            </p:txEl>
                                          </p:spTgt>
                                        </p:tgtEl>
                                        <p:attrNameLst>
                                          <p:attrName>style.visibility</p:attrName>
                                        </p:attrNameLst>
                                      </p:cBhvr>
                                      <p:to>
                                        <p:strVal val="visible"/>
                                      </p:to>
                                    </p:set>
                                    <p:anim calcmode="discrete" valueType="clr">
                                      <p:cBhvr override="childStyle">
                                        <p:cTn id="27" dur="80"/>
                                        <p:tgtEl>
                                          <p:spTgt spid="15872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58723">
                                            <p:txEl>
                                              <p:pRg st="1" end="1"/>
                                            </p:txEl>
                                          </p:spTgt>
                                        </p:tgtEl>
                                        <p:attrNameLst>
                                          <p:attrName>fillcolor</p:attrName>
                                        </p:attrNameLst>
                                      </p:cBhvr>
                                      <p:tavLst>
                                        <p:tav tm="0">
                                          <p:val>
                                            <p:clrVal>
                                              <a:schemeClr val="accent2"/>
                                            </p:clrVal>
                                          </p:val>
                                        </p:tav>
                                        <p:tav tm="50000">
                                          <p:val>
                                            <p:clrVal>
                                              <a:schemeClr val="hlink"/>
                                            </p:clrVal>
                                          </p:val>
                                        </p:tav>
                                      </p:tavLst>
                                    </p:anim>
                                    <p:set>
                                      <p:cBhvr>
                                        <p:cTn id="29" dur="80"/>
                                        <p:tgtEl>
                                          <p:spTgt spid="158723">
                                            <p:txEl>
                                              <p:pRg st="1" end="1"/>
                                            </p:txEl>
                                          </p:spTgt>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nodeType="clickEffect">
                                  <p:stCondLst>
                                    <p:cond delay="0"/>
                                  </p:stCondLst>
                                  <p:iterate type="lt">
                                    <p:tmPct val="50000"/>
                                  </p:iterate>
                                  <p:childTnLst>
                                    <p:set>
                                      <p:cBhvr>
                                        <p:cTn id="33" dur="1" fill="hold">
                                          <p:stCondLst>
                                            <p:cond delay="0"/>
                                          </p:stCondLst>
                                        </p:cTn>
                                        <p:tgtEl>
                                          <p:spTgt spid="158723">
                                            <p:txEl>
                                              <p:pRg st="2" end="2"/>
                                            </p:txEl>
                                          </p:spTgt>
                                        </p:tgtEl>
                                        <p:attrNameLst>
                                          <p:attrName>style.visibility</p:attrName>
                                        </p:attrNameLst>
                                      </p:cBhvr>
                                      <p:to>
                                        <p:strVal val="visible"/>
                                      </p:to>
                                    </p:set>
                                    <p:anim calcmode="discrete" valueType="clr">
                                      <p:cBhvr override="childStyle">
                                        <p:cTn id="34" dur="80"/>
                                        <p:tgtEl>
                                          <p:spTgt spid="15872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58723">
                                            <p:txEl>
                                              <p:pRg st="2" end="2"/>
                                            </p:txEl>
                                          </p:spTgt>
                                        </p:tgtEl>
                                        <p:attrNameLst>
                                          <p:attrName>fillcolor</p:attrName>
                                        </p:attrNameLst>
                                      </p:cBhvr>
                                      <p:tavLst>
                                        <p:tav tm="0">
                                          <p:val>
                                            <p:clrVal>
                                              <a:schemeClr val="accent2"/>
                                            </p:clrVal>
                                          </p:val>
                                        </p:tav>
                                        <p:tav tm="50000">
                                          <p:val>
                                            <p:clrVal>
                                              <a:schemeClr val="hlink"/>
                                            </p:clrVal>
                                          </p:val>
                                        </p:tav>
                                      </p:tavLst>
                                    </p:anim>
                                    <p:set>
                                      <p:cBhvr>
                                        <p:cTn id="36" dur="80"/>
                                        <p:tgtEl>
                                          <p:spTgt spid="158723">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E03DF35-323E-42C4-BACB-BCFA4E5750CD}" type="slidenum">
              <a:rPr lang="zh-CN" altLang="en-US" sz="1400">
                <a:latin typeface="Tahoma" panose="020B0604030504040204" pitchFamily="34" charset="0"/>
              </a:rPr>
              <a:pPr/>
              <a:t>44</a:t>
            </a:fld>
            <a:endParaRPr lang="en-US" altLang="zh-CN" sz="1400">
              <a:latin typeface="Tahoma" panose="020B0604030504040204" pitchFamily="34" charset="0"/>
            </a:endParaRPr>
          </a:p>
        </p:txBody>
      </p:sp>
      <p:sp>
        <p:nvSpPr>
          <p:cNvPr id="15362" name="Rectangle 2"/>
          <p:cNvSpPr>
            <a:spLocks noGrp="1" noChangeArrowheads="1"/>
          </p:cNvSpPr>
          <p:nvPr>
            <p:ph type="title"/>
          </p:nvPr>
        </p:nvSpPr>
        <p:spPr>
          <a:xfrm>
            <a:off x="158750" y="200025"/>
            <a:ext cx="8647113" cy="1171575"/>
          </a:xfrm>
        </p:spPr>
        <p:txBody>
          <a:bodyPr/>
          <a:lstStyle/>
          <a:p>
            <a:pPr algn="ctr" eaLnBrk="1" hangingPunct="1"/>
            <a:r>
              <a:rPr lang="en-US" altLang="zh-CN" sz="4000" smtClean="0">
                <a:solidFill>
                  <a:srgbClr val="0000FF"/>
                </a:solidFill>
                <a:latin typeface="Comic Sans MS" panose="030F0702030302020204" pitchFamily="66" charset="0"/>
              </a:rPr>
              <a:t>Network Core</a:t>
            </a:r>
            <a:r>
              <a:rPr lang="en-US" altLang="zh-CN" sz="4000" smtClean="0">
                <a:latin typeface="Comic Sans MS" panose="030F0702030302020204" pitchFamily="66" charset="0"/>
              </a:rPr>
              <a:t>: </a:t>
            </a:r>
            <a:r>
              <a:rPr lang="en-US" altLang="zh-CN" sz="4000" smtClean="0">
                <a:solidFill>
                  <a:srgbClr val="FF3300"/>
                </a:solidFill>
                <a:latin typeface="Comic Sans MS" panose="030F0702030302020204" pitchFamily="66" charset="0"/>
              </a:rPr>
              <a:t>Circuit Switching</a:t>
            </a:r>
            <a:endParaRPr lang="en-US" altLang="zh-CN" smtClean="0">
              <a:solidFill>
                <a:srgbClr val="FF3300"/>
              </a:solidFill>
              <a:latin typeface="Comic Sans MS" panose="030F0702030302020204" pitchFamily="66" charset="0"/>
            </a:endParaRPr>
          </a:p>
        </p:txBody>
      </p:sp>
      <p:sp>
        <p:nvSpPr>
          <p:cNvPr id="15363" name="Rectangle 3"/>
          <p:cNvSpPr>
            <a:spLocks noGrp="1" noChangeArrowheads="1"/>
          </p:cNvSpPr>
          <p:nvPr>
            <p:ph type="body" sz="half" idx="1"/>
          </p:nvPr>
        </p:nvSpPr>
        <p:spPr>
          <a:xfrm>
            <a:off x="422275" y="1663700"/>
            <a:ext cx="4038600" cy="4648200"/>
          </a:xfrm>
        </p:spPr>
        <p:txBody>
          <a:bodyPr/>
          <a:lstStyle/>
          <a:p>
            <a:pPr eaLnBrk="1" hangingPunct="1">
              <a:spcBef>
                <a:spcPct val="0"/>
              </a:spcBef>
              <a:buFont typeface="Wingdings" panose="05000000000000000000" pitchFamily="2" charset="2"/>
              <a:buNone/>
            </a:pPr>
            <a:r>
              <a:rPr lang="en-US" altLang="zh-CN" sz="3200" dirty="0" smtClean="0">
                <a:solidFill>
                  <a:srgbClr val="0000FF"/>
                </a:solidFill>
                <a:latin typeface="Comic Sans MS" panose="030F0702030302020204" pitchFamily="66" charset="0"/>
              </a:rPr>
              <a:t>network resources (e.g., bandwidth)</a:t>
            </a:r>
            <a:r>
              <a:rPr lang="en-US" altLang="zh-CN" sz="3200" dirty="0" smtClean="0">
                <a:latin typeface="Comic Sans MS" panose="030F0702030302020204" pitchFamily="66" charset="0"/>
              </a:rPr>
              <a:t> </a:t>
            </a:r>
            <a:r>
              <a:rPr lang="en-US" altLang="zh-CN" sz="3200" dirty="0" smtClean="0">
                <a:solidFill>
                  <a:srgbClr val="FF0000"/>
                </a:solidFill>
                <a:latin typeface="Comic Sans MS" panose="030F0702030302020204" pitchFamily="66" charset="0"/>
              </a:rPr>
              <a:t>divided into “pieces”</a:t>
            </a:r>
            <a:endParaRPr lang="en-US" altLang="zh-CN" dirty="0" smtClean="0">
              <a:solidFill>
                <a:srgbClr val="FF0000"/>
              </a:solidFill>
              <a:latin typeface="Comic Sans MS" panose="030F0702030302020204" pitchFamily="66" charset="0"/>
            </a:endParaRPr>
          </a:p>
          <a:p>
            <a:pPr eaLnBrk="1" hangingPunct="1">
              <a:spcBef>
                <a:spcPct val="0"/>
              </a:spcBef>
            </a:pPr>
            <a:r>
              <a:rPr lang="en-US" altLang="zh-CN" dirty="0" smtClean="0">
                <a:solidFill>
                  <a:srgbClr val="0000FF"/>
                </a:solidFill>
                <a:latin typeface="Comic Sans MS" panose="030F0702030302020204" pitchFamily="66" charset="0"/>
              </a:rPr>
              <a:t>pieces allocated to calls</a:t>
            </a:r>
          </a:p>
          <a:p>
            <a:pPr eaLnBrk="1" hangingPunct="1">
              <a:spcBef>
                <a:spcPct val="0"/>
              </a:spcBef>
            </a:pPr>
            <a:r>
              <a:rPr lang="en-US" altLang="zh-CN" dirty="0" smtClean="0">
                <a:solidFill>
                  <a:srgbClr val="0000FF"/>
                </a:solidFill>
                <a:latin typeface="Comic Sans MS" panose="030F0702030302020204" pitchFamily="66" charset="0"/>
              </a:rPr>
              <a:t>resource piece</a:t>
            </a:r>
            <a:r>
              <a:rPr lang="en-US" altLang="zh-CN" dirty="0" smtClean="0">
                <a:latin typeface="Comic Sans MS" panose="030F0702030302020204" pitchFamily="66" charset="0"/>
              </a:rPr>
              <a:t> </a:t>
            </a:r>
            <a:r>
              <a:rPr lang="en-US" altLang="zh-CN" i="1" dirty="0" smtClean="0">
                <a:solidFill>
                  <a:srgbClr val="FF0000"/>
                </a:solidFill>
                <a:latin typeface="Comic Sans MS" panose="030F0702030302020204" pitchFamily="66" charset="0"/>
              </a:rPr>
              <a:t>idle </a:t>
            </a:r>
            <a:r>
              <a:rPr lang="en-US" altLang="zh-CN" dirty="0" smtClean="0">
                <a:solidFill>
                  <a:srgbClr val="0000FF"/>
                </a:solidFill>
                <a:latin typeface="Comic Sans MS" panose="030F0702030302020204" pitchFamily="66" charset="0"/>
              </a:rPr>
              <a:t>if not used by owning call </a:t>
            </a:r>
            <a:r>
              <a:rPr lang="en-US" altLang="zh-CN" i="1" dirty="0" smtClean="0">
                <a:solidFill>
                  <a:srgbClr val="0000FF"/>
                </a:solidFill>
                <a:latin typeface="Comic Sans MS" panose="030F0702030302020204" pitchFamily="66" charset="0"/>
              </a:rPr>
              <a:t>(no sharing)</a:t>
            </a:r>
            <a:endParaRPr lang="en-US" altLang="zh-CN" dirty="0" smtClean="0">
              <a:solidFill>
                <a:srgbClr val="0000FF"/>
              </a:solidFill>
              <a:latin typeface="Comic Sans MS" panose="030F0702030302020204" pitchFamily="66" charset="0"/>
            </a:endParaRPr>
          </a:p>
        </p:txBody>
      </p:sp>
      <p:sp>
        <p:nvSpPr>
          <p:cNvPr id="15367" name="Rectangle 7"/>
          <p:cNvSpPr>
            <a:spLocks noChangeArrowheads="1"/>
          </p:cNvSpPr>
          <p:nvPr/>
        </p:nvSpPr>
        <p:spPr bwMode="auto">
          <a:xfrm>
            <a:off x="4868863" y="1755775"/>
            <a:ext cx="4038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a:solidFill>
                  <a:srgbClr val="0000FF"/>
                </a:solidFill>
                <a:latin typeface="Comic Sans MS" panose="030F0702030302020204" pitchFamily="66" charset="0"/>
              </a:rPr>
              <a:t>Multiplexing:</a:t>
            </a:r>
            <a:r>
              <a:rPr lang="zh-CN" altLang="en-US" sz="2800">
                <a:solidFill>
                  <a:srgbClr val="0000FF"/>
                </a:solidFill>
                <a:latin typeface="Comic Sans MS" panose="030F0702030302020204" pitchFamily="66" charset="0"/>
              </a:rPr>
              <a:t>多工，复用</a:t>
            </a:r>
            <a:r>
              <a:rPr lang="zh-CN" altLang="en-US" sz="2800">
                <a:latin typeface="Comic Sans MS" panose="030F0702030302020204" pitchFamily="66" charset="0"/>
              </a:rPr>
              <a:t> </a:t>
            </a:r>
          </a:p>
          <a:p>
            <a:pPr eaLnBrk="1" hangingPunct="1">
              <a:buClr>
                <a:schemeClr val="folHlink"/>
              </a:buClr>
              <a:buSzPct val="60000"/>
              <a:buFont typeface="Wingdings" panose="05000000000000000000" pitchFamily="2" charset="2"/>
              <a:buChar char="n"/>
            </a:pPr>
            <a:r>
              <a:rPr lang="en-US" altLang="zh-CN" sz="2800">
                <a:solidFill>
                  <a:srgbClr val="0000FF"/>
                </a:solidFill>
                <a:latin typeface="Comic Sans MS" panose="030F0702030302020204" pitchFamily="66" charset="0"/>
              </a:rPr>
              <a:t>dividing link bandwidth into “pieces”</a:t>
            </a:r>
          </a:p>
          <a:p>
            <a:pPr eaLnBrk="1" hangingPunct="1">
              <a:buClr>
                <a:schemeClr val="folHlink"/>
              </a:buClr>
              <a:buSzPct val="60000"/>
              <a:buFont typeface="Wingdings" panose="05000000000000000000" pitchFamily="2" charset="2"/>
              <a:buChar char="n"/>
            </a:pPr>
            <a:r>
              <a:rPr lang="en-US" altLang="zh-CN" sz="2800">
                <a:solidFill>
                  <a:srgbClr val="0000FF"/>
                </a:solidFill>
                <a:latin typeface="Comic Sans MS" panose="030F0702030302020204" pitchFamily="66" charset="0"/>
              </a:rPr>
              <a:t>How to divide</a:t>
            </a:r>
            <a:r>
              <a:rPr lang="zh-CN" altLang="en-US" sz="2800">
                <a:solidFill>
                  <a:srgbClr val="0000FF"/>
                </a:solidFill>
                <a:latin typeface="Comic Sans MS" panose="030F0702030302020204" pitchFamily="66" charset="0"/>
              </a:rPr>
              <a:t>？</a:t>
            </a:r>
          </a:p>
          <a:p>
            <a:pPr lvl="1" eaLnBrk="1" hangingPunct="1">
              <a:buClr>
                <a:schemeClr val="hlink"/>
              </a:buClr>
              <a:buSzPct val="55000"/>
              <a:buFont typeface="Wingdings" panose="05000000000000000000" pitchFamily="2" charset="2"/>
              <a:buChar char="n"/>
            </a:pPr>
            <a:r>
              <a:rPr lang="en-US" altLang="zh-CN" sz="2800">
                <a:solidFill>
                  <a:srgbClr val="0000FF"/>
                </a:solidFill>
                <a:latin typeface="Comic Sans MS" panose="030F0702030302020204" pitchFamily="66" charset="0"/>
              </a:rPr>
              <a:t>frequency division</a:t>
            </a:r>
          </a:p>
          <a:p>
            <a:pPr lvl="2" eaLnBrk="1" hangingPunct="1">
              <a:buClr>
                <a:schemeClr val="folHlink"/>
              </a:buClr>
              <a:buSzPct val="50000"/>
              <a:buFont typeface="Wingdings" panose="05000000000000000000" pitchFamily="2" charset="2"/>
              <a:buChar char="n"/>
            </a:pPr>
            <a:r>
              <a:rPr lang="en-US" altLang="zh-CN">
                <a:solidFill>
                  <a:srgbClr val="FF0000"/>
                </a:solidFill>
                <a:latin typeface="Comic Sans MS" panose="030F0702030302020204" pitchFamily="66" charset="0"/>
              </a:rPr>
              <a:t>FDM</a:t>
            </a:r>
          </a:p>
          <a:p>
            <a:pPr lvl="1" eaLnBrk="1" hangingPunct="1">
              <a:buClr>
                <a:schemeClr val="hlink"/>
              </a:buClr>
              <a:buSzPct val="55000"/>
              <a:buFont typeface="Wingdings" panose="05000000000000000000" pitchFamily="2" charset="2"/>
              <a:buChar char="n"/>
            </a:pPr>
            <a:r>
              <a:rPr lang="en-US" altLang="zh-CN" sz="2800">
                <a:solidFill>
                  <a:srgbClr val="0000FF"/>
                </a:solidFill>
                <a:latin typeface="Comic Sans MS" panose="030F0702030302020204" pitchFamily="66" charset="0"/>
              </a:rPr>
              <a:t>time division</a:t>
            </a:r>
          </a:p>
          <a:p>
            <a:pPr lvl="2" eaLnBrk="1" hangingPunct="1">
              <a:buClr>
                <a:schemeClr val="folHlink"/>
              </a:buClr>
              <a:buSzPct val="50000"/>
              <a:buFont typeface="Wingdings" panose="05000000000000000000" pitchFamily="2" charset="2"/>
              <a:buChar char="n"/>
            </a:pPr>
            <a:r>
              <a:rPr lang="en-US" altLang="zh-CN">
                <a:solidFill>
                  <a:srgbClr val="FF0000"/>
                </a:solidFill>
                <a:latin typeface="Comic Sans MS" panose="030F0702030302020204" pitchFamily="66" charset="0"/>
              </a:rPr>
              <a:t>TDM</a:t>
            </a:r>
          </a:p>
          <a:p>
            <a:pPr lvl="1" eaLnBrk="1" hangingPunct="1">
              <a:buClr>
                <a:schemeClr val="hlink"/>
              </a:buClr>
              <a:buSzPct val="55000"/>
              <a:buFont typeface="Wingdings" panose="05000000000000000000" pitchFamily="2" charset="2"/>
              <a:buChar char="n"/>
            </a:pPr>
            <a:r>
              <a:rPr lang="en-US" altLang="zh-CN" sz="2800">
                <a:solidFill>
                  <a:srgbClr val="0000FF"/>
                </a:solidFill>
                <a:latin typeface="Comic Sans MS" panose="030F0702030302020204" pitchFamily="66" charset="0"/>
              </a:rPr>
              <a:t>code division</a:t>
            </a:r>
          </a:p>
          <a:p>
            <a:pPr lvl="2" eaLnBrk="1" hangingPunct="1">
              <a:buClr>
                <a:schemeClr val="folHlink"/>
              </a:buClr>
              <a:buSzPct val="50000"/>
              <a:buFont typeface="Wingdings" panose="05000000000000000000" pitchFamily="2" charset="2"/>
              <a:buChar char="n"/>
            </a:pPr>
            <a:r>
              <a:rPr lang="en-US" altLang="zh-CN">
                <a:solidFill>
                  <a:srgbClr val="FF0000"/>
                </a:solidFill>
                <a:latin typeface="Comic Sans MS" panose="030F0702030302020204" pitchFamily="66" charset="0"/>
              </a:rPr>
              <a:t>CDMA</a:t>
            </a:r>
          </a:p>
          <a:p>
            <a:pPr lvl="2" eaLnBrk="1" hangingPunct="1">
              <a:buClr>
                <a:schemeClr val="folHlink"/>
              </a:buClr>
              <a:buSzPct val="50000"/>
              <a:buFont typeface="Wingdings" panose="05000000000000000000" pitchFamily="2" charset="2"/>
              <a:buChar char="n"/>
            </a:pPr>
            <a:endParaRPr lang="en-US" altLang="zh-CN">
              <a:solidFill>
                <a:srgbClr val="FF0000"/>
              </a:solidFill>
              <a:latin typeface="Comic Sans MS" panose="030F0702030302020204" pitchFamily="66" charset="0"/>
            </a:endParaRPr>
          </a:p>
        </p:txBody>
      </p:sp>
      <p:pic>
        <p:nvPicPr>
          <p:cNvPr id="15369" name="Picture 9" descr="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338" y="2562225"/>
            <a:ext cx="762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5362"/>
                                        </p:tgtEl>
                                        <p:attrNameLst>
                                          <p:attrName>style.visibility</p:attrName>
                                        </p:attrNameLst>
                                      </p:cBhvr>
                                      <p:to>
                                        <p:strVal val="visible"/>
                                      </p:to>
                                    </p:set>
                                    <p:anim calcmode="discrete" valueType="clr">
                                      <p:cBhvr override="childStyle">
                                        <p:cTn id="7" dur="80"/>
                                        <p:tgtEl>
                                          <p:spTgt spid="1536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362"/>
                                        </p:tgtEl>
                                        <p:attrNameLst>
                                          <p:attrName>fillcolor</p:attrName>
                                        </p:attrNameLst>
                                      </p:cBhvr>
                                      <p:tavLst>
                                        <p:tav tm="0">
                                          <p:val>
                                            <p:clrVal>
                                              <a:schemeClr val="accent2"/>
                                            </p:clrVal>
                                          </p:val>
                                        </p:tav>
                                        <p:tav tm="50000">
                                          <p:val>
                                            <p:clrVal>
                                              <a:schemeClr val="hlink"/>
                                            </p:clrVal>
                                          </p:val>
                                        </p:tav>
                                      </p:tavLst>
                                    </p:anim>
                                    <p:set>
                                      <p:cBhvr>
                                        <p:cTn id="9" dur="80"/>
                                        <p:tgtEl>
                                          <p:spTgt spid="15362"/>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5363">
                                            <p:txEl>
                                              <p:pRg st="0" end="0"/>
                                            </p:txEl>
                                          </p:spTgt>
                                        </p:tgtEl>
                                        <p:attrNameLst>
                                          <p:attrName>style.visibility</p:attrName>
                                        </p:attrNameLst>
                                      </p:cBhvr>
                                      <p:to>
                                        <p:strVal val="visible"/>
                                      </p:to>
                                    </p:set>
                                    <p:anim calcmode="discrete" valueType="clr">
                                      <p:cBhvr override="childStyle">
                                        <p:cTn id="14" dur="80"/>
                                        <p:tgtEl>
                                          <p:spTgt spid="1536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5363">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5363">
                                            <p:txEl>
                                              <p:pRg st="0" end="0"/>
                                            </p:txEl>
                                          </p:spTgt>
                                        </p:tgtEl>
                                        <p:attrNameLst>
                                          <p:attrName>fill.type</p:attrName>
                                        </p:attrNameLst>
                                      </p:cBhvr>
                                      <p:to>
                                        <p:strVal val="solid"/>
                                      </p:to>
                                    </p:set>
                                  </p:childTnLst>
                                </p:cTn>
                              </p:par>
                            </p:childTnLst>
                          </p:cTn>
                        </p:par>
                        <p:par>
                          <p:cTn id="17" fill="hold" nodeType="afterGroup">
                            <p:stCondLst>
                              <p:cond delay="2080"/>
                            </p:stCondLst>
                            <p:childTnLst>
                              <p:par>
                                <p:cTn id="18" presetID="9" presetClass="entr" presetSubtype="0" fill="hold" nodeType="afterEffect">
                                  <p:stCondLst>
                                    <p:cond delay="0"/>
                                  </p:stCondLst>
                                  <p:childTnLst>
                                    <p:set>
                                      <p:cBhvr>
                                        <p:cTn id="19" dur="1" fill="hold">
                                          <p:stCondLst>
                                            <p:cond delay="0"/>
                                          </p:stCondLst>
                                        </p:cTn>
                                        <p:tgtEl>
                                          <p:spTgt spid="15363">
                                            <p:txEl>
                                              <p:pRg st="1" end="1"/>
                                            </p:txEl>
                                          </p:spTgt>
                                        </p:tgtEl>
                                        <p:attrNameLst>
                                          <p:attrName>style.visibility</p:attrName>
                                        </p:attrNameLst>
                                      </p:cBhvr>
                                      <p:to>
                                        <p:strVal val="visible"/>
                                      </p:to>
                                    </p:set>
                                    <p:animEffect transition="in" filter="dissolve">
                                      <p:cBhvr>
                                        <p:cTn id="20" dur="500"/>
                                        <p:tgtEl>
                                          <p:spTgt spid="15363">
                                            <p:txEl>
                                              <p:pRg st="1" end="1"/>
                                            </p:txEl>
                                          </p:spTgt>
                                        </p:tgtEl>
                                      </p:cBhvr>
                                    </p:animEffect>
                                  </p:childTnLst>
                                </p:cTn>
                              </p:par>
                            </p:childTnLst>
                          </p:cTn>
                        </p:par>
                        <p:par>
                          <p:cTn id="21" fill="hold" nodeType="afterGroup">
                            <p:stCondLst>
                              <p:cond delay="2580"/>
                            </p:stCondLst>
                            <p:childTnLst>
                              <p:par>
                                <p:cTn id="22" presetID="9" presetClass="entr" presetSubtype="0" fill="hold" nodeType="afterEffect">
                                  <p:stCondLst>
                                    <p:cond delay="0"/>
                                  </p:stCondLst>
                                  <p:childTnLst>
                                    <p:set>
                                      <p:cBhvr>
                                        <p:cTn id="23" dur="1" fill="hold">
                                          <p:stCondLst>
                                            <p:cond delay="0"/>
                                          </p:stCondLst>
                                        </p:cTn>
                                        <p:tgtEl>
                                          <p:spTgt spid="15363">
                                            <p:txEl>
                                              <p:pRg st="2" end="2"/>
                                            </p:txEl>
                                          </p:spTgt>
                                        </p:tgtEl>
                                        <p:attrNameLst>
                                          <p:attrName>style.visibility</p:attrName>
                                        </p:attrNameLst>
                                      </p:cBhvr>
                                      <p:to>
                                        <p:strVal val="visible"/>
                                      </p:to>
                                    </p:set>
                                    <p:animEffect transition="in" filter="dissolve">
                                      <p:cBhvr>
                                        <p:cTn id="24" dur="500"/>
                                        <p:tgtEl>
                                          <p:spTgt spid="15363">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5367">
                                            <p:txEl>
                                              <p:pRg st="0" end="0"/>
                                            </p:txEl>
                                          </p:spTgt>
                                        </p:tgtEl>
                                        <p:attrNameLst>
                                          <p:attrName>style.visibility</p:attrName>
                                        </p:attrNameLst>
                                      </p:cBhvr>
                                      <p:to>
                                        <p:strVal val="visible"/>
                                      </p:to>
                                    </p:set>
                                    <p:animEffect transition="in" filter="dissolve">
                                      <p:cBhvr>
                                        <p:cTn id="29" dur="500"/>
                                        <p:tgtEl>
                                          <p:spTgt spid="15367">
                                            <p:txEl>
                                              <p:pRg st="0" end="0"/>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15367">
                                            <p:txEl>
                                              <p:pRg st="1" end="1"/>
                                            </p:txEl>
                                          </p:spTgt>
                                        </p:tgtEl>
                                        <p:attrNameLst>
                                          <p:attrName>style.visibility</p:attrName>
                                        </p:attrNameLst>
                                      </p:cBhvr>
                                      <p:to>
                                        <p:strVal val="visible"/>
                                      </p:to>
                                    </p:set>
                                    <p:animEffect transition="in" filter="dissolve">
                                      <p:cBhvr>
                                        <p:cTn id="32" dur="500"/>
                                        <p:tgtEl>
                                          <p:spTgt spid="15367">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5367">
                                            <p:txEl>
                                              <p:pRg st="2" end="2"/>
                                            </p:txEl>
                                          </p:spTgt>
                                        </p:tgtEl>
                                        <p:attrNameLst>
                                          <p:attrName>style.visibility</p:attrName>
                                        </p:attrNameLst>
                                      </p:cBhvr>
                                      <p:to>
                                        <p:strVal val="visible"/>
                                      </p:to>
                                    </p:set>
                                    <p:animEffect transition="in" filter="dissolve">
                                      <p:cBhvr>
                                        <p:cTn id="37" dur="500"/>
                                        <p:tgtEl>
                                          <p:spTgt spid="15367">
                                            <p:txEl>
                                              <p:pRg st="2" end="2"/>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15369"/>
                                        </p:tgtEl>
                                        <p:attrNameLst>
                                          <p:attrName>style.visibility</p:attrName>
                                        </p:attrNameLst>
                                      </p:cBhvr>
                                      <p:to>
                                        <p:strVal val="visible"/>
                                      </p:to>
                                    </p:set>
                                    <p:animEffect transition="in" filter="dissolve">
                                      <p:cBhvr>
                                        <p:cTn id="40" dur="500"/>
                                        <p:tgtEl>
                                          <p:spTgt spid="1536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5367">
                                            <p:txEl>
                                              <p:pRg st="3" end="3"/>
                                            </p:txEl>
                                          </p:spTgt>
                                        </p:tgtEl>
                                        <p:attrNameLst>
                                          <p:attrName>style.visibility</p:attrName>
                                        </p:attrNameLst>
                                      </p:cBhvr>
                                      <p:to>
                                        <p:strVal val="visible"/>
                                      </p:to>
                                    </p:set>
                                    <p:animEffect transition="in" filter="dissolve">
                                      <p:cBhvr>
                                        <p:cTn id="45" dur="500"/>
                                        <p:tgtEl>
                                          <p:spTgt spid="15367">
                                            <p:txEl>
                                              <p:pRg st="3" end="3"/>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15367">
                                            <p:txEl>
                                              <p:pRg st="4" end="4"/>
                                            </p:txEl>
                                          </p:spTgt>
                                        </p:tgtEl>
                                        <p:attrNameLst>
                                          <p:attrName>style.visibility</p:attrName>
                                        </p:attrNameLst>
                                      </p:cBhvr>
                                      <p:to>
                                        <p:strVal val="visible"/>
                                      </p:to>
                                    </p:set>
                                    <p:animEffect transition="in" filter="dissolve">
                                      <p:cBhvr>
                                        <p:cTn id="48" dur="500"/>
                                        <p:tgtEl>
                                          <p:spTgt spid="15367">
                                            <p:txEl>
                                              <p:pRg st="4" end="4"/>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15367">
                                            <p:txEl>
                                              <p:pRg st="5" end="5"/>
                                            </p:txEl>
                                          </p:spTgt>
                                        </p:tgtEl>
                                        <p:attrNameLst>
                                          <p:attrName>style.visibility</p:attrName>
                                        </p:attrNameLst>
                                      </p:cBhvr>
                                      <p:to>
                                        <p:strVal val="visible"/>
                                      </p:to>
                                    </p:set>
                                    <p:animEffect transition="in" filter="dissolve">
                                      <p:cBhvr>
                                        <p:cTn id="53" dur="500"/>
                                        <p:tgtEl>
                                          <p:spTgt spid="15367">
                                            <p:txEl>
                                              <p:pRg st="5" end="5"/>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15367">
                                            <p:txEl>
                                              <p:pRg st="6" end="6"/>
                                            </p:txEl>
                                          </p:spTgt>
                                        </p:tgtEl>
                                        <p:attrNameLst>
                                          <p:attrName>style.visibility</p:attrName>
                                        </p:attrNameLst>
                                      </p:cBhvr>
                                      <p:to>
                                        <p:strVal val="visible"/>
                                      </p:to>
                                    </p:set>
                                    <p:animEffect transition="in" filter="dissolve">
                                      <p:cBhvr>
                                        <p:cTn id="56" dur="500"/>
                                        <p:tgtEl>
                                          <p:spTgt spid="15367">
                                            <p:txEl>
                                              <p:pRg st="6" end="6"/>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15367">
                                            <p:txEl>
                                              <p:pRg st="7" end="7"/>
                                            </p:txEl>
                                          </p:spTgt>
                                        </p:tgtEl>
                                        <p:attrNameLst>
                                          <p:attrName>style.visibility</p:attrName>
                                        </p:attrNameLst>
                                      </p:cBhvr>
                                      <p:to>
                                        <p:strVal val="visible"/>
                                      </p:to>
                                    </p:set>
                                    <p:animEffect transition="in" filter="dissolve">
                                      <p:cBhvr>
                                        <p:cTn id="59" dur="500"/>
                                        <p:tgtEl>
                                          <p:spTgt spid="15367">
                                            <p:txEl>
                                              <p:pRg st="7" end="7"/>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15367">
                                            <p:txEl>
                                              <p:pRg st="8" end="8"/>
                                            </p:txEl>
                                          </p:spTgt>
                                        </p:tgtEl>
                                        <p:attrNameLst>
                                          <p:attrName>style.visibility</p:attrName>
                                        </p:attrNameLst>
                                      </p:cBhvr>
                                      <p:to>
                                        <p:strVal val="visible"/>
                                      </p:to>
                                    </p:set>
                                    <p:animEffect transition="in" filter="dissolve">
                                      <p:cBhvr>
                                        <p:cTn id="62" dur="500"/>
                                        <p:tgtEl>
                                          <p:spTgt spid="153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2334378-75E8-4212-BF4F-9DBFC43F9CE2}" type="slidenum">
              <a:rPr lang="zh-CN" altLang="en-US" sz="1400">
                <a:latin typeface="Tahoma" panose="020B0604030504040204" pitchFamily="34" charset="0"/>
              </a:rPr>
              <a:pPr/>
              <a:t>45</a:t>
            </a:fld>
            <a:endParaRPr lang="en-US" altLang="zh-CN" sz="1400">
              <a:latin typeface="Tahoma" panose="020B0604030504040204" pitchFamily="34" charset="0"/>
            </a:endParaRPr>
          </a:p>
        </p:txBody>
      </p:sp>
      <p:sp>
        <p:nvSpPr>
          <p:cNvPr id="77827" name="Rectangle 2"/>
          <p:cNvSpPr>
            <a:spLocks noGrp="1" noChangeArrowheads="1"/>
          </p:cNvSpPr>
          <p:nvPr>
            <p:ph type="title"/>
          </p:nvPr>
        </p:nvSpPr>
        <p:spPr>
          <a:xfrm>
            <a:off x="527050" y="2568575"/>
            <a:ext cx="7793038" cy="1462088"/>
          </a:xfrm>
        </p:spPr>
        <p:txBody>
          <a:bodyPr/>
          <a:lstStyle/>
          <a:p>
            <a:pPr eaLnBrk="1" hangingPunct="1"/>
            <a:r>
              <a:rPr lang="en-US" altLang="zh-CN" smtClean="0">
                <a:solidFill>
                  <a:srgbClr val="0000FF"/>
                </a:solidFill>
                <a:latin typeface="Comic Sans MS" panose="030F0702030302020204" pitchFamily="66" charset="0"/>
              </a:rPr>
              <a:t>Example of FDM</a:t>
            </a:r>
            <a:endParaRPr lang="zh-CN" altLang="en-US" smtClean="0">
              <a:solidFill>
                <a:srgbClr val="0000FF"/>
              </a:solidFill>
              <a:latin typeface="Comic Sans MS" panose="030F0702030302020204" pitchFamily="66" charset="0"/>
            </a:endParaRPr>
          </a:p>
        </p:txBody>
      </p:sp>
      <p:sp>
        <p:nvSpPr>
          <p:cNvPr id="77828" name="Rectangle 3"/>
          <p:cNvSpPr>
            <a:spLocks noGrp="1" noChangeArrowheads="1"/>
          </p:cNvSpPr>
          <p:nvPr>
            <p:ph type="body" idx="1"/>
          </p:nvPr>
        </p:nvSpPr>
        <p:spPr>
          <a:xfrm>
            <a:off x="447675" y="4081463"/>
            <a:ext cx="7772400" cy="2438400"/>
          </a:xfrm>
        </p:spPr>
        <p:txBody>
          <a:bodyPr/>
          <a:lstStyle/>
          <a:p>
            <a:pPr eaLnBrk="1" hangingPunct="1">
              <a:lnSpc>
                <a:spcPct val="90000"/>
              </a:lnSpc>
            </a:pPr>
            <a:r>
              <a:rPr lang="en-US" altLang="zh-CN" b="1" smtClean="0">
                <a:solidFill>
                  <a:srgbClr val="0000FF"/>
                </a:solidFill>
                <a:latin typeface="Comic Sans MS" panose="030F0702030302020204" pitchFamily="66" charset="0"/>
              </a:rPr>
              <a:t>FM broadcast</a:t>
            </a:r>
            <a:r>
              <a:rPr lang="zh-CN" altLang="en-US" b="1" smtClean="0">
                <a:solidFill>
                  <a:srgbClr val="0000FF"/>
                </a:solidFill>
                <a:latin typeface="Comic Sans MS" panose="030F0702030302020204" pitchFamily="66" charset="0"/>
              </a:rPr>
              <a:t>：</a:t>
            </a:r>
          </a:p>
          <a:p>
            <a:pPr lvl="1" eaLnBrk="1" hangingPunct="1">
              <a:lnSpc>
                <a:spcPct val="90000"/>
              </a:lnSpc>
            </a:pPr>
            <a:r>
              <a:rPr lang="en-US" altLang="zh-CN" b="1" smtClean="0">
                <a:solidFill>
                  <a:srgbClr val="0000FF"/>
                </a:solidFill>
                <a:latin typeface="Comic Sans MS" panose="030F0702030302020204" pitchFamily="66" charset="0"/>
              </a:rPr>
              <a:t>Band</a:t>
            </a:r>
            <a:r>
              <a:rPr lang="zh-CN" altLang="en-US" b="1" smtClean="0">
                <a:solidFill>
                  <a:srgbClr val="0000FF"/>
                </a:solidFill>
                <a:latin typeface="Comic Sans MS" panose="030F0702030302020204" pitchFamily="66" charset="0"/>
              </a:rPr>
              <a:t>：</a:t>
            </a:r>
            <a:r>
              <a:rPr lang="en-US" altLang="zh-CN" b="1" smtClean="0">
                <a:solidFill>
                  <a:srgbClr val="0000FF"/>
                </a:solidFill>
                <a:latin typeface="Comic Sans MS" panose="030F0702030302020204" pitchFamily="66" charset="0"/>
              </a:rPr>
              <a:t>88</a:t>
            </a:r>
            <a:r>
              <a:rPr lang="zh-CN" altLang="en-US" b="1" smtClean="0">
                <a:solidFill>
                  <a:srgbClr val="0000FF"/>
                </a:solidFill>
                <a:latin typeface="Comic Sans MS" panose="030F0702030302020204" pitchFamily="66" charset="0"/>
              </a:rPr>
              <a:t>－</a:t>
            </a:r>
            <a:r>
              <a:rPr lang="en-US" altLang="zh-CN" b="1" smtClean="0">
                <a:solidFill>
                  <a:srgbClr val="0000FF"/>
                </a:solidFill>
                <a:latin typeface="Comic Sans MS" panose="030F0702030302020204" pitchFamily="66" charset="0"/>
              </a:rPr>
              <a:t>108MHz</a:t>
            </a:r>
          </a:p>
          <a:p>
            <a:pPr lvl="1" eaLnBrk="1" hangingPunct="1">
              <a:lnSpc>
                <a:spcPct val="90000"/>
              </a:lnSpc>
            </a:pPr>
            <a:r>
              <a:rPr lang="en-US" altLang="zh-CN" b="1" smtClean="0">
                <a:solidFill>
                  <a:srgbClr val="0000FF"/>
                </a:solidFill>
                <a:latin typeface="Comic Sans MS" panose="030F0702030302020204" pitchFamily="66" charset="0"/>
              </a:rPr>
              <a:t>Bandwidth</a:t>
            </a:r>
            <a:r>
              <a:rPr lang="zh-CN" altLang="en-US" b="1" smtClean="0">
                <a:solidFill>
                  <a:srgbClr val="0000FF"/>
                </a:solidFill>
                <a:latin typeface="Comic Sans MS" panose="030F0702030302020204" pitchFamily="66" charset="0"/>
              </a:rPr>
              <a:t>？</a:t>
            </a:r>
          </a:p>
          <a:p>
            <a:pPr lvl="1" eaLnBrk="1" hangingPunct="1">
              <a:lnSpc>
                <a:spcPct val="90000"/>
              </a:lnSpc>
            </a:pPr>
            <a:r>
              <a:rPr lang="en-US" altLang="zh-CN" b="1" smtClean="0">
                <a:solidFill>
                  <a:srgbClr val="0000FF"/>
                </a:solidFill>
                <a:latin typeface="Comic Sans MS" panose="030F0702030302020204" pitchFamily="66" charset="0"/>
              </a:rPr>
              <a:t>How many radio station?</a:t>
            </a:r>
            <a:endParaRPr lang="zh-CN" altLang="en-US" b="1" smtClean="0">
              <a:solidFill>
                <a:srgbClr val="0000FF"/>
              </a:solidFill>
              <a:latin typeface="Comic Sans MS" panose="030F0702030302020204" pitchFamily="66" charset="0"/>
            </a:endParaRPr>
          </a:p>
        </p:txBody>
      </p:sp>
      <p:pic>
        <p:nvPicPr>
          <p:cNvPr id="77829" name="Picture 4" descr="ms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150" y="3375025"/>
            <a:ext cx="28575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1090613" y="1117600"/>
            <a:ext cx="6523037" cy="1860550"/>
            <a:chOff x="1029" y="2842"/>
            <a:chExt cx="4109" cy="1172"/>
          </a:xfrm>
        </p:grpSpPr>
        <p:sp>
          <p:nvSpPr>
            <p:cNvPr id="77837" name="Line 6"/>
            <p:cNvSpPr>
              <a:spLocks noChangeShapeType="1"/>
            </p:cNvSpPr>
            <p:nvPr/>
          </p:nvSpPr>
          <p:spPr bwMode="auto">
            <a:xfrm>
              <a:off x="2242" y="3500"/>
              <a:ext cx="141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7838" name="Group 7"/>
            <p:cNvGrpSpPr>
              <a:grpSpLocks/>
            </p:cNvGrpSpPr>
            <p:nvPr/>
          </p:nvGrpSpPr>
          <p:grpSpPr bwMode="auto">
            <a:xfrm>
              <a:off x="3622" y="3348"/>
              <a:ext cx="423" cy="244"/>
              <a:chOff x="3955" y="387"/>
              <a:chExt cx="423" cy="244"/>
            </a:xfrm>
          </p:grpSpPr>
          <p:sp>
            <p:nvSpPr>
              <p:cNvPr id="77865" name="Freeform 8"/>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66" name="Group 9"/>
              <p:cNvGrpSpPr>
                <a:grpSpLocks/>
              </p:cNvGrpSpPr>
              <p:nvPr/>
            </p:nvGrpSpPr>
            <p:grpSpPr bwMode="auto">
              <a:xfrm>
                <a:off x="4002" y="442"/>
                <a:ext cx="316" cy="147"/>
                <a:chOff x="3600" y="219"/>
                <a:chExt cx="360" cy="175"/>
              </a:xfrm>
            </p:grpSpPr>
            <p:sp>
              <p:nvSpPr>
                <p:cNvPr id="77867"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7868" name="Line 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9" name="Line 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0" name="Rectangle 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7871"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72" name="Group 15"/>
                <p:cNvGrpSpPr>
                  <a:grpSpLocks/>
                </p:cNvGrpSpPr>
                <p:nvPr/>
              </p:nvGrpSpPr>
              <p:grpSpPr bwMode="auto">
                <a:xfrm>
                  <a:off x="3686" y="244"/>
                  <a:ext cx="177" cy="66"/>
                  <a:chOff x="2848" y="848"/>
                  <a:chExt cx="140" cy="98"/>
                </a:xfrm>
              </p:grpSpPr>
              <p:sp>
                <p:nvSpPr>
                  <p:cNvPr id="77877"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8"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9"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73" name="Group 19"/>
                <p:cNvGrpSpPr>
                  <a:grpSpLocks/>
                </p:cNvGrpSpPr>
                <p:nvPr/>
              </p:nvGrpSpPr>
              <p:grpSpPr bwMode="auto">
                <a:xfrm flipV="1">
                  <a:off x="3686" y="243"/>
                  <a:ext cx="177" cy="66"/>
                  <a:chOff x="2848" y="848"/>
                  <a:chExt cx="140" cy="98"/>
                </a:xfrm>
              </p:grpSpPr>
              <p:sp>
                <p:nvSpPr>
                  <p:cNvPr id="77874"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5"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6"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77839" name="Group 23"/>
            <p:cNvGrpSpPr>
              <a:grpSpLocks/>
            </p:cNvGrpSpPr>
            <p:nvPr/>
          </p:nvGrpSpPr>
          <p:grpSpPr bwMode="auto">
            <a:xfrm>
              <a:off x="1921" y="3366"/>
              <a:ext cx="423" cy="244"/>
              <a:chOff x="3955" y="387"/>
              <a:chExt cx="423" cy="244"/>
            </a:xfrm>
          </p:grpSpPr>
          <p:sp>
            <p:nvSpPr>
              <p:cNvPr id="77850" name="Freeform 24"/>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244"/>
                  <a:gd name="T29" fmla="*/ 423 w 423"/>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51" name="Group 25"/>
              <p:cNvGrpSpPr>
                <a:grpSpLocks/>
              </p:cNvGrpSpPr>
              <p:nvPr/>
            </p:nvGrpSpPr>
            <p:grpSpPr bwMode="auto">
              <a:xfrm>
                <a:off x="4002" y="442"/>
                <a:ext cx="316" cy="147"/>
                <a:chOff x="3600" y="219"/>
                <a:chExt cx="360" cy="175"/>
              </a:xfrm>
            </p:grpSpPr>
            <p:sp>
              <p:nvSpPr>
                <p:cNvPr id="77852" name="Oval 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7853" name="Line 2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4" name="Line 2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5" name="Rectangle 2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7856" name="Oval 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77857" name="Group 31"/>
                <p:cNvGrpSpPr>
                  <a:grpSpLocks/>
                </p:cNvGrpSpPr>
                <p:nvPr/>
              </p:nvGrpSpPr>
              <p:grpSpPr bwMode="auto">
                <a:xfrm>
                  <a:off x="3686" y="244"/>
                  <a:ext cx="177" cy="66"/>
                  <a:chOff x="2848" y="848"/>
                  <a:chExt cx="140" cy="98"/>
                </a:xfrm>
              </p:grpSpPr>
              <p:sp>
                <p:nvSpPr>
                  <p:cNvPr id="77862"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3"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4"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8" name="Group 35"/>
                <p:cNvGrpSpPr>
                  <a:grpSpLocks/>
                </p:cNvGrpSpPr>
                <p:nvPr/>
              </p:nvGrpSpPr>
              <p:grpSpPr bwMode="auto">
                <a:xfrm flipV="1">
                  <a:off x="3686" y="243"/>
                  <a:ext cx="177" cy="66"/>
                  <a:chOff x="2848" y="848"/>
                  <a:chExt cx="140" cy="98"/>
                </a:xfrm>
              </p:grpSpPr>
              <p:sp>
                <p:nvSpPr>
                  <p:cNvPr id="77859" name="Line 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0" name="Line 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1" name="Line 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77840" name="Line 39"/>
            <p:cNvSpPr>
              <a:spLocks noChangeShapeType="1"/>
            </p:cNvSpPr>
            <p:nvPr/>
          </p:nvSpPr>
          <p:spPr bwMode="auto">
            <a:xfrm flipH="1" flipV="1">
              <a:off x="1631" y="3288"/>
              <a:ext cx="336" cy="1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1" name="Line 40"/>
            <p:cNvSpPr>
              <a:spLocks noChangeShapeType="1"/>
            </p:cNvSpPr>
            <p:nvPr/>
          </p:nvSpPr>
          <p:spPr bwMode="auto">
            <a:xfrm flipH="1" flipV="1">
              <a:off x="4024" y="3545"/>
              <a:ext cx="336" cy="1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2" name="Line 41"/>
            <p:cNvSpPr>
              <a:spLocks noChangeShapeType="1"/>
            </p:cNvSpPr>
            <p:nvPr/>
          </p:nvSpPr>
          <p:spPr bwMode="auto">
            <a:xfrm flipH="1">
              <a:off x="1639" y="3589"/>
              <a:ext cx="337" cy="1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3" name="Line 42"/>
            <p:cNvSpPr>
              <a:spLocks noChangeShapeType="1"/>
            </p:cNvSpPr>
            <p:nvPr/>
          </p:nvSpPr>
          <p:spPr bwMode="auto">
            <a:xfrm flipH="1">
              <a:off x="3997" y="3243"/>
              <a:ext cx="337" cy="1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4" name="Line 43"/>
            <p:cNvSpPr>
              <a:spLocks noChangeShapeType="1"/>
            </p:cNvSpPr>
            <p:nvPr/>
          </p:nvSpPr>
          <p:spPr bwMode="auto">
            <a:xfrm flipH="1">
              <a:off x="1551" y="3518"/>
              <a:ext cx="3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5" name="Line 44"/>
            <p:cNvSpPr>
              <a:spLocks noChangeShapeType="1"/>
            </p:cNvSpPr>
            <p:nvPr/>
          </p:nvSpPr>
          <p:spPr bwMode="auto">
            <a:xfrm flipH="1">
              <a:off x="4023" y="3483"/>
              <a:ext cx="3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7846" name="Picture 45" descr="j028737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9" y="2961"/>
              <a:ext cx="553"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7" name="Picture 46" descr="j019538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 y="3514"/>
              <a:ext cx="48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8" name="Picture 47" descr="j01954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0" y="2842"/>
              <a:ext cx="688"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9" name="Picture 48" descr="j019538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2" y="3517"/>
              <a:ext cx="618"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8225" name="Rectangle 49"/>
          <p:cNvSpPr>
            <a:spLocks noChangeArrowheads="1"/>
          </p:cNvSpPr>
          <p:nvPr/>
        </p:nvSpPr>
        <p:spPr bwMode="auto">
          <a:xfrm>
            <a:off x="3284538" y="1671638"/>
            <a:ext cx="209550" cy="3794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6" name="Rectangle 50"/>
          <p:cNvSpPr>
            <a:spLocks noChangeArrowheads="1"/>
          </p:cNvSpPr>
          <p:nvPr/>
        </p:nvSpPr>
        <p:spPr bwMode="auto">
          <a:xfrm>
            <a:off x="3567113" y="1671638"/>
            <a:ext cx="209550" cy="37941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7" name="Rectangle 51"/>
          <p:cNvSpPr>
            <a:spLocks noChangeArrowheads="1"/>
          </p:cNvSpPr>
          <p:nvPr/>
        </p:nvSpPr>
        <p:spPr bwMode="auto">
          <a:xfrm>
            <a:off x="3860800" y="1671638"/>
            <a:ext cx="209550" cy="379412"/>
          </a:xfrm>
          <a:prstGeom prst="rect">
            <a:avLst/>
          </a:prstGeom>
          <a:solidFill>
            <a:srgbClr val="800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8" name="Rectangle 52"/>
          <p:cNvSpPr>
            <a:spLocks noChangeArrowheads="1"/>
          </p:cNvSpPr>
          <p:nvPr/>
        </p:nvSpPr>
        <p:spPr bwMode="auto">
          <a:xfrm>
            <a:off x="4143375" y="1671638"/>
            <a:ext cx="209550" cy="37941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29" name="Rectangle 53"/>
          <p:cNvSpPr>
            <a:spLocks noChangeArrowheads="1"/>
          </p:cNvSpPr>
          <p:nvPr/>
        </p:nvSpPr>
        <p:spPr bwMode="auto">
          <a:xfrm>
            <a:off x="4452938" y="1671638"/>
            <a:ext cx="209550" cy="379412"/>
          </a:xfrm>
          <a:prstGeom prst="rect">
            <a:avLst/>
          </a:prstGeom>
          <a:solidFill>
            <a:srgbClr val="800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78230" name="Rectangle 54"/>
          <p:cNvSpPr>
            <a:spLocks noChangeArrowheads="1"/>
          </p:cNvSpPr>
          <p:nvPr/>
        </p:nvSpPr>
        <p:spPr bwMode="auto">
          <a:xfrm>
            <a:off x="4760913" y="1671638"/>
            <a:ext cx="209550" cy="3794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78225"/>
                                        </p:tgtEl>
                                        <p:attrNameLst>
                                          <p:attrName>style.visibility</p:attrName>
                                        </p:attrNameLst>
                                      </p:cBhvr>
                                      <p:to>
                                        <p:strVal val="visible"/>
                                      </p:to>
                                    </p:set>
                                    <p:animEffect transition="in" filter="dissolve">
                                      <p:cBhvr>
                                        <p:cTn id="11" dur="500"/>
                                        <p:tgtEl>
                                          <p:spTgt spid="17822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78226"/>
                                        </p:tgtEl>
                                        <p:attrNameLst>
                                          <p:attrName>style.visibility</p:attrName>
                                        </p:attrNameLst>
                                      </p:cBhvr>
                                      <p:to>
                                        <p:strVal val="visible"/>
                                      </p:to>
                                    </p:set>
                                    <p:animEffect transition="in" filter="dissolve">
                                      <p:cBhvr>
                                        <p:cTn id="14" dur="500"/>
                                        <p:tgtEl>
                                          <p:spTgt spid="17822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78227"/>
                                        </p:tgtEl>
                                        <p:attrNameLst>
                                          <p:attrName>style.visibility</p:attrName>
                                        </p:attrNameLst>
                                      </p:cBhvr>
                                      <p:to>
                                        <p:strVal val="visible"/>
                                      </p:to>
                                    </p:set>
                                    <p:animEffect transition="in" filter="dissolve">
                                      <p:cBhvr>
                                        <p:cTn id="17" dur="500"/>
                                        <p:tgtEl>
                                          <p:spTgt spid="17822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78228"/>
                                        </p:tgtEl>
                                        <p:attrNameLst>
                                          <p:attrName>style.visibility</p:attrName>
                                        </p:attrNameLst>
                                      </p:cBhvr>
                                      <p:to>
                                        <p:strVal val="visible"/>
                                      </p:to>
                                    </p:set>
                                    <p:animEffect transition="in" filter="dissolve">
                                      <p:cBhvr>
                                        <p:cTn id="20" dur="500"/>
                                        <p:tgtEl>
                                          <p:spTgt spid="17822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78229"/>
                                        </p:tgtEl>
                                        <p:attrNameLst>
                                          <p:attrName>style.visibility</p:attrName>
                                        </p:attrNameLst>
                                      </p:cBhvr>
                                      <p:to>
                                        <p:strVal val="visible"/>
                                      </p:to>
                                    </p:set>
                                    <p:animEffect transition="in" filter="dissolve">
                                      <p:cBhvr>
                                        <p:cTn id="23" dur="500"/>
                                        <p:tgtEl>
                                          <p:spTgt spid="17822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78230"/>
                                        </p:tgtEl>
                                        <p:attrNameLst>
                                          <p:attrName>style.visibility</p:attrName>
                                        </p:attrNameLst>
                                      </p:cBhvr>
                                      <p:to>
                                        <p:strVal val="visible"/>
                                      </p:to>
                                    </p:set>
                                    <p:animEffect transition="in" filter="dissolve">
                                      <p:cBhvr>
                                        <p:cTn id="26" dur="500"/>
                                        <p:tgtEl>
                                          <p:spTgt spid="178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25" grpId="0" animBg="1"/>
      <p:bldP spid="178226" grpId="0" animBg="1"/>
      <p:bldP spid="178227" grpId="0" animBg="1"/>
      <p:bldP spid="178228" grpId="0" animBg="1"/>
      <p:bldP spid="178229" grpId="0" animBg="1"/>
      <p:bldP spid="1782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7737805-6B61-4710-BFF1-D8373682731A}" type="slidenum">
              <a:rPr lang="zh-CN" altLang="en-US" sz="1400">
                <a:latin typeface="Tahoma" panose="020B0604030504040204" pitchFamily="34" charset="0"/>
              </a:rPr>
              <a:pPr/>
              <a:t>46</a:t>
            </a:fld>
            <a:endParaRPr lang="en-US" altLang="zh-CN" sz="1400">
              <a:latin typeface="Tahoma" panose="020B0604030504040204" pitchFamily="34" charset="0"/>
            </a:endParaRPr>
          </a:p>
        </p:txBody>
      </p:sp>
      <p:sp>
        <p:nvSpPr>
          <p:cNvPr id="78851" name="Rectangle 2"/>
          <p:cNvSpPr>
            <a:spLocks noGrp="1" noChangeArrowheads="1"/>
          </p:cNvSpPr>
          <p:nvPr>
            <p:ph type="title"/>
          </p:nvPr>
        </p:nvSpPr>
        <p:spPr>
          <a:xfrm>
            <a:off x="274638" y="442913"/>
            <a:ext cx="8823325" cy="1143000"/>
          </a:xfrm>
        </p:spPr>
        <p:txBody>
          <a:bodyPr/>
          <a:lstStyle/>
          <a:p>
            <a:pPr eaLnBrk="1" hangingPunct="1"/>
            <a:r>
              <a:rPr lang="en-US" altLang="zh-CN" smtClean="0">
                <a:latin typeface="Comic Sans MS" panose="030F0702030302020204" pitchFamily="66" charset="0"/>
              </a:rPr>
              <a:t>Circuit Switching: FDM and TDM</a:t>
            </a:r>
            <a:endParaRPr lang="fr-FR" altLang="zh-CN" smtClean="0">
              <a:latin typeface="Comic Sans MS" panose="030F0702030302020204" pitchFamily="66" charset="0"/>
            </a:endParaRPr>
          </a:p>
        </p:txBody>
      </p:sp>
      <p:grpSp>
        <p:nvGrpSpPr>
          <p:cNvPr id="2" name="Group 3"/>
          <p:cNvGrpSpPr>
            <a:grpSpLocks/>
          </p:cNvGrpSpPr>
          <p:nvPr/>
        </p:nvGrpSpPr>
        <p:grpSpPr bwMode="auto">
          <a:xfrm>
            <a:off x="393700" y="1585913"/>
            <a:ext cx="7239000" cy="2438400"/>
            <a:chOff x="288" y="1007"/>
            <a:chExt cx="4560" cy="1536"/>
          </a:xfrm>
        </p:grpSpPr>
        <p:sp>
          <p:nvSpPr>
            <p:cNvPr id="78946" name="Text Box 4"/>
            <p:cNvSpPr txBox="1">
              <a:spLocks noChangeArrowheads="1"/>
            </p:cNvSpPr>
            <p:nvPr/>
          </p:nvSpPr>
          <p:spPr bwMode="auto">
            <a:xfrm>
              <a:off x="288" y="1007"/>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FDM</a:t>
              </a:r>
              <a:endParaRPr lang="fr-FR" altLang="zh-CN">
                <a:latin typeface="Arial" panose="020B0604020202020204" pitchFamily="34" charset="0"/>
              </a:endParaRPr>
            </a:p>
          </p:txBody>
        </p:sp>
        <p:grpSp>
          <p:nvGrpSpPr>
            <p:cNvPr id="78947" name="Group 5"/>
            <p:cNvGrpSpPr>
              <a:grpSpLocks/>
            </p:cNvGrpSpPr>
            <p:nvPr/>
          </p:nvGrpSpPr>
          <p:grpSpPr bwMode="auto">
            <a:xfrm>
              <a:off x="720" y="1392"/>
              <a:ext cx="4128" cy="1151"/>
              <a:chOff x="720" y="1392"/>
              <a:chExt cx="4128" cy="1151"/>
            </a:xfrm>
          </p:grpSpPr>
          <p:sp>
            <p:nvSpPr>
              <p:cNvPr id="78948"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49" name="Text Box 7"/>
              <p:cNvSpPr txBox="1">
                <a:spLocks noChangeArrowheads="1"/>
              </p:cNvSpPr>
              <p:nvPr/>
            </p:nvSpPr>
            <p:spPr bwMode="auto">
              <a:xfrm>
                <a:off x="720" y="168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frequency</a:t>
                </a:r>
                <a:endParaRPr lang="fr-FR" altLang="zh-CN">
                  <a:latin typeface="Arial" panose="020B0604020202020204" pitchFamily="34" charset="0"/>
                </a:endParaRPr>
              </a:p>
            </p:txBody>
          </p:sp>
          <p:sp>
            <p:nvSpPr>
              <p:cNvPr id="78950"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51" name="Text Box 9"/>
              <p:cNvSpPr txBox="1">
                <a:spLocks noChangeArrowheads="1"/>
              </p:cNvSpPr>
              <p:nvPr/>
            </p:nvSpPr>
            <p:spPr bwMode="auto">
              <a:xfrm>
                <a:off x="3048" y="2255"/>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time</a:t>
                </a:r>
                <a:endParaRPr lang="fr-FR" altLang="zh-CN">
                  <a:latin typeface="Arial" panose="020B0604020202020204" pitchFamily="34" charset="0"/>
                </a:endParaRPr>
              </a:p>
            </p:txBody>
          </p:sp>
          <p:sp>
            <p:nvSpPr>
              <p:cNvPr id="78952"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4" name="Group 15"/>
          <p:cNvGrpSpPr>
            <a:grpSpLocks/>
          </p:cNvGrpSpPr>
          <p:nvPr/>
        </p:nvGrpSpPr>
        <p:grpSpPr bwMode="auto">
          <a:xfrm>
            <a:off x="381000" y="4037013"/>
            <a:ext cx="7239000" cy="2516187"/>
            <a:chOff x="288" y="2543"/>
            <a:chExt cx="4560" cy="1585"/>
          </a:xfrm>
        </p:grpSpPr>
        <p:sp>
          <p:nvSpPr>
            <p:cNvPr id="78940" name="Text Box 16"/>
            <p:cNvSpPr txBox="1">
              <a:spLocks noChangeArrowheads="1"/>
            </p:cNvSpPr>
            <p:nvPr/>
          </p:nvSpPr>
          <p:spPr bwMode="auto">
            <a:xfrm>
              <a:off x="288" y="2543"/>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TDM</a:t>
              </a:r>
              <a:endParaRPr lang="fr-FR" altLang="zh-CN">
                <a:latin typeface="Arial" panose="020B0604020202020204" pitchFamily="34" charset="0"/>
              </a:endParaRPr>
            </a:p>
          </p:txBody>
        </p:sp>
        <p:sp>
          <p:nvSpPr>
            <p:cNvPr id="78941"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42" name="Text Box 18"/>
            <p:cNvSpPr txBox="1">
              <a:spLocks noChangeArrowheads="1"/>
            </p:cNvSpPr>
            <p:nvPr/>
          </p:nvSpPr>
          <p:spPr bwMode="auto">
            <a:xfrm>
              <a:off x="720" y="3265"/>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frequency</a:t>
              </a:r>
              <a:endParaRPr lang="fr-FR" altLang="zh-CN">
                <a:latin typeface="Arial" panose="020B0604020202020204" pitchFamily="34" charset="0"/>
              </a:endParaRPr>
            </a:p>
          </p:txBody>
        </p:sp>
        <p:sp>
          <p:nvSpPr>
            <p:cNvPr id="78943"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944" name="Text Box 20"/>
            <p:cNvSpPr txBox="1">
              <a:spLocks noChangeArrowheads="1"/>
            </p:cNvSpPr>
            <p:nvPr/>
          </p:nvSpPr>
          <p:spPr bwMode="auto">
            <a:xfrm>
              <a:off x="3048" y="3840"/>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time</a:t>
              </a:r>
              <a:endParaRPr lang="fr-FR" altLang="zh-CN">
                <a:latin typeface="Arial" panose="020B0604020202020204" pitchFamily="34" charset="0"/>
              </a:endParaRPr>
            </a:p>
          </p:txBody>
        </p:sp>
        <p:sp>
          <p:nvSpPr>
            <p:cNvPr id="78945"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 name="Group 22"/>
          <p:cNvGrpSpPr>
            <a:grpSpLocks/>
          </p:cNvGrpSpPr>
          <p:nvPr/>
        </p:nvGrpSpPr>
        <p:grpSpPr bwMode="auto">
          <a:xfrm>
            <a:off x="2743200" y="5029200"/>
            <a:ext cx="3886200" cy="914400"/>
            <a:chOff x="1776" y="3168"/>
            <a:chExt cx="2448" cy="576"/>
          </a:xfrm>
        </p:grpSpPr>
        <p:sp>
          <p:nvSpPr>
            <p:cNvPr id="78935"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6"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7"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8"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9"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6" name="Group 28"/>
          <p:cNvGrpSpPr>
            <a:grpSpLocks/>
          </p:cNvGrpSpPr>
          <p:nvPr/>
        </p:nvGrpSpPr>
        <p:grpSpPr bwMode="auto">
          <a:xfrm>
            <a:off x="2971800" y="5029200"/>
            <a:ext cx="3886200" cy="914400"/>
            <a:chOff x="1920" y="3168"/>
            <a:chExt cx="2448" cy="576"/>
          </a:xfrm>
        </p:grpSpPr>
        <p:sp>
          <p:nvSpPr>
            <p:cNvPr id="78930"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1"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2"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3"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34"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 name="Group 34"/>
          <p:cNvGrpSpPr>
            <a:grpSpLocks/>
          </p:cNvGrpSpPr>
          <p:nvPr/>
        </p:nvGrpSpPr>
        <p:grpSpPr bwMode="auto">
          <a:xfrm>
            <a:off x="3200400" y="5029200"/>
            <a:ext cx="3886200" cy="914400"/>
            <a:chOff x="2064" y="3168"/>
            <a:chExt cx="2448" cy="576"/>
          </a:xfrm>
        </p:grpSpPr>
        <p:sp>
          <p:nvSpPr>
            <p:cNvPr id="78925"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6"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7"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8"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9"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 name="Group 40"/>
          <p:cNvGrpSpPr>
            <a:grpSpLocks/>
          </p:cNvGrpSpPr>
          <p:nvPr/>
        </p:nvGrpSpPr>
        <p:grpSpPr bwMode="auto">
          <a:xfrm>
            <a:off x="3429000" y="5029200"/>
            <a:ext cx="3886200" cy="914400"/>
            <a:chOff x="2208" y="3168"/>
            <a:chExt cx="2448" cy="576"/>
          </a:xfrm>
        </p:grpSpPr>
        <p:sp>
          <p:nvSpPr>
            <p:cNvPr id="78920"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1"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2"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3"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924"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 name="Group 46"/>
          <p:cNvGrpSpPr>
            <a:grpSpLocks/>
          </p:cNvGrpSpPr>
          <p:nvPr/>
        </p:nvGrpSpPr>
        <p:grpSpPr bwMode="auto">
          <a:xfrm>
            <a:off x="2743200" y="2743200"/>
            <a:ext cx="4572000" cy="457200"/>
            <a:chOff x="1776" y="1728"/>
            <a:chExt cx="2880" cy="288"/>
          </a:xfrm>
        </p:grpSpPr>
        <p:sp>
          <p:nvSpPr>
            <p:cNvPr id="78917"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8"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9"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50"/>
          <p:cNvGrpSpPr>
            <a:grpSpLocks/>
          </p:cNvGrpSpPr>
          <p:nvPr/>
        </p:nvGrpSpPr>
        <p:grpSpPr bwMode="auto">
          <a:xfrm>
            <a:off x="2971800" y="5029200"/>
            <a:ext cx="4114800" cy="914400"/>
            <a:chOff x="1920" y="3168"/>
            <a:chExt cx="2592" cy="576"/>
          </a:xfrm>
        </p:grpSpPr>
        <p:sp>
          <p:nvSpPr>
            <p:cNvPr id="78898"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9"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0"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1"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2"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3"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4"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5"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6"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7"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8"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9"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0"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1"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2"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3"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4"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5"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16"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70"/>
          <p:cNvGrpSpPr>
            <a:grpSpLocks/>
          </p:cNvGrpSpPr>
          <p:nvPr/>
        </p:nvGrpSpPr>
        <p:grpSpPr bwMode="auto">
          <a:xfrm>
            <a:off x="2743200" y="2628900"/>
            <a:ext cx="4572000" cy="685800"/>
            <a:chOff x="1776" y="1656"/>
            <a:chExt cx="2880" cy="432"/>
          </a:xfrm>
        </p:grpSpPr>
        <p:sp>
          <p:nvSpPr>
            <p:cNvPr id="78894"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5"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6"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7"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75"/>
          <p:cNvGrpSpPr>
            <a:grpSpLocks/>
          </p:cNvGrpSpPr>
          <p:nvPr/>
        </p:nvGrpSpPr>
        <p:grpSpPr bwMode="auto">
          <a:xfrm>
            <a:off x="2857500" y="5029200"/>
            <a:ext cx="4343400" cy="914400"/>
            <a:chOff x="1848" y="3168"/>
            <a:chExt cx="2736" cy="576"/>
          </a:xfrm>
        </p:grpSpPr>
        <p:sp>
          <p:nvSpPr>
            <p:cNvPr id="78874"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5"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6"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7"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8"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79"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0"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1"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2"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3"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4"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5"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6"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7"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8"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9"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0"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1"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2"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3"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 name="Group 99"/>
          <p:cNvGrpSpPr>
            <a:grpSpLocks/>
          </p:cNvGrpSpPr>
          <p:nvPr/>
        </p:nvGrpSpPr>
        <p:grpSpPr bwMode="auto">
          <a:xfrm>
            <a:off x="5368925" y="1257300"/>
            <a:ext cx="2709863" cy="952500"/>
            <a:chOff x="3477" y="216"/>
            <a:chExt cx="1707" cy="600"/>
          </a:xfrm>
        </p:grpSpPr>
        <p:grpSp>
          <p:nvGrpSpPr>
            <p:cNvPr id="78867" name="Group 100"/>
            <p:cNvGrpSpPr>
              <a:grpSpLocks/>
            </p:cNvGrpSpPr>
            <p:nvPr/>
          </p:nvGrpSpPr>
          <p:grpSpPr bwMode="auto">
            <a:xfrm>
              <a:off x="3477" y="528"/>
              <a:ext cx="1707" cy="288"/>
              <a:chOff x="3477" y="288"/>
              <a:chExt cx="1707" cy="288"/>
            </a:xfrm>
          </p:grpSpPr>
          <p:sp>
            <p:nvSpPr>
              <p:cNvPr id="78869" name="Text Box 101"/>
              <p:cNvSpPr txBox="1">
                <a:spLocks noChangeArrowheads="1"/>
              </p:cNvSpPr>
              <p:nvPr/>
            </p:nvSpPr>
            <p:spPr bwMode="auto">
              <a:xfrm>
                <a:off x="3477" y="288"/>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4 users</a:t>
                </a:r>
                <a:endParaRPr lang="fr-FR" altLang="zh-CN">
                  <a:latin typeface="Arial" panose="020B0604020202020204" pitchFamily="34" charset="0"/>
                </a:endParaRPr>
              </a:p>
            </p:txBody>
          </p:sp>
          <p:sp>
            <p:nvSpPr>
              <p:cNvPr id="78870"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871"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872"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8873"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8868"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latin typeface="Arial" panose="020B0604020202020204" pitchFamily="34" charset="0"/>
                </a:rPr>
                <a:t>Example:</a:t>
              </a:r>
              <a:endParaRPr lang="fr-FR" altLang="zh-CN">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F0D3CD4-75BD-4C36-BEBD-6CBE0136E882}" type="slidenum">
              <a:rPr lang="zh-CN" altLang="en-US" sz="1400">
                <a:latin typeface="Tahoma" panose="020B0604030504040204" pitchFamily="34" charset="0"/>
              </a:rPr>
              <a:pPr/>
              <a:t>47</a:t>
            </a:fld>
            <a:endParaRPr lang="en-US" altLang="zh-CN" sz="1400">
              <a:latin typeface="Tahoma" panose="020B0604030504040204" pitchFamily="34" charset="0"/>
            </a:endParaRPr>
          </a:p>
        </p:txBody>
      </p:sp>
      <p:sp>
        <p:nvSpPr>
          <p:cNvPr id="79875" name="Rectangle 2"/>
          <p:cNvSpPr>
            <a:spLocks noGrp="1" noChangeArrowheads="1"/>
          </p:cNvSpPr>
          <p:nvPr>
            <p:ph type="title"/>
          </p:nvPr>
        </p:nvSpPr>
        <p:spPr/>
        <p:txBody>
          <a:bodyPr/>
          <a:lstStyle/>
          <a:p>
            <a:pPr algn="ctr" eaLnBrk="1" hangingPunct="1"/>
            <a:r>
              <a:rPr lang="en-US" altLang="zh-CN" b="1" smtClean="0">
                <a:solidFill>
                  <a:srgbClr val="0000FF"/>
                </a:solidFill>
                <a:latin typeface="Comic Sans MS" panose="030F0702030302020204" pitchFamily="66" charset="0"/>
                <a:ea typeface="隶书" panose="02010509060101010101" pitchFamily="49" charset="-122"/>
              </a:rPr>
              <a:t>TDM </a:t>
            </a:r>
          </a:p>
        </p:txBody>
      </p:sp>
      <p:sp>
        <p:nvSpPr>
          <p:cNvPr id="79876"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77"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79878"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79879" name="Rectangle 6"/>
          <p:cNvSpPr>
            <a:spLocks noChangeArrowheads="1"/>
          </p:cNvSpPr>
          <p:nvPr/>
        </p:nvSpPr>
        <p:spPr bwMode="auto">
          <a:xfrm>
            <a:off x="176371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0" name="Rectangle 7"/>
          <p:cNvSpPr>
            <a:spLocks noChangeArrowheads="1"/>
          </p:cNvSpPr>
          <p:nvPr/>
        </p:nvSpPr>
        <p:spPr bwMode="auto">
          <a:xfrm>
            <a:off x="205263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81" name="Rectangle 8"/>
          <p:cNvSpPr>
            <a:spLocks noChangeArrowheads="1"/>
          </p:cNvSpPr>
          <p:nvPr/>
        </p:nvSpPr>
        <p:spPr bwMode="auto">
          <a:xfrm>
            <a:off x="233997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79882" name="Rectangle 9"/>
          <p:cNvSpPr>
            <a:spLocks noChangeArrowheads="1"/>
          </p:cNvSpPr>
          <p:nvPr/>
        </p:nvSpPr>
        <p:spPr bwMode="auto">
          <a:xfrm>
            <a:off x="291623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3" name="Rectangle 10"/>
          <p:cNvSpPr>
            <a:spLocks noChangeArrowheads="1"/>
          </p:cNvSpPr>
          <p:nvPr/>
        </p:nvSpPr>
        <p:spPr bwMode="auto">
          <a:xfrm>
            <a:off x="320516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84" name="Rectangle 11"/>
          <p:cNvSpPr>
            <a:spLocks noChangeArrowheads="1"/>
          </p:cNvSpPr>
          <p:nvPr/>
        </p:nvSpPr>
        <p:spPr bwMode="auto">
          <a:xfrm>
            <a:off x="349250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79885" name="Rectangle 12"/>
          <p:cNvSpPr>
            <a:spLocks noChangeArrowheads="1"/>
          </p:cNvSpPr>
          <p:nvPr/>
        </p:nvSpPr>
        <p:spPr bwMode="auto">
          <a:xfrm>
            <a:off x="406876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6" name="Rectangle 13"/>
          <p:cNvSpPr>
            <a:spLocks noChangeArrowheads="1"/>
          </p:cNvSpPr>
          <p:nvPr/>
        </p:nvSpPr>
        <p:spPr bwMode="auto">
          <a:xfrm>
            <a:off x="435768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87" name="Rectangle 14"/>
          <p:cNvSpPr>
            <a:spLocks noChangeArrowheads="1"/>
          </p:cNvSpPr>
          <p:nvPr/>
        </p:nvSpPr>
        <p:spPr bwMode="auto">
          <a:xfrm>
            <a:off x="464502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79888" name="Rectangle 15"/>
          <p:cNvSpPr>
            <a:spLocks noChangeArrowheads="1"/>
          </p:cNvSpPr>
          <p:nvPr/>
        </p:nvSpPr>
        <p:spPr bwMode="auto">
          <a:xfrm>
            <a:off x="522128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79889" name="Rectangle 16"/>
          <p:cNvSpPr>
            <a:spLocks noChangeArrowheads="1"/>
          </p:cNvSpPr>
          <p:nvPr/>
        </p:nvSpPr>
        <p:spPr bwMode="auto">
          <a:xfrm>
            <a:off x="551021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79890" name="Rectangle 17"/>
          <p:cNvSpPr>
            <a:spLocks noChangeArrowheads="1"/>
          </p:cNvSpPr>
          <p:nvPr/>
        </p:nvSpPr>
        <p:spPr bwMode="auto">
          <a:xfrm>
            <a:off x="579755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nvGrpSpPr>
          <p:cNvPr id="2" name="Group 18"/>
          <p:cNvGrpSpPr>
            <a:grpSpLocks/>
          </p:cNvGrpSpPr>
          <p:nvPr/>
        </p:nvGrpSpPr>
        <p:grpSpPr bwMode="auto">
          <a:xfrm>
            <a:off x="1476375" y="2636838"/>
            <a:ext cx="3744913" cy="1871662"/>
            <a:chOff x="930" y="1661"/>
            <a:chExt cx="2359" cy="1179"/>
          </a:xfrm>
        </p:grpSpPr>
        <p:sp>
          <p:nvSpPr>
            <p:cNvPr id="79916" name="Rectangle 19"/>
            <p:cNvSpPr>
              <a:spLocks noChangeArrowheads="1"/>
            </p:cNvSpPr>
            <p:nvPr/>
          </p:nvSpPr>
          <p:spPr bwMode="auto">
            <a:xfrm>
              <a:off x="930"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79917" name="Rectangle 20"/>
            <p:cNvSpPr>
              <a:spLocks noChangeArrowheads="1"/>
            </p:cNvSpPr>
            <p:nvPr/>
          </p:nvSpPr>
          <p:spPr bwMode="auto">
            <a:xfrm>
              <a:off x="1656"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79918" name="Rectangle 21"/>
            <p:cNvSpPr>
              <a:spLocks noChangeArrowheads="1"/>
            </p:cNvSpPr>
            <p:nvPr/>
          </p:nvSpPr>
          <p:spPr bwMode="auto">
            <a:xfrm>
              <a:off x="2382"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79919" name="Rectangle 22"/>
            <p:cNvSpPr>
              <a:spLocks noChangeArrowheads="1"/>
            </p:cNvSpPr>
            <p:nvPr/>
          </p:nvSpPr>
          <p:spPr bwMode="auto">
            <a:xfrm>
              <a:off x="3108"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grpSp>
      <p:grpSp>
        <p:nvGrpSpPr>
          <p:cNvPr id="3" name="Group 23"/>
          <p:cNvGrpSpPr>
            <a:grpSpLocks/>
          </p:cNvGrpSpPr>
          <p:nvPr/>
        </p:nvGrpSpPr>
        <p:grpSpPr bwMode="auto">
          <a:xfrm>
            <a:off x="1619250" y="2133600"/>
            <a:ext cx="7011988" cy="431800"/>
            <a:chOff x="1020" y="1344"/>
            <a:chExt cx="4345" cy="272"/>
          </a:xfrm>
        </p:grpSpPr>
        <p:sp>
          <p:nvSpPr>
            <p:cNvPr id="79910" name="Text Box 24"/>
            <p:cNvSpPr txBox="1">
              <a:spLocks noChangeArrowheads="1"/>
            </p:cNvSpPr>
            <p:nvPr/>
          </p:nvSpPr>
          <p:spPr bwMode="auto">
            <a:xfrm>
              <a:off x="3560" y="1344"/>
              <a:ext cx="18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11"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2"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3"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4"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5"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30"/>
          <p:cNvGrpSpPr>
            <a:grpSpLocks/>
          </p:cNvGrpSpPr>
          <p:nvPr/>
        </p:nvGrpSpPr>
        <p:grpSpPr bwMode="auto">
          <a:xfrm>
            <a:off x="1476375" y="4581525"/>
            <a:ext cx="1150938" cy="512763"/>
            <a:chOff x="930" y="2886"/>
            <a:chExt cx="725" cy="323"/>
          </a:xfrm>
        </p:grpSpPr>
        <p:sp>
          <p:nvSpPr>
            <p:cNvPr id="79908"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9"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 name="Group 33"/>
          <p:cNvGrpSpPr>
            <a:grpSpLocks/>
          </p:cNvGrpSpPr>
          <p:nvPr/>
        </p:nvGrpSpPr>
        <p:grpSpPr bwMode="auto">
          <a:xfrm>
            <a:off x="2627313" y="4581525"/>
            <a:ext cx="1150937" cy="512763"/>
            <a:chOff x="1655" y="2886"/>
            <a:chExt cx="725" cy="323"/>
          </a:xfrm>
        </p:grpSpPr>
        <p:sp>
          <p:nvSpPr>
            <p:cNvPr id="79906" name="Text Box 34"/>
            <p:cNvSpPr txBox="1">
              <a:spLocks noChangeArrowheads="1"/>
            </p:cNvSpPr>
            <p:nvPr/>
          </p:nvSpPr>
          <p:spPr bwMode="auto">
            <a:xfrm>
              <a:off x="1700"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7"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6" name="Group 36"/>
          <p:cNvGrpSpPr>
            <a:grpSpLocks/>
          </p:cNvGrpSpPr>
          <p:nvPr/>
        </p:nvGrpSpPr>
        <p:grpSpPr bwMode="auto">
          <a:xfrm>
            <a:off x="3778250" y="4581525"/>
            <a:ext cx="1150938" cy="512763"/>
            <a:chOff x="2380" y="2886"/>
            <a:chExt cx="725" cy="323"/>
          </a:xfrm>
        </p:grpSpPr>
        <p:sp>
          <p:nvSpPr>
            <p:cNvPr id="79904"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5"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7" name="Group 39"/>
          <p:cNvGrpSpPr>
            <a:grpSpLocks/>
          </p:cNvGrpSpPr>
          <p:nvPr/>
        </p:nvGrpSpPr>
        <p:grpSpPr bwMode="auto">
          <a:xfrm>
            <a:off x="4929188" y="4581525"/>
            <a:ext cx="1150937" cy="512763"/>
            <a:chOff x="3105" y="2886"/>
            <a:chExt cx="725" cy="323"/>
          </a:xfrm>
        </p:grpSpPr>
        <p:sp>
          <p:nvSpPr>
            <p:cNvPr id="79902"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3"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79897"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79898"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 name="Group 44"/>
          <p:cNvGrpSpPr>
            <a:grpSpLocks/>
          </p:cNvGrpSpPr>
          <p:nvPr/>
        </p:nvGrpSpPr>
        <p:grpSpPr bwMode="auto">
          <a:xfrm>
            <a:off x="6084888" y="4581525"/>
            <a:ext cx="1150937" cy="512763"/>
            <a:chOff x="3105" y="2886"/>
            <a:chExt cx="725" cy="323"/>
          </a:xfrm>
        </p:grpSpPr>
        <p:sp>
          <p:nvSpPr>
            <p:cNvPr id="79900" name="Text Box 45"/>
            <p:cNvSpPr txBox="1">
              <a:spLocks noChangeArrowheads="1"/>
            </p:cNvSpPr>
            <p:nvPr/>
          </p:nvSpPr>
          <p:spPr bwMode="auto">
            <a:xfrm>
              <a:off x="3152"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79901"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nodeType="afterEffect">
                                  <p:stCondLst>
                                    <p:cond delay="5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2000"/>
                            </p:stCondLst>
                            <p:childTnLst>
                              <p:par>
                                <p:cTn id="23" presetID="35" presetClass="emph" presetSubtype="0" repeatCount="4000" fill="hold" nodeType="afterEffect">
                                  <p:stCondLst>
                                    <p:cond delay="0"/>
                                  </p:stCondLst>
                                  <p:childTnLst>
                                    <p:anim calcmode="discrete" valueType="str">
                                      <p:cBhvr>
                                        <p:cTn id="24" dur="500" fill="hold"/>
                                        <p:tgtEl>
                                          <p:spTgt spid="2"/>
                                        </p:tgtEl>
                                        <p:attrNameLst>
                                          <p:attrName>style.visibility</p:attrName>
                                        </p:attrNameLst>
                                      </p:cBhvr>
                                      <p:tavLst>
                                        <p:tav tm="0">
                                          <p:val>
                                            <p:strVal val="hidden"/>
                                          </p:val>
                                        </p:tav>
                                        <p:tav tm="50000">
                                          <p:val>
                                            <p:strVal val="visible"/>
                                          </p:val>
                                        </p:tav>
                                      </p:tavLst>
                                    </p:anim>
                                  </p:childTnLst>
                                </p:cTn>
                              </p:par>
                            </p:childTnLst>
                          </p:cTn>
                        </p:par>
                        <p:par>
                          <p:cTn id="25" fill="hold" nodeType="afterGroup">
                            <p:stCondLst>
                              <p:cond delay="4000"/>
                            </p:stCondLst>
                            <p:childTnLst>
                              <p:par>
                                <p:cTn id="26" presetID="1" presetClass="entr" presetSubtype="0" fill="hold" nodeType="afterEffect">
                                  <p:stCondLst>
                                    <p:cond delay="50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7115304-4241-40CB-B494-24FA6A1AC66F}" type="slidenum">
              <a:rPr lang="zh-CN" altLang="en-US" sz="1400">
                <a:latin typeface="Tahoma" panose="020B0604030504040204" pitchFamily="34" charset="0"/>
              </a:rPr>
              <a:pPr/>
              <a:t>48</a:t>
            </a:fld>
            <a:endParaRPr lang="en-US" altLang="zh-CN" sz="1400">
              <a:latin typeface="Tahoma" panose="020B0604030504040204" pitchFamily="34" charset="0"/>
            </a:endParaRPr>
          </a:p>
        </p:txBody>
      </p:sp>
      <p:sp>
        <p:nvSpPr>
          <p:cNvPr id="80899" name="Rectangle 2"/>
          <p:cNvSpPr>
            <a:spLocks noGrp="1" noChangeArrowheads="1"/>
          </p:cNvSpPr>
          <p:nvPr>
            <p:ph type="title"/>
          </p:nvPr>
        </p:nvSpPr>
        <p:spPr/>
        <p:txBody>
          <a:bodyPr/>
          <a:lstStyle/>
          <a:p>
            <a:pPr algn="ctr" eaLnBrk="1" hangingPunct="1"/>
            <a:r>
              <a:rPr lang="en-US" altLang="zh-CN" b="1" smtClean="0">
                <a:solidFill>
                  <a:srgbClr val="0000FF"/>
                </a:solidFill>
                <a:latin typeface="Comic Sans MS" panose="030F0702030302020204" pitchFamily="66" charset="0"/>
                <a:ea typeface="隶书" panose="02010509060101010101" pitchFamily="49" charset="-122"/>
              </a:rPr>
              <a:t>TDM </a:t>
            </a:r>
          </a:p>
        </p:txBody>
      </p:sp>
      <p:sp>
        <p:nvSpPr>
          <p:cNvPr id="80900"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1"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80902"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80903" name="Rectangle 6"/>
          <p:cNvSpPr>
            <a:spLocks noChangeArrowheads="1"/>
          </p:cNvSpPr>
          <p:nvPr/>
        </p:nvSpPr>
        <p:spPr bwMode="auto">
          <a:xfrm>
            <a:off x="205263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04" name="Rectangle 7"/>
          <p:cNvSpPr>
            <a:spLocks noChangeArrowheads="1"/>
          </p:cNvSpPr>
          <p:nvPr/>
        </p:nvSpPr>
        <p:spPr bwMode="auto">
          <a:xfrm>
            <a:off x="233997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0905" name="Rectangle 8"/>
          <p:cNvSpPr>
            <a:spLocks noChangeArrowheads="1"/>
          </p:cNvSpPr>
          <p:nvPr/>
        </p:nvSpPr>
        <p:spPr bwMode="auto">
          <a:xfrm>
            <a:off x="320516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06" name="Rectangle 9"/>
          <p:cNvSpPr>
            <a:spLocks noChangeArrowheads="1"/>
          </p:cNvSpPr>
          <p:nvPr/>
        </p:nvSpPr>
        <p:spPr bwMode="auto">
          <a:xfrm>
            <a:off x="349250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0907" name="Rectangle 10"/>
          <p:cNvSpPr>
            <a:spLocks noChangeArrowheads="1"/>
          </p:cNvSpPr>
          <p:nvPr/>
        </p:nvSpPr>
        <p:spPr bwMode="auto">
          <a:xfrm>
            <a:off x="435768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08" name="Rectangle 11"/>
          <p:cNvSpPr>
            <a:spLocks noChangeArrowheads="1"/>
          </p:cNvSpPr>
          <p:nvPr/>
        </p:nvSpPr>
        <p:spPr bwMode="auto">
          <a:xfrm>
            <a:off x="464502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0909" name="Rectangle 12"/>
          <p:cNvSpPr>
            <a:spLocks noChangeArrowheads="1"/>
          </p:cNvSpPr>
          <p:nvPr/>
        </p:nvSpPr>
        <p:spPr bwMode="auto">
          <a:xfrm>
            <a:off x="147637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0910" name="Rectangle 13"/>
          <p:cNvSpPr>
            <a:spLocks noChangeArrowheads="1"/>
          </p:cNvSpPr>
          <p:nvPr/>
        </p:nvSpPr>
        <p:spPr bwMode="auto">
          <a:xfrm>
            <a:off x="262890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0911" name="Rectangle 14"/>
          <p:cNvSpPr>
            <a:spLocks noChangeArrowheads="1"/>
          </p:cNvSpPr>
          <p:nvPr/>
        </p:nvSpPr>
        <p:spPr bwMode="auto">
          <a:xfrm>
            <a:off x="378142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0912" name="Rectangle 15"/>
          <p:cNvSpPr>
            <a:spLocks noChangeArrowheads="1"/>
          </p:cNvSpPr>
          <p:nvPr/>
        </p:nvSpPr>
        <p:spPr bwMode="auto">
          <a:xfrm>
            <a:off x="493395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grpSp>
        <p:nvGrpSpPr>
          <p:cNvPr id="2" name="Group 16"/>
          <p:cNvGrpSpPr>
            <a:grpSpLocks/>
          </p:cNvGrpSpPr>
          <p:nvPr/>
        </p:nvGrpSpPr>
        <p:grpSpPr bwMode="auto">
          <a:xfrm>
            <a:off x="1763713" y="2636838"/>
            <a:ext cx="3744912" cy="1871662"/>
            <a:chOff x="1111" y="1661"/>
            <a:chExt cx="2359" cy="1179"/>
          </a:xfrm>
        </p:grpSpPr>
        <p:sp>
          <p:nvSpPr>
            <p:cNvPr id="80940" name="Rectangle 17"/>
            <p:cNvSpPr>
              <a:spLocks noChangeArrowheads="1"/>
            </p:cNvSpPr>
            <p:nvPr/>
          </p:nvSpPr>
          <p:spPr bwMode="auto">
            <a:xfrm>
              <a:off x="1111"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0941" name="Rectangle 18"/>
            <p:cNvSpPr>
              <a:spLocks noChangeArrowheads="1"/>
            </p:cNvSpPr>
            <p:nvPr/>
          </p:nvSpPr>
          <p:spPr bwMode="auto">
            <a:xfrm>
              <a:off x="1837"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0942" name="Rectangle 19"/>
            <p:cNvSpPr>
              <a:spLocks noChangeArrowheads="1"/>
            </p:cNvSpPr>
            <p:nvPr/>
          </p:nvSpPr>
          <p:spPr bwMode="auto">
            <a:xfrm>
              <a:off x="2563"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0943" name="Rectangle 20"/>
            <p:cNvSpPr>
              <a:spLocks noChangeArrowheads="1"/>
            </p:cNvSpPr>
            <p:nvPr/>
          </p:nvSpPr>
          <p:spPr bwMode="auto">
            <a:xfrm>
              <a:off x="3289" y="1661"/>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grpSp>
      <p:sp>
        <p:nvSpPr>
          <p:cNvPr id="80914" name="Rectangle 21"/>
          <p:cNvSpPr>
            <a:spLocks noChangeArrowheads="1"/>
          </p:cNvSpPr>
          <p:nvPr/>
        </p:nvSpPr>
        <p:spPr bwMode="auto">
          <a:xfrm>
            <a:off x="551021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0915" name="Rectangle 22"/>
          <p:cNvSpPr>
            <a:spLocks noChangeArrowheads="1"/>
          </p:cNvSpPr>
          <p:nvPr/>
        </p:nvSpPr>
        <p:spPr bwMode="auto">
          <a:xfrm>
            <a:off x="579755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nvGrpSpPr>
          <p:cNvPr id="3" name="Group 23"/>
          <p:cNvGrpSpPr>
            <a:grpSpLocks/>
          </p:cNvGrpSpPr>
          <p:nvPr/>
        </p:nvGrpSpPr>
        <p:grpSpPr bwMode="auto">
          <a:xfrm>
            <a:off x="1901825" y="2133600"/>
            <a:ext cx="5889625" cy="431800"/>
            <a:chOff x="1020" y="1344"/>
            <a:chExt cx="3630" cy="272"/>
          </a:xfrm>
        </p:grpSpPr>
        <p:sp>
          <p:nvSpPr>
            <p:cNvPr id="80934" name="Text Box 24"/>
            <p:cNvSpPr txBox="1">
              <a:spLocks noChangeArrowheads="1"/>
            </p:cNvSpPr>
            <p:nvPr/>
          </p:nvSpPr>
          <p:spPr bwMode="auto">
            <a:xfrm>
              <a:off x="3560" y="1344"/>
              <a:ext cx="10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35"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6"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7"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8"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9"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0917" name="Group 30"/>
          <p:cNvGrpSpPr>
            <a:grpSpLocks/>
          </p:cNvGrpSpPr>
          <p:nvPr/>
        </p:nvGrpSpPr>
        <p:grpSpPr bwMode="auto">
          <a:xfrm>
            <a:off x="1476375" y="4581525"/>
            <a:ext cx="1150938" cy="512763"/>
            <a:chOff x="930" y="2886"/>
            <a:chExt cx="725" cy="323"/>
          </a:xfrm>
        </p:grpSpPr>
        <p:sp>
          <p:nvSpPr>
            <p:cNvPr id="80932"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33"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0918" name="Group 33"/>
          <p:cNvGrpSpPr>
            <a:grpSpLocks/>
          </p:cNvGrpSpPr>
          <p:nvPr/>
        </p:nvGrpSpPr>
        <p:grpSpPr bwMode="auto">
          <a:xfrm>
            <a:off x="2627313" y="4581525"/>
            <a:ext cx="1150937" cy="512763"/>
            <a:chOff x="1655" y="2886"/>
            <a:chExt cx="725" cy="323"/>
          </a:xfrm>
        </p:grpSpPr>
        <p:sp>
          <p:nvSpPr>
            <p:cNvPr id="80930" name="Text Box 34"/>
            <p:cNvSpPr txBox="1">
              <a:spLocks noChangeArrowheads="1"/>
            </p:cNvSpPr>
            <p:nvPr/>
          </p:nvSpPr>
          <p:spPr bwMode="auto">
            <a:xfrm>
              <a:off x="1700"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31"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0919" name="Group 36"/>
          <p:cNvGrpSpPr>
            <a:grpSpLocks/>
          </p:cNvGrpSpPr>
          <p:nvPr/>
        </p:nvGrpSpPr>
        <p:grpSpPr bwMode="auto">
          <a:xfrm>
            <a:off x="3778250" y="4581525"/>
            <a:ext cx="1150938" cy="512763"/>
            <a:chOff x="2380" y="2886"/>
            <a:chExt cx="725" cy="323"/>
          </a:xfrm>
        </p:grpSpPr>
        <p:sp>
          <p:nvSpPr>
            <p:cNvPr id="80928"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29"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0920" name="Group 39"/>
          <p:cNvGrpSpPr>
            <a:grpSpLocks/>
          </p:cNvGrpSpPr>
          <p:nvPr/>
        </p:nvGrpSpPr>
        <p:grpSpPr bwMode="auto">
          <a:xfrm>
            <a:off x="4929188" y="4581525"/>
            <a:ext cx="1150937" cy="512763"/>
            <a:chOff x="3105" y="2886"/>
            <a:chExt cx="725" cy="323"/>
          </a:xfrm>
        </p:grpSpPr>
        <p:sp>
          <p:nvSpPr>
            <p:cNvPr id="80926"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27"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0921"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0922"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0923" name="Group 44"/>
          <p:cNvGrpSpPr>
            <a:grpSpLocks/>
          </p:cNvGrpSpPr>
          <p:nvPr/>
        </p:nvGrpSpPr>
        <p:grpSpPr bwMode="auto">
          <a:xfrm>
            <a:off x="6084888" y="4581525"/>
            <a:ext cx="1150937" cy="512763"/>
            <a:chOff x="3105" y="2886"/>
            <a:chExt cx="725" cy="323"/>
          </a:xfrm>
        </p:grpSpPr>
        <p:sp>
          <p:nvSpPr>
            <p:cNvPr id="80924" name="Text Box 45"/>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0925"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77A418-09A0-4588-B9DC-DBE77963A710}" type="slidenum">
              <a:rPr lang="zh-CN" altLang="en-US" sz="1400">
                <a:latin typeface="Tahoma" panose="020B0604030504040204" pitchFamily="34" charset="0"/>
              </a:rPr>
              <a:pPr/>
              <a:t>49</a:t>
            </a:fld>
            <a:endParaRPr lang="en-US" altLang="zh-CN" sz="1400">
              <a:latin typeface="Tahoma" panose="020B0604030504040204" pitchFamily="34" charset="0"/>
            </a:endParaRPr>
          </a:p>
        </p:txBody>
      </p:sp>
      <p:sp>
        <p:nvSpPr>
          <p:cNvPr id="81923" name="Rectangle 2"/>
          <p:cNvSpPr>
            <a:spLocks noGrp="1" noChangeArrowheads="1"/>
          </p:cNvSpPr>
          <p:nvPr>
            <p:ph type="title"/>
          </p:nvPr>
        </p:nvSpPr>
        <p:spPr>
          <a:xfrm>
            <a:off x="1150938" y="981075"/>
            <a:ext cx="7793037" cy="695325"/>
          </a:xfrm>
        </p:spPr>
        <p:txBody>
          <a:bodyPr/>
          <a:lstStyle/>
          <a:p>
            <a:pPr algn="ctr" eaLnBrk="1" hangingPunct="1"/>
            <a:r>
              <a:rPr lang="en-US" altLang="zh-CN" sz="4000" b="1" smtClean="0">
                <a:solidFill>
                  <a:srgbClr val="0000FF"/>
                </a:solidFill>
                <a:latin typeface="Comic Sans MS" panose="030F0702030302020204" pitchFamily="66" charset="0"/>
                <a:ea typeface="隶书" panose="02010509060101010101" pitchFamily="49" charset="-122"/>
              </a:rPr>
              <a:t>TDM </a:t>
            </a:r>
          </a:p>
        </p:txBody>
      </p:sp>
      <p:sp>
        <p:nvSpPr>
          <p:cNvPr id="81924"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25"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81926"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81927" name="Rectangle 6"/>
          <p:cNvSpPr>
            <a:spLocks noChangeArrowheads="1"/>
          </p:cNvSpPr>
          <p:nvPr/>
        </p:nvSpPr>
        <p:spPr bwMode="auto">
          <a:xfrm>
            <a:off x="176371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1928" name="Rectangle 7"/>
          <p:cNvSpPr>
            <a:spLocks noChangeArrowheads="1"/>
          </p:cNvSpPr>
          <p:nvPr/>
        </p:nvSpPr>
        <p:spPr bwMode="auto">
          <a:xfrm>
            <a:off x="233997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1929" name="Rectangle 8"/>
          <p:cNvSpPr>
            <a:spLocks noChangeArrowheads="1"/>
          </p:cNvSpPr>
          <p:nvPr/>
        </p:nvSpPr>
        <p:spPr bwMode="auto">
          <a:xfrm>
            <a:off x="291623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1930" name="Rectangle 9"/>
          <p:cNvSpPr>
            <a:spLocks noChangeArrowheads="1"/>
          </p:cNvSpPr>
          <p:nvPr/>
        </p:nvSpPr>
        <p:spPr bwMode="auto">
          <a:xfrm>
            <a:off x="349250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1931" name="Rectangle 10"/>
          <p:cNvSpPr>
            <a:spLocks noChangeArrowheads="1"/>
          </p:cNvSpPr>
          <p:nvPr/>
        </p:nvSpPr>
        <p:spPr bwMode="auto">
          <a:xfrm>
            <a:off x="406876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1932" name="Rectangle 11"/>
          <p:cNvSpPr>
            <a:spLocks noChangeArrowheads="1"/>
          </p:cNvSpPr>
          <p:nvPr/>
        </p:nvSpPr>
        <p:spPr bwMode="auto">
          <a:xfrm>
            <a:off x="4645025"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1933" name="Rectangle 12"/>
          <p:cNvSpPr>
            <a:spLocks noChangeArrowheads="1"/>
          </p:cNvSpPr>
          <p:nvPr/>
        </p:nvSpPr>
        <p:spPr bwMode="auto">
          <a:xfrm>
            <a:off x="147637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4" name="Rectangle 13"/>
          <p:cNvSpPr>
            <a:spLocks noChangeArrowheads="1"/>
          </p:cNvSpPr>
          <p:nvPr/>
        </p:nvSpPr>
        <p:spPr bwMode="auto">
          <a:xfrm>
            <a:off x="262890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5" name="Rectangle 14"/>
          <p:cNvSpPr>
            <a:spLocks noChangeArrowheads="1"/>
          </p:cNvSpPr>
          <p:nvPr/>
        </p:nvSpPr>
        <p:spPr bwMode="auto">
          <a:xfrm>
            <a:off x="378142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6" name="Rectangle 15"/>
          <p:cNvSpPr>
            <a:spLocks noChangeArrowheads="1"/>
          </p:cNvSpPr>
          <p:nvPr/>
        </p:nvSpPr>
        <p:spPr bwMode="auto">
          <a:xfrm>
            <a:off x="493395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1937" name="Rectangle 16"/>
          <p:cNvSpPr>
            <a:spLocks noChangeArrowheads="1"/>
          </p:cNvSpPr>
          <p:nvPr/>
        </p:nvSpPr>
        <p:spPr bwMode="auto">
          <a:xfrm>
            <a:off x="522128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grpSp>
        <p:nvGrpSpPr>
          <p:cNvPr id="2" name="Group 17"/>
          <p:cNvGrpSpPr>
            <a:grpSpLocks/>
          </p:cNvGrpSpPr>
          <p:nvPr/>
        </p:nvGrpSpPr>
        <p:grpSpPr bwMode="auto">
          <a:xfrm>
            <a:off x="2052638" y="2636838"/>
            <a:ext cx="3744912" cy="1871662"/>
            <a:chOff x="1293" y="1661"/>
            <a:chExt cx="2359" cy="1179"/>
          </a:xfrm>
        </p:grpSpPr>
        <p:sp>
          <p:nvSpPr>
            <p:cNvPr id="81964" name="Rectangle 18"/>
            <p:cNvSpPr>
              <a:spLocks noChangeArrowheads="1"/>
            </p:cNvSpPr>
            <p:nvPr/>
          </p:nvSpPr>
          <p:spPr bwMode="auto">
            <a:xfrm>
              <a:off x="1293"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1965" name="Rectangle 19"/>
            <p:cNvSpPr>
              <a:spLocks noChangeArrowheads="1"/>
            </p:cNvSpPr>
            <p:nvPr/>
          </p:nvSpPr>
          <p:spPr bwMode="auto">
            <a:xfrm>
              <a:off x="2019"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1966" name="Rectangle 20"/>
            <p:cNvSpPr>
              <a:spLocks noChangeArrowheads="1"/>
            </p:cNvSpPr>
            <p:nvPr/>
          </p:nvSpPr>
          <p:spPr bwMode="auto">
            <a:xfrm>
              <a:off x="2745"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1967" name="Rectangle 21"/>
            <p:cNvSpPr>
              <a:spLocks noChangeArrowheads="1"/>
            </p:cNvSpPr>
            <p:nvPr/>
          </p:nvSpPr>
          <p:spPr bwMode="auto">
            <a:xfrm>
              <a:off x="3471" y="1661"/>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grpSp>
      <p:sp>
        <p:nvSpPr>
          <p:cNvPr id="81939" name="Rectangle 22"/>
          <p:cNvSpPr>
            <a:spLocks noChangeArrowheads="1"/>
          </p:cNvSpPr>
          <p:nvPr/>
        </p:nvSpPr>
        <p:spPr bwMode="auto">
          <a:xfrm>
            <a:off x="5797550" y="2636838"/>
            <a:ext cx="287338" cy="1871662"/>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nvGrpSpPr>
          <p:cNvPr id="3" name="Group 23"/>
          <p:cNvGrpSpPr>
            <a:grpSpLocks/>
          </p:cNvGrpSpPr>
          <p:nvPr/>
        </p:nvGrpSpPr>
        <p:grpSpPr bwMode="auto">
          <a:xfrm>
            <a:off x="2181225" y="2133600"/>
            <a:ext cx="5873750" cy="431800"/>
            <a:chOff x="1020" y="1344"/>
            <a:chExt cx="3634" cy="272"/>
          </a:xfrm>
        </p:grpSpPr>
        <p:sp>
          <p:nvSpPr>
            <p:cNvPr id="81958" name="Text Box 24"/>
            <p:cNvSpPr txBox="1">
              <a:spLocks noChangeArrowheads="1"/>
            </p:cNvSpPr>
            <p:nvPr/>
          </p:nvSpPr>
          <p:spPr bwMode="auto">
            <a:xfrm>
              <a:off x="3560" y="1344"/>
              <a:ext cx="10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9"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0"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1"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2"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63"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1941" name="Group 30"/>
          <p:cNvGrpSpPr>
            <a:grpSpLocks/>
          </p:cNvGrpSpPr>
          <p:nvPr/>
        </p:nvGrpSpPr>
        <p:grpSpPr bwMode="auto">
          <a:xfrm>
            <a:off x="1476375" y="4581525"/>
            <a:ext cx="1150938" cy="512763"/>
            <a:chOff x="930" y="2886"/>
            <a:chExt cx="725" cy="323"/>
          </a:xfrm>
        </p:grpSpPr>
        <p:sp>
          <p:nvSpPr>
            <p:cNvPr id="81956"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7"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1942" name="Group 33"/>
          <p:cNvGrpSpPr>
            <a:grpSpLocks/>
          </p:cNvGrpSpPr>
          <p:nvPr/>
        </p:nvGrpSpPr>
        <p:grpSpPr bwMode="auto">
          <a:xfrm>
            <a:off x="2627313" y="4581525"/>
            <a:ext cx="1150937" cy="512763"/>
            <a:chOff x="1655" y="2886"/>
            <a:chExt cx="725" cy="323"/>
          </a:xfrm>
        </p:grpSpPr>
        <p:sp>
          <p:nvSpPr>
            <p:cNvPr id="81954" name="Text Box 34"/>
            <p:cNvSpPr txBox="1">
              <a:spLocks noChangeArrowheads="1"/>
            </p:cNvSpPr>
            <p:nvPr/>
          </p:nvSpPr>
          <p:spPr bwMode="auto">
            <a:xfrm>
              <a:off x="1700"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5"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1943" name="Group 36"/>
          <p:cNvGrpSpPr>
            <a:grpSpLocks/>
          </p:cNvGrpSpPr>
          <p:nvPr/>
        </p:nvGrpSpPr>
        <p:grpSpPr bwMode="auto">
          <a:xfrm>
            <a:off x="3778250" y="4581525"/>
            <a:ext cx="1150938" cy="512763"/>
            <a:chOff x="2380" y="2886"/>
            <a:chExt cx="725" cy="323"/>
          </a:xfrm>
        </p:grpSpPr>
        <p:sp>
          <p:nvSpPr>
            <p:cNvPr id="81952"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3"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1944" name="Group 39"/>
          <p:cNvGrpSpPr>
            <a:grpSpLocks/>
          </p:cNvGrpSpPr>
          <p:nvPr/>
        </p:nvGrpSpPr>
        <p:grpSpPr bwMode="auto">
          <a:xfrm>
            <a:off x="4929188" y="4581525"/>
            <a:ext cx="1150937" cy="512763"/>
            <a:chOff x="3105" y="2886"/>
            <a:chExt cx="725" cy="323"/>
          </a:xfrm>
        </p:grpSpPr>
        <p:sp>
          <p:nvSpPr>
            <p:cNvPr id="81950"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51"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1945"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1946"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1947" name="Group 44"/>
          <p:cNvGrpSpPr>
            <a:grpSpLocks/>
          </p:cNvGrpSpPr>
          <p:nvPr/>
        </p:nvGrpSpPr>
        <p:grpSpPr bwMode="auto">
          <a:xfrm>
            <a:off x="6084888" y="4581525"/>
            <a:ext cx="1150937" cy="512763"/>
            <a:chOff x="3105" y="2886"/>
            <a:chExt cx="725" cy="323"/>
          </a:xfrm>
        </p:grpSpPr>
        <p:sp>
          <p:nvSpPr>
            <p:cNvPr id="81948" name="Text Box 45"/>
            <p:cNvSpPr txBox="1">
              <a:spLocks noChangeArrowheads="1"/>
            </p:cNvSpPr>
            <p:nvPr/>
          </p:nvSpPr>
          <p:spPr bwMode="auto">
            <a:xfrm>
              <a:off x="3152"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1949"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E053C91-46FD-40D7-8855-6F23B6FE2666}" type="slidenum">
              <a:rPr lang="zh-CN" altLang="en-US" sz="1400">
                <a:latin typeface="Tahoma" panose="020B0604030504040204" pitchFamily="34" charset="0"/>
              </a:rPr>
              <a:pPr/>
              <a:t>5</a:t>
            </a:fld>
            <a:endParaRPr lang="en-US" altLang="zh-CN" sz="1400">
              <a:latin typeface="Tahoma" panose="020B0604030504040204" pitchFamily="34" charset="0"/>
            </a:endParaRPr>
          </a:p>
        </p:txBody>
      </p:sp>
      <p:pic>
        <p:nvPicPr>
          <p:cNvPr id="49155" name="Picture 7" descr="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513" y="1620838"/>
            <a:ext cx="1957387"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2"/>
          <p:cNvSpPr>
            <a:spLocks noGrp="1" noChangeArrowheads="1"/>
          </p:cNvSpPr>
          <p:nvPr>
            <p:ph type="title"/>
          </p:nvPr>
        </p:nvSpPr>
        <p:spPr>
          <a:xfrm>
            <a:off x="457200" y="241300"/>
            <a:ext cx="7772400" cy="1143000"/>
          </a:xfrm>
        </p:spPr>
        <p:txBody>
          <a:bodyPr/>
          <a:lstStyle/>
          <a:p>
            <a:pPr algn="ctr" eaLnBrk="1" hangingPunct="1"/>
            <a:r>
              <a:rPr lang="en-US" altLang="zh-CN" b="1" smtClean="0">
                <a:solidFill>
                  <a:srgbClr val="0000FF"/>
                </a:solidFill>
                <a:latin typeface="Comic Sans MS" panose="030F0702030302020204" pitchFamily="66" charset="0"/>
              </a:rPr>
              <a:t>Chapter 1: Introduction</a:t>
            </a:r>
          </a:p>
        </p:txBody>
      </p:sp>
      <p:sp>
        <p:nvSpPr>
          <p:cNvPr id="49157" name="Rectangle 3"/>
          <p:cNvSpPr>
            <a:spLocks noGrp="1" noChangeArrowheads="1"/>
          </p:cNvSpPr>
          <p:nvPr>
            <p:ph type="body" sz="half" idx="1"/>
          </p:nvPr>
        </p:nvSpPr>
        <p:spPr>
          <a:xfrm>
            <a:off x="438150" y="1343025"/>
            <a:ext cx="3594100" cy="4648200"/>
          </a:xfrm>
        </p:spPr>
        <p:txBody>
          <a:bodyPr/>
          <a:lstStyle/>
          <a:p>
            <a:pPr eaLnBrk="1" hangingPunct="1">
              <a:spcBef>
                <a:spcPct val="0"/>
              </a:spcBef>
              <a:buFont typeface="Wingdings" panose="05000000000000000000" pitchFamily="2" charset="2"/>
              <a:buNone/>
            </a:pPr>
            <a:r>
              <a:rPr lang="en-US" altLang="zh-CN" sz="3200" u="sng" smtClean="0">
                <a:solidFill>
                  <a:schemeClr val="hlink"/>
                </a:solidFill>
                <a:latin typeface="Comic Sans MS" panose="030F0702030302020204" pitchFamily="66" charset="0"/>
              </a:rPr>
              <a:t>Our goal:</a:t>
            </a:r>
            <a:r>
              <a:rPr lang="en-US" altLang="zh-CN" sz="3200" smtClean="0">
                <a:solidFill>
                  <a:schemeClr val="hlink"/>
                </a:solidFill>
                <a:latin typeface="Comic Sans MS" panose="030F0702030302020204" pitchFamily="66" charset="0"/>
              </a:rPr>
              <a:t> </a:t>
            </a:r>
          </a:p>
          <a:p>
            <a:pPr eaLnBrk="1" hangingPunct="1">
              <a:spcBef>
                <a:spcPct val="0"/>
              </a:spcBef>
            </a:pPr>
            <a:r>
              <a:rPr lang="en-US" altLang="zh-CN" smtClean="0">
                <a:solidFill>
                  <a:srgbClr val="0000FF"/>
                </a:solidFill>
                <a:latin typeface="Comic Sans MS" panose="030F0702030302020204" pitchFamily="66" charset="0"/>
              </a:rPr>
              <a:t>get “feel” and terminology</a:t>
            </a:r>
          </a:p>
          <a:p>
            <a:pPr eaLnBrk="1" hangingPunct="1">
              <a:spcBef>
                <a:spcPct val="0"/>
              </a:spcBef>
            </a:pPr>
            <a:r>
              <a:rPr lang="en-US" altLang="zh-CN" smtClean="0">
                <a:solidFill>
                  <a:srgbClr val="0000FF"/>
                </a:solidFill>
                <a:latin typeface="Comic Sans MS" panose="030F0702030302020204" pitchFamily="66" charset="0"/>
              </a:rPr>
              <a:t>more depth, detail </a:t>
            </a:r>
            <a:r>
              <a:rPr lang="en-US" altLang="zh-CN" i="1" smtClean="0">
                <a:solidFill>
                  <a:srgbClr val="0000FF"/>
                </a:solidFill>
                <a:latin typeface="Comic Sans MS" panose="030F0702030302020204" pitchFamily="66" charset="0"/>
              </a:rPr>
              <a:t>later</a:t>
            </a:r>
            <a:r>
              <a:rPr lang="en-US" altLang="zh-CN" smtClean="0">
                <a:solidFill>
                  <a:srgbClr val="0000FF"/>
                </a:solidFill>
                <a:latin typeface="Comic Sans MS" panose="030F0702030302020204" pitchFamily="66" charset="0"/>
              </a:rPr>
              <a:t> in course</a:t>
            </a:r>
          </a:p>
          <a:p>
            <a:pPr eaLnBrk="1" hangingPunct="1">
              <a:spcBef>
                <a:spcPct val="0"/>
              </a:spcBef>
            </a:pPr>
            <a:r>
              <a:rPr lang="en-US" altLang="zh-CN" smtClean="0">
                <a:solidFill>
                  <a:srgbClr val="0000FF"/>
                </a:solidFill>
                <a:latin typeface="Comic Sans MS" panose="030F0702030302020204" pitchFamily="66" charset="0"/>
              </a:rPr>
              <a:t>approach:</a:t>
            </a:r>
          </a:p>
          <a:p>
            <a:pPr lvl="1" eaLnBrk="1" hangingPunct="1">
              <a:spcBef>
                <a:spcPct val="0"/>
              </a:spcBef>
            </a:pPr>
            <a:r>
              <a:rPr lang="en-US" altLang="zh-CN" sz="2800" smtClean="0">
                <a:solidFill>
                  <a:srgbClr val="0000FF"/>
                </a:solidFill>
                <a:latin typeface="Comic Sans MS" panose="030F0702030302020204" pitchFamily="66" charset="0"/>
              </a:rPr>
              <a:t>use Internet as example</a:t>
            </a:r>
            <a:endParaRPr lang="zh-CN" altLang="en-US" smtClean="0">
              <a:solidFill>
                <a:srgbClr val="0000FF"/>
              </a:solidFill>
              <a:latin typeface="Comic Sans MS" panose="030F0702030302020204" pitchFamily="66" charset="0"/>
            </a:endParaRPr>
          </a:p>
        </p:txBody>
      </p:sp>
      <p:sp>
        <p:nvSpPr>
          <p:cNvPr id="49158" name="Rectangle 4"/>
          <p:cNvSpPr>
            <a:spLocks noGrp="1" noChangeArrowheads="1"/>
          </p:cNvSpPr>
          <p:nvPr>
            <p:ph type="body" sz="half" idx="2"/>
          </p:nvPr>
        </p:nvSpPr>
        <p:spPr>
          <a:xfrm>
            <a:off x="4114800" y="1371600"/>
            <a:ext cx="5029200" cy="4648200"/>
          </a:xfrm>
        </p:spPr>
        <p:txBody>
          <a:bodyPr/>
          <a:lstStyle/>
          <a:p>
            <a:pPr eaLnBrk="1" hangingPunct="1">
              <a:buFont typeface="Wingdings" panose="05000000000000000000" pitchFamily="2" charset="2"/>
              <a:buNone/>
            </a:pPr>
            <a:r>
              <a:rPr lang="en-US" altLang="zh-CN" sz="3200" u="sng" dirty="0" smtClean="0">
                <a:solidFill>
                  <a:srgbClr val="FF0000"/>
                </a:solidFill>
                <a:latin typeface="Comic Sans MS" panose="030F0702030302020204" pitchFamily="66" charset="0"/>
              </a:rPr>
              <a:t>Overview:</a:t>
            </a:r>
            <a:endParaRPr lang="en-US" altLang="zh-CN" sz="3200" dirty="0" smtClean="0">
              <a:latin typeface="Comic Sans MS" panose="030F0702030302020204" pitchFamily="66" charset="0"/>
            </a:endParaRPr>
          </a:p>
          <a:p>
            <a:pPr eaLnBrk="1" hangingPunct="1">
              <a:spcBef>
                <a:spcPct val="0"/>
              </a:spcBef>
              <a:buClr>
                <a:schemeClr val="hlink"/>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what’s the Internet</a:t>
            </a:r>
          </a:p>
          <a:p>
            <a:pPr eaLnBrk="1" hangingPunct="1">
              <a:spcBef>
                <a:spcPct val="0"/>
              </a:spcBef>
              <a:buClr>
                <a:schemeClr val="hlink"/>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what’s a protocol?</a:t>
            </a:r>
          </a:p>
          <a:p>
            <a:pPr eaLnBrk="1" hangingPunct="1">
              <a:spcBef>
                <a:spcPct val="0"/>
              </a:spcBef>
              <a:buClr>
                <a:schemeClr val="hlink"/>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network edge</a:t>
            </a:r>
          </a:p>
          <a:p>
            <a:pPr eaLnBrk="1" hangingPunct="1">
              <a:spcBef>
                <a:spcPct val="0"/>
              </a:spcBef>
              <a:buClr>
                <a:schemeClr val="hlink"/>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network core</a:t>
            </a:r>
          </a:p>
          <a:p>
            <a:pPr eaLnBrk="1" hangingPunct="1">
              <a:spcBef>
                <a:spcPct val="0"/>
              </a:spcBef>
              <a:buClr>
                <a:schemeClr val="hlink"/>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access net, physical media</a:t>
            </a:r>
          </a:p>
          <a:p>
            <a:pPr eaLnBrk="1" hangingPunct="1">
              <a:spcBef>
                <a:spcPct val="0"/>
              </a:spcBef>
              <a:buClr>
                <a:schemeClr val="hlink"/>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Internet/ISP structure</a:t>
            </a:r>
          </a:p>
          <a:p>
            <a:pPr eaLnBrk="1" hangingPunct="1">
              <a:spcBef>
                <a:spcPct val="0"/>
              </a:spcBef>
              <a:buClr>
                <a:schemeClr val="hlink"/>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performance: loss, delay</a:t>
            </a:r>
          </a:p>
          <a:p>
            <a:pPr eaLnBrk="1" hangingPunct="1">
              <a:spcBef>
                <a:spcPct val="0"/>
              </a:spcBef>
              <a:buClr>
                <a:schemeClr val="hlink"/>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protocol layers, service models</a:t>
            </a:r>
          </a:p>
          <a:p>
            <a:pPr eaLnBrk="1" hangingPunct="1">
              <a:spcBef>
                <a:spcPct val="0"/>
              </a:spcBef>
              <a:buClr>
                <a:schemeClr val="hlink"/>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network modeling</a:t>
            </a:r>
          </a:p>
          <a:p>
            <a:pPr eaLnBrk="1" hangingPunct="1">
              <a:buFont typeface="Wingdings" panose="05000000000000000000" pitchFamily="2" charset="2"/>
              <a:buNone/>
            </a:pPr>
            <a:endParaRPr lang="zh-CN" altLang="en-US" dirty="0" smtClean="0">
              <a:solidFill>
                <a:srgbClr val="0000FF"/>
              </a:solidFill>
              <a:latin typeface="Comic Sans MS" panose="030F0702030302020204" pitchFamily="66" charset="0"/>
            </a:endParaRPr>
          </a:p>
        </p:txBody>
      </p:sp>
      <p:pic>
        <p:nvPicPr>
          <p:cNvPr id="49159" name="Picture 9" descr="rad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458" y="5253910"/>
            <a:ext cx="1338342" cy="132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792B20E-93CC-4E5A-A3E9-795ED030755E}" type="slidenum">
              <a:rPr lang="zh-CN" altLang="en-US" sz="1400">
                <a:latin typeface="Tahoma" panose="020B0604030504040204" pitchFamily="34" charset="0"/>
              </a:rPr>
              <a:pPr/>
              <a:t>50</a:t>
            </a:fld>
            <a:endParaRPr lang="en-US" altLang="zh-CN" sz="1400">
              <a:latin typeface="Tahoma" panose="020B0604030504040204" pitchFamily="34" charset="0"/>
            </a:endParaRPr>
          </a:p>
        </p:txBody>
      </p:sp>
      <p:sp>
        <p:nvSpPr>
          <p:cNvPr id="82947" name="Rectangle 2"/>
          <p:cNvSpPr>
            <a:spLocks noGrp="1" noChangeArrowheads="1"/>
          </p:cNvSpPr>
          <p:nvPr>
            <p:ph type="title"/>
          </p:nvPr>
        </p:nvSpPr>
        <p:spPr>
          <a:xfrm>
            <a:off x="1150938" y="836613"/>
            <a:ext cx="7793037" cy="839787"/>
          </a:xfrm>
        </p:spPr>
        <p:txBody>
          <a:bodyPr/>
          <a:lstStyle/>
          <a:p>
            <a:pPr algn="ctr" eaLnBrk="1" hangingPunct="1"/>
            <a:r>
              <a:rPr lang="en-US" altLang="zh-CN" b="1" smtClean="0">
                <a:solidFill>
                  <a:srgbClr val="0000FF"/>
                </a:solidFill>
                <a:latin typeface="Comic Sans MS" panose="030F0702030302020204" pitchFamily="66" charset="0"/>
                <a:ea typeface="隶书" panose="02010509060101010101" pitchFamily="49" charset="-122"/>
              </a:rPr>
              <a:t>TDM </a:t>
            </a:r>
          </a:p>
        </p:txBody>
      </p:sp>
      <p:sp>
        <p:nvSpPr>
          <p:cNvPr id="82948"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49" name="Text Box 4"/>
          <p:cNvSpPr txBox="1">
            <a:spLocks noChangeArrowheads="1"/>
          </p:cNvSpPr>
          <p:nvPr/>
        </p:nvSpPr>
        <p:spPr bwMode="auto">
          <a:xfrm>
            <a:off x="784225" y="201295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f</a:t>
            </a:r>
            <a:endParaRPr kumimoji="1" lang="zh-CN" altLang="en-US" sz="2000" i="1">
              <a:solidFill>
                <a:srgbClr val="333399"/>
              </a:solidFill>
              <a:ea typeface="黑体" panose="02010609060101010101" pitchFamily="49" charset="-122"/>
            </a:endParaRPr>
          </a:p>
        </p:txBody>
      </p:sp>
      <p:sp>
        <p:nvSpPr>
          <p:cNvPr id="82950" name="Text Box 5"/>
          <p:cNvSpPr txBox="1">
            <a:spLocks noChangeArrowheads="1"/>
          </p:cNvSpPr>
          <p:nvPr/>
        </p:nvSpPr>
        <p:spPr bwMode="auto">
          <a:xfrm>
            <a:off x="7593013" y="4937125"/>
            <a:ext cx="255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i="1">
                <a:solidFill>
                  <a:srgbClr val="333399"/>
                </a:solidFill>
                <a:ea typeface="黑体" panose="02010609060101010101" pitchFamily="49" charset="-122"/>
              </a:rPr>
              <a:t>t</a:t>
            </a:r>
            <a:endParaRPr kumimoji="1" lang="zh-CN" altLang="en-US" sz="2000" i="1">
              <a:solidFill>
                <a:srgbClr val="333399"/>
              </a:solidFill>
              <a:ea typeface="黑体" panose="02010609060101010101" pitchFamily="49" charset="-122"/>
            </a:endParaRPr>
          </a:p>
        </p:txBody>
      </p:sp>
      <p:sp>
        <p:nvSpPr>
          <p:cNvPr id="82951" name="Rectangle 6"/>
          <p:cNvSpPr>
            <a:spLocks noChangeArrowheads="1"/>
          </p:cNvSpPr>
          <p:nvPr/>
        </p:nvSpPr>
        <p:spPr bwMode="auto">
          <a:xfrm>
            <a:off x="176371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52" name="Rectangle 7"/>
          <p:cNvSpPr>
            <a:spLocks noChangeArrowheads="1"/>
          </p:cNvSpPr>
          <p:nvPr/>
        </p:nvSpPr>
        <p:spPr bwMode="auto">
          <a:xfrm>
            <a:off x="205263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2953" name="Rectangle 8"/>
          <p:cNvSpPr>
            <a:spLocks noChangeArrowheads="1"/>
          </p:cNvSpPr>
          <p:nvPr/>
        </p:nvSpPr>
        <p:spPr bwMode="auto">
          <a:xfrm>
            <a:off x="291623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54" name="Rectangle 9"/>
          <p:cNvSpPr>
            <a:spLocks noChangeArrowheads="1"/>
          </p:cNvSpPr>
          <p:nvPr/>
        </p:nvSpPr>
        <p:spPr bwMode="auto">
          <a:xfrm>
            <a:off x="320516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2955" name="Rectangle 10"/>
          <p:cNvSpPr>
            <a:spLocks noChangeArrowheads="1"/>
          </p:cNvSpPr>
          <p:nvPr/>
        </p:nvSpPr>
        <p:spPr bwMode="auto">
          <a:xfrm>
            <a:off x="4068763"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56" name="Rectangle 11"/>
          <p:cNvSpPr>
            <a:spLocks noChangeArrowheads="1"/>
          </p:cNvSpPr>
          <p:nvPr/>
        </p:nvSpPr>
        <p:spPr bwMode="auto">
          <a:xfrm>
            <a:off x="4357688"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sp>
        <p:nvSpPr>
          <p:cNvPr id="82957" name="Rectangle 12"/>
          <p:cNvSpPr>
            <a:spLocks noChangeArrowheads="1"/>
          </p:cNvSpPr>
          <p:nvPr/>
        </p:nvSpPr>
        <p:spPr bwMode="auto">
          <a:xfrm>
            <a:off x="147637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58" name="Rectangle 13"/>
          <p:cNvSpPr>
            <a:spLocks noChangeArrowheads="1"/>
          </p:cNvSpPr>
          <p:nvPr/>
        </p:nvSpPr>
        <p:spPr bwMode="auto">
          <a:xfrm>
            <a:off x="262890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59" name="Rectangle 14"/>
          <p:cNvSpPr>
            <a:spLocks noChangeArrowheads="1"/>
          </p:cNvSpPr>
          <p:nvPr/>
        </p:nvSpPr>
        <p:spPr bwMode="auto">
          <a:xfrm>
            <a:off x="3781425"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60" name="Rectangle 15"/>
          <p:cNvSpPr>
            <a:spLocks noChangeArrowheads="1"/>
          </p:cNvSpPr>
          <p:nvPr/>
        </p:nvSpPr>
        <p:spPr bwMode="auto">
          <a:xfrm>
            <a:off x="4933950" y="2636838"/>
            <a:ext cx="287338" cy="187166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A</a:t>
            </a:r>
          </a:p>
        </p:txBody>
      </p:sp>
      <p:sp>
        <p:nvSpPr>
          <p:cNvPr id="82961" name="Rectangle 16"/>
          <p:cNvSpPr>
            <a:spLocks noChangeArrowheads="1"/>
          </p:cNvSpPr>
          <p:nvPr/>
        </p:nvSpPr>
        <p:spPr bwMode="auto">
          <a:xfrm>
            <a:off x="5221288" y="2636838"/>
            <a:ext cx="287337" cy="18716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B</a:t>
            </a:r>
          </a:p>
        </p:txBody>
      </p:sp>
      <p:sp>
        <p:nvSpPr>
          <p:cNvPr id="82962" name="Rectangle 17"/>
          <p:cNvSpPr>
            <a:spLocks noChangeArrowheads="1"/>
          </p:cNvSpPr>
          <p:nvPr/>
        </p:nvSpPr>
        <p:spPr bwMode="auto">
          <a:xfrm>
            <a:off x="5510213" y="2636838"/>
            <a:ext cx="287337" cy="187166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C</a:t>
            </a:r>
          </a:p>
        </p:txBody>
      </p:sp>
      <p:grpSp>
        <p:nvGrpSpPr>
          <p:cNvPr id="2" name="Group 18"/>
          <p:cNvGrpSpPr>
            <a:grpSpLocks/>
          </p:cNvGrpSpPr>
          <p:nvPr/>
        </p:nvGrpSpPr>
        <p:grpSpPr bwMode="auto">
          <a:xfrm>
            <a:off x="2339975" y="2636838"/>
            <a:ext cx="3744913" cy="1871662"/>
            <a:chOff x="1474" y="1661"/>
            <a:chExt cx="2359" cy="1179"/>
          </a:xfrm>
        </p:grpSpPr>
        <p:sp>
          <p:nvSpPr>
            <p:cNvPr id="82988" name="Rectangle 19"/>
            <p:cNvSpPr>
              <a:spLocks noChangeArrowheads="1"/>
            </p:cNvSpPr>
            <p:nvPr/>
          </p:nvSpPr>
          <p:spPr bwMode="auto">
            <a:xfrm>
              <a:off x="1474"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2989" name="Rectangle 20"/>
            <p:cNvSpPr>
              <a:spLocks noChangeArrowheads="1"/>
            </p:cNvSpPr>
            <p:nvPr/>
          </p:nvSpPr>
          <p:spPr bwMode="auto">
            <a:xfrm>
              <a:off x="2200"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2990" name="Rectangle 21"/>
            <p:cNvSpPr>
              <a:spLocks noChangeArrowheads="1"/>
            </p:cNvSpPr>
            <p:nvPr/>
          </p:nvSpPr>
          <p:spPr bwMode="auto">
            <a:xfrm>
              <a:off x="2926"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sp>
          <p:nvSpPr>
            <p:cNvPr id="82991" name="Rectangle 22"/>
            <p:cNvSpPr>
              <a:spLocks noChangeArrowheads="1"/>
            </p:cNvSpPr>
            <p:nvPr/>
          </p:nvSpPr>
          <p:spPr bwMode="auto">
            <a:xfrm>
              <a:off x="3652" y="1661"/>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333399"/>
                  </a:solidFill>
                  <a:latin typeface="Arial" panose="020B0604020202020204" pitchFamily="34" charset="0"/>
                </a:rPr>
                <a:t>D</a:t>
              </a:r>
            </a:p>
          </p:txBody>
        </p:sp>
      </p:grpSp>
      <p:grpSp>
        <p:nvGrpSpPr>
          <p:cNvPr id="3" name="Group 23"/>
          <p:cNvGrpSpPr>
            <a:grpSpLocks/>
          </p:cNvGrpSpPr>
          <p:nvPr/>
        </p:nvGrpSpPr>
        <p:grpSpPr bwMode="auto">
          <a:xfrm>
            <a:off x="2484438" y="2133600"/>
            <a:ext cx="5908675" cy="431800"/>
            <a:chOff x="1020" y="1344"/>
            <a:chExt cx="3626" cy="272"/>
          </a:xfrm>
        </p:grpSpPr>
        <p:sp>
          <p:nvSpPr>
            <p:cNvPr id="82982" name="Text Box 24"/>
            <p:cNvSpPr txBox="1">
              <a:spLocks noChangeArrowheads="1"/>
            </p:cNvSpPr>
            <p:nvPr/>
          </p:nvSpPr>
          <p:spPr bwMode="auto">
            <a:xfrm>
              <a:off x="3561" y="1344"/>
              <a:ext cx="10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Fixed position</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83" name="Line 25"/>
            <p:cNvSpPr>
              <a:spLocks noChangeShapeType="1"/>
            </p:cNvSpPr>
            <p:nvPr/>
          </p:nvSpPr>
          <p:spPr bwMode="auto">
            <a:xfrm>
              <a:off x="1020" y="1434"/>
              <a:ext cx="254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4" name="Line 26"/>
            <p:cNvSpPr>
              <a:spLocks noChangeShapeType="1"/>
            </p:cNvSpPr>
            <p:nvPr/>
          </p:nvSpPr>
          <p:spPr bwMode="auto">
            <a:xfrm>
              <a:off x="102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5" name="Line 27"/>
            <p:cNvSpPr>
              <a:spLocks noChangeShapeType="1"/>
            </p:cNvSpPr>
            <p:nvPr/>
          </p:nvSpPr>
          <p:spPr bwMode="auto">
            <a:xfrm>
              <a:off x="1730"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6" name="Line 28"/>
            <p:cNvSpPr>
              <a:spLocks noChangeShapeType="1"/>
            </p:cNvSpPr>
            <p:nvPr/>
          </p:nvSpPr>
          <p:spPr bwMode="auto">
            <a:xfrm>
              <a:off x="2441"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7" name="Line 29"/>
            <p:cNvSpPr>
              <a:spLocks noChangeShapeType="1"/>
            </p:cNvSpPr>
            <p:nvPr/>
          </p:nvSpPr>
          <p:spPr bwMode="auto">
            <a:xfrm>
              <a:off x="3152" y="1434"/>
              <a:ext cx="0" cy="182"/>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2965" name="Group 30"/>
          <p:cNvGrpSpPr>
            <a:grpSpLocks/>
          </p:cNvGrpSpPr>
          <p:nvPr/>
        </p:nvGrpSpPr>
        <p:grpSpPr bwMode="auto">
          <a:xfrm>
            <a:off x="1476375" y="4581525"/>
            <a:ext cx="1150938" cy="512763"/>
            <a:chOff x="930" y="2886"/>
            <a:chExt cx="725" cy="323"/>
          </a:xfrm>
        </p:grpSpPr>
        <p:sp>
          <p:nvSpPr>
            <p:cNvPr id="82980" name="Text Box 31"/>
            <p:cNvSpPr txBox="1">
              <a:spLocks noChangeArrowheads="1"/>
            </p:cNvSpPr>
            <p:nvPr/>
          </p:nvSpPr>
          <p:spPr bwMode="auto">
            <a:xfrm>
              <a:off x="975"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81"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966" name="Group 33"/>
          <p:cNvGrpSpPr>
            <a:grpSpLocks/>
          </p:cNvGrpSpPr>
          <p:nvPr/>
        </p:nvGrpSpPr>
        <p:grpSpPr bwMode="auto">
          <a:xfrm>
            <a:off x="2627313" y="4581525"/>
            <a:ext cx="1150937" cy="512763"/>
            <a:chOff x="1655" y="2886"/>
            <a:chExt cx="725" cy="323"/>
          </a:xfrm>
        </p:grpSpPr>
        <p:sp>
          <p:nvSpPr>
            <p:cNvPr id="82978" name="Text Box 34"/>
            <p:cNvSpPr txBox="1">
              <a:spLocks noChangeArrowheads="1"/>
            </p:cNvSpPr>
            <p:nvPr/>
          </p:nvSpPr>
          <p:spPr bwMode="auto">
            <a:xfrm>
              <a:off x="1700"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9"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967" name="Group 36"/>
          <p:cNvGrpSpPr>
            <a:grpSpLocks/>
          </p:cNvGrpSpPr>
          <p:nvPr/>
        </p:nvGrpSpPr>
        <p:grpSpPr bwMode="auto">
          <a:xfrm>
            <a:off x="3778250" y="4581525"/>
            <a:ext cx="1150938" cy="512763"/>
            <a:chOff x="2380" y="2886"/>
            <a:chExt cx="725" cy="323"/>
          </a:xfrm>
        </p:grpSpPr>
        <p:sp>
          <p:nvSpPr>
            <p:cNvPr id="82976" name="Text Box 37"/>
            <p:cNvSpPr txBox="1">
              <a:spLocks noChangeArrowheads="1"/>
            </p:cNvSpPr>
            <p:nvPr/>
          </p:nvSpPr>
          <p:spPr bwMode="auto">
            <a:xfrm>
              <a:off x="2426"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7"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2968" name="Group 39"/>
          <p:cNvGrpSpPr>
            <a:grpSpLocks/>
          </p:cNvGrpSpPr>
          <p:nvPr/>
        </p:nvGrpSpPr>
        <p:grpSpPr bwMode="auto">
          <a:xfrm>
            <a:off x="4929188" y="4581525"/>
            <a:ext cx="1150937" cy="512763"/>
            <a:chOff x="3105" y="2886"/>
            <a:chExt cx="725" cy="323"/>
          </a:xfrm>
        </p:grpSpPr>
        <p:sp>
          <p:nvSpPr>
            <p:cNvPr id="82974" name="Text Box 40"/>
            <p:cNvSpPr txBox="1">
              <a:spLocks noChangeArrowheads="1"/>
            </p:cNvSpPr>
            <p:nvPr/>
          </p:nvSpPr>
          <p:spPr bwMode="auto">
            <a:xfrm>
              <a:off x="3152" y="2976"/>
              <a:ext cx="5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 </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5"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2969" name="Rectangle 42"/>
          <p:cNvSpPr>
            <a:spLocks noChangeArrowheads="1"/>
          </p:cNvSpPr>
          <p:nvPr/>
        </p:nvSpPr>
        <p:spPr bwMode="auto">
          <a:xfrm>
            <a:off x="6156325" y="3322638"/>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2970"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971" name="Group 44"/>
          <p:cNvGrpSpPr>
            <a:grpSpLocks/>
          </p:cNvGrpSpPr>
          <p:nvPr/>
        </p:nvGrpSpPr>
        <p:grpSpPr bwMode="auto">
          <a:xfrm>
            <a:off x="6084888" y="4581525"/>
            <a:ext cx="1150937" cy="512763"/>
            <a:chOff x="3105" y="2886"/>
            <a:chExt cx="725" cy="323"/>
          </a:xfrm>
        </p:grpSpPr>
        <p:sp>
          <p:nvSpPr>
            <p:cNvPr id="82972" name="Text Box 45"/>
            <p:cNvSpPr txBox="1">
              <a:spLocks noChangeArrowheads="1"/>
            </p:cNvSpPr>
            <p:nvPr/>
          </p:nvSpPr>
          <p:spPr bwMode="auto">
            <a:xfrm>
              <a:off x="3152" y="2976"/>
              <a:ext cx="4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2973"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4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E8ADA42-CD24-4000-83C2-8FFD30EB5D45}" type="slidenum">
              <a:rPr lang="zh-CN" altLang="en-US" sz="1400">
                <a:latin typeface="Tahoma" panose="020B0604030504040204" pitchFamily="34" charset="0"/>
              </a:rPr>
              <a:pPr/>
              <a:t>51</a:t>
            </a:fld>
            <a:endParaRPr lang="en-US" altLang="zh-CN" sz="1400">
              <a:latin typeface="Tahoma" panose="020B0604030504040204" pitchFamily="34" charset="0"/>
            </a:endParaRPr>
          </a:p>
        </p:txBody>
      </p:sp>
      <p:sp>
        <p:nvSpPr>
          <p:cNvPr id="83971" name="Freeform 2"/>
          <p:cNvSpPr>
            <a:spLocks/>
          </p:cNvSpPr>
          <p:nvPr/>
        </p:nvSpPr>
        <p:spPr bwMode="auto">
          <a:xfrm>
            <a:off x="552450" y="4508500"/>
            <a:ext cx="7639050" cy="1111250"/>
          </a:xfrm>
          <a:custGeom>
            <a:avLst/>
            <a:gdLst>
              <a:gd name="T0" fmla="*/ 0 w 4812"/>
              <a:gd name="T1" fmla="*/ 2147483647 h 700"/>
              <a:gd name="T2" fmla="*/ 2147483647 w 4812"/>
              <a:gd name="T3" fmla="*/ 2147483647 h 700"/>
              <a:gd name="T4" fmla="*/ 2147483647 w 4812"/>
              <a:gd name="T5" fmla="*/ 0 h 700"/>
              <a:gd name="T6" fmla="*/ 2147483647 w 4812"/>
              <a:gd name="T7" fmla="*/ 0 h 700"/>
              <a:gd name="T8" fmla="*/ 2147483647 w 4812"/>
              <a:gd name="T9" fmla="*/ 2147483647 h 700"/>
              <a:gd name="T10" fmla="*/ 2147483647 w 4812"/>
              <a:gd name="T11" fmla="*/ 2147483647 h 700"/>
              <a:gd name="T12" fmla="*/ 0 w 4812"/>
              <a:gd name="T13" fmla="*/ 2147483647 h 700"/>
              <a:gd name="T14" fmla="*/ 0 60000 65536"/>
              <a:gd name="T15" fmla="*/ 0 60000 65536"/>
              <a:gd name="T16" fmla="*/ 0 60000 65536"/>
              <a:gd name="T17" fmla="*/ 0 60000 65536"/>
              <a:gd name="T18" fmla="*/ 0 60000 65536"/>
              <a:gd name="T19" fmla="*/ 0 60000 65536"/>
              <a:gd name="T20" fmla="*/ 0 60000 65536"/>
              <a:gd name="T21" fmla="*/ 0 w 4812"/>
              <a:gd name="T22" fmla="*/ 0 h 700"/>
              <a:gd name="T23" fmla="*/ 4812 w 4812"/>
              <a:gd name="T24" fmla="*/ 700 h 7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2" h="700">
                <a:moveTo>
                  <a:pt x="0" y="700"/>
                </a:moveTo>
                <a:lnTo>
                  <a:pt x="4" y="472"/>
                </a:lnTo>
                <a:lnTo>
                  <a:pt x="309" y="0"/>
                </a:lnTo>
                <a:lnTo>
                  <a:pt x="1761" y="0"/>
                </a:lnTo>
                <a:lnTo>
                  <a:pt x="4812" y="472"/>
                </a:lnTo>
                <a:lnTo>
                  <a:pt x="4812" y="694"/>
                </a:lnTo>
                <a:lnTo>
                  <a:pt x="0" y="700"/>
                </a:lnTo>
                <a:close/>
              </a:path>
            </a:pathLst>
          </a:custGeom>
          <a:solidFill>
            <a:srgbClr val="FFFF99"/>
          </a:solidFill>
          <a:ln>
            <a:noFill/>
          </a:ln>
          <a:extLst>
            <a:ext uri="{91240B29-F687-4F45-9708-019B960494DF}">
              <a14:hiddenLine xmlns:a14="http://schemas.microsoft.com/office/drawing/2010/main" w="19050">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72" name="Rectangle 3"/>
          <p:cNvSpPr>
            <a:spLocks noGrp="1" noChangeArrowheads="1"/>
          </p:cNvSpPr>
          <p:nvPr>
            <p:ph type="title"/>
          </p:nvPr>
        </p:nvSpPr>
        <p:spPr/>
        <p:txBody>
          <a:bodyPr/>
          <a:lstStyle/>
          <a:p>
            <a:pPr algn="ctr" eaLnBrk="1" hangingPunct="1"/>
            <a:r>
              <a:rPr lang="en-US" altLang="zh-CN" b="1" smtClean="0">
                <a:solidFill>
                  <a:srgbClr val="0000FF"/>
                </a:solidFill>
                <a:latin typeface="Comic Sans MS" panose="030F0702030302020204" pitchFamily="66" charset="0"/>
                <a:ea typeface="隶书" panose="02010509060101010101" pitchFamily="49" charset="-122"/>
              </a:rPr>
              <a:t>TDM of E1</a:t>
            </a:r>
            <a:endParaRPr lang="zh-CN" altLang="en-US" b="1" smtClean="0">
              <a:solidFill>
                <a:srgbClr val="0000FF"/>
              </a:solidFill>
              <a:latin typeface="Comic Sans MS" panose="030F0702030302020204" pitchFamily="66" charset="0"/>
              <a:ea typeface="隶书" panose="02010509060101010101" pitchFamily="49" charset="-122"/>
            </a:endParaRPr>
          </a:p>
        </p:txBody>
      </p:sp>
      <p:grpSp>
        <p:nvGrpSpPr>
          <p:cNvPr id="83973" name="Group 4"/>
          <p:cNvGrpSpPr>
            <a:grpSpLocks/>
          </p:cNvGrpSpPr>
          <p:nvPr/>
        </p:nvGrpSpPr>
        <p:grpSpPr bwMode="auto">
          <a:xfrm>
            <a:off x="6307138" y="2228850"/>
            <a:ext cx="817562" cy="1317625"/>
            <a:chOff x="4020" y="233"/>
            <a:chExt cx="481" cy="956"/>
          </a:xfrm>
        </p:grpSpPr>
        <p:sp>
          <p:nvSpPr>
            <p:cNvPr id="84085" name="Arc 5"/>
            <p:cNvSpPr>
              <a:spLocks/>
            </p:cNvSpPr>
            <p:nvPr/>
          </p:nvSpPr>
          <p:spPr bwMode="auto">
            <a:xfrm rot="10800000">
              <a:off x="4025" y="71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lnTo>
                    <a:pt x="0" y="2160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86" name="Arc 6"/>
            <p:cNvSpPr>
              <a:spLocks/>
            </p:cNvSpPr>
            <p:nvPr/>
          </p:nvSpPr>
          <p:spPr bwMode="auto">
            <a:xfrm>
              <a:off x="4020" y="23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83974" name="Group 7"/>
          <p:cNvGrpSpPr>
            <a:grpSpLocks/>
          </p:cNvGrpSpPr>
          <p:nvPr/>
        </p:nvGrpSpPr>
        <p:grpSpPr bwMode="auto">
          <a:xfrm>
            <a:off x="1695450" y="2220913"/>
            <a:ext cx="817563" cy="1325562"/>
            <a:chOff x="1308" y="233"/>
            <a:chExt cx="481" cy="956"/>
          </a:xfrm>
        </p:grpSpPr>
        <p:sp>
          <p:nvSpPr>
            <p:cNvPr id="84083" name="Arc 8"/>
            <p:cNvSpPr>
              <a:spLocks/>
            </p:cNvSpPr>
            <p:nvPr/>
          </p:nvSpPr>
          <p:spPr bwMode="auto">
            <a:xfrm rot="10800000">
              <a:off x="1308" y="71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84" name="Arc 9"/>
            <p:cNvSpPr>
              <a:spLocks/>
            </p:cNvSpPr>
            <p:nvPr/>
          </p:nvSpPr>
          <p:spPr bwMode="auto">
            <a:xfrm>
              <a:off x="1313" y="233"/>
              <a:ext cx="476"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lnTo>
                    <a:pt x="0" y="21600"/>
                  </a:lnTo>
                  <a:close/>
                </a:path>
              </a:pathLst>
            </a:custGeom>
            <a:noFill/>
            <a:ln w="28575" cap="rnd">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83975" name="Line 10"/>
          <p:cNvSpPr>
            <a:spLocks noChangeShapeType="1"/>
          </p:cNvSpPr>
          <p:nvPr/>
        </p:nvSpPr>
        <p:spPr bwMode="auto">
          <a:xfrm>
            <a:off x="2503488" y="2841625"/>
            <a:ext cx="3830637" cy="0"/>
          </a:xfrm>
          <a:prstGeom prst="line">
            <a:avLst/>
          </a:prstGeom>
          <a:noFill/>
          <a:ln w="254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11"/>
          <p:cNvSpPr>
            <a:spLocks noChangeShapeType="1"/>
          </p:cNvSpPr>
          <p:nvPr/>
        </p:nvSpPr>
        <p:spPr bwMode="auto">
          <a:xfrm flipV="1">
            <a:off x="2490788" y="2227263"/>
            <a:ext cx="0" cy="609600"/>
          </a:xfrm>
          <a:prstGeom prst="line">
            <a:avLst/>
          </a:prstGeom>
          <a:noFill/>
          <a:ln w="254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12"/>
          <p:cNvSpPr>
            <a:spLocks noChangeShapeType="1"/>
          </p:cNvSpPr>
          <p:nvPr/>
        </p:nvSpPr>
        <p:spPr bwMode="auto">
          <a:xfrm flipV="1">
            <a:off x="6327775" y="2212975"/>
            <a:ext cx="0" cy="657225"/>
          </a:xfrm>
          <a:prstGeom prst="line">
            <a:avLst/>
          </a:prstGeom>
          <a:noFill/>
          <a:ln w="254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8" name="Rectangle 13"/>
          <p:cNvSpPr>
            <a:spLocks noChangeArrowheads="1"/>
          </p:cNvSpPr>
          <p:nvPr/>
        </p:nvSpPr>
        <p:spPr bwMode="auto">
          <a:xfrm>
            <a:off x="3635375" y="2420938"/>
            <a:ext cx="1435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ea typeface="黑体" panose="02010609060101010101" pitchFamily="49" charset="-122"/>
              </a:rPr>
              <a:t>2.048 Mb/s</a:t>
            </a:r>
          </a:p>
        </p:txBody>
      </p:sp>
      <p:sp>
        <p:nvSpPr>
          <p:cNvPr id="83979" name="Rectangle 14"/>
          <p:cNvSpPr>
            <a:spLocks noChangeArrowheads="1"/>
          </p:cNvSpPr>
          <p:nvPr/>
        </p:nvSpPr>
        <p:spPr bwMode="auto">
          <a:xfrm>
            <a:off x="3711575" y="2890838"/>
            <a:ext cx="1196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ea typeface="黑体" panose="02010609060101010101" pitchFamily="49" charset="-122"/>
              </a:rPr>
              <a:t>传输线路</a:t>
            </a:r>
          </a:p>
        </p:txBody>
      </p:sp>
      <p:sp>
        <p:nvSpPr>
          <p:cNvPr id="83980" name="Oval 15"/>
          <p:cNvSpPr>
            <a:spLocks noChangeArrowheads="1"/>
          </p:cNvSpPr>
          <p:nvPr/>
        </p:nvSpPr>
        <p:spPr bwMode="auto">
          <a:xfrm>
            <a:off x="2457450" y="2800350"/>
            <a:ext cx="87313" cy="69850"/>
          </a:xfrm>
          <a:prstGeom prst="ellipse">
            <a:avLst/>
          </a:prstGeom>
          <a:solidFill>
            <a:schemeClr val="bg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1" name="Oval 16"/>
          <p:cNvSpPr>
            <a:spLocks noChangeArrowheads="1"/>
          </p:cNvSpPr>
          <p:nvPr/>
        </p:nvSpPr>
        <p:spPr bwMode="auto">
          <a:xfrm>
            <a:off x="6294438" y="2814638"/>
            <a:ext cx="87312" cy="71437"/>
          </a:xfrm>
          <a:prstGeom prst="ellipse">
            <a:avLst/>
          </a:prstGeom>
          <a:solidFill>
            <a:schemeClr val="bg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2" name="Oval 17"/>
          <p:cNvSpPr>
            <a:spLocks noChangeArrowheads="1"/>
          </p:cNvSpPr>
          <p:nvPr/>
        </p:nvSpPr>
        <p:spPr bwMode="auto">
          <a:xfrm>
            <a:off x="1660525" y="2946400"/>
            <a:ext cx="88900" cy="69850"/>
          </a:xfrm>
          <a:prstGeom prst="ellipse">
            <a:avLst/>
          </a:prstGeom>
          <a:solidFill>
            <a:schemeClr val="tx1"/>
          </a:solidFill>
          <a:ln w="28575">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3" name="Arc 18"/>
          <p:cNvSpPr>
            <a:spLocks/>
          </p:cNvSpPr>
          <p:nvPr/>
        </p:nvSpPr>
        <p:spPr bwMode="auto">
          <a:xfrm rot="-3000000">
            <a:off x="2312988" y="2462213"/>
            <a:ext cx="319087" cy="4016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333399"/>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4" name="Arc 19"/>
          <p:cNvSpPr>
            <a:spLocks/>
          </p:cNvSpPr>
          <p:nvPr/>
        </p:nvSpPr>
        <p:spPr bwMode="auto">
          <a:xfrm rot="3000000">
            <a:off x="6172201" y="2466975"/>
            <a:ext cx="322262" cy="40163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lnTo>
                  <a:pt x="0" y="21600"/>
                </a:lnTo>
                <a:close/>
              </a:path>
            </a:pathLst>
          </a:custGeom>
          <a:noFill/>
          <a:ln w="12700" cap="rnd">
            <a:solidFill>
              <a:srgbClr val="3333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3985" name="Line 20"/>
          <p:cNvSpPr>
            <a:spLocks noChangeShapeType="1"/>
          </p:cNvSpPr>
          <p:nvPr/>
        </p:nvSpPr>
        <p:spPr bwMode="auto">
          <a:xfrm>
            <a:off x="1068388" y="2222500"/>
            <a:ext cx="14160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6" name="Line 21"/>
          <p:cNvSpPr>
            <a:spLocks noChangeShapeType="1"/>
          </p:cNvSpPr>
          <p:nvPr/>
        </p:nvSpPr>
        <p:spPr bwMode="auto">
          <a:xfrm>
            <a:off x="6334125" y="2222500"/>
            <a:ext cx="14160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7" name="Line 22"/>
          <p:cNvSpPr>
            <a:spLocks noChangeShapeType="1"/>
          </p:cNvSpPr>
          <p:nvPr/>
        </p:nvSpPr>
        <p:spPr bwMode="auto">
          <a:xfrm>
            <a:off x="1068388" y="2338388"/>
            <a:ext cx="102711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8" name="Line 23"/>
          <p:cNvSpPr>
            <a:spLocks noChangeShapeType="1"/>
          </p:cNvSpPr>
          <p:nvPr/>
        </p:nvSpPr>
        <p:spPr bwMode="auto">
          <a:xfrm>
            <a:off x="6783388" y="2352675"/>
            <a:ext cx="102711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9" name="Line 24"/>
          <p:cNvSpPr>
            <a:spLocks noChangeShapeType="1"/>
          </p:cNvSpPr>
          <p:nvPr/>
        </p:nvSpPr>
        <p:spPr bwMode="auto">
          <a:xfrm>
            <a:off x="1068388" y="2841625"/>
            <a:ext cx="63976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0" name="Line 25"/>
          <p:cNvSpPr>
            <a:spLocks noChangeShapeType="1"/>
          </p:cNvSpPr>
          <p:nvPr/>
        </p:nvSpPr>
        <p:spPr bwMode="auto">
          <a:xfrm>
            <a:off x="7150100" y="2859088"/>
            <a:ext cx="639763"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1" name="Line 26"/>
          <p:cNvSpPr>
            <a:spLocks noChangeShapeType="1"/>
          </p:cNvSpPr>
          <p:nvPr/>
        </p:nvSpPr>
        <p:spPr bwMode="auto">
          <a:xfrm>
            <a:off x="1089025" y="2711450"/>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2" name="Line 27"/>
          <p:cNvSpPr>
            <a:spLocks noChangeShapeType="1"/>
          </p:cNvSpPr>
          <p:nvPr/>
        </p:nvSpPr>
        <p:spPr bwMode="auto">
          <a:xfrm>
            <a:off x="7150100" y="2728913"/>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3" name="Line 28"/>
          <p:cNvSpPr>
            <a:spLocks noChangeShapeType="1"/>
          </p:cNvSpPr>
          <p:nvPr/>
        </p:nvSpPr>
        <p:spPr bwMode="auto">
          <a:xfrm>
            <a:off x="7170738" y="3006725"/>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4" name="Line 29"/>
          <p:cNvSpPr>
            <a:spLocks noChangeShapeType="1"/>
          </p:cNvSpPr>
          <p:nvPr/>
        </p:nvSpPr>
        <p:spPr bwMode="auto">
          <a:xfrm>
            <a:off x="1089025" y="2989263"/>
            <a:ext cx="6191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5" name="Line 30"/>
          <p:cNvSpPr>
            <a:spLocks noChangeShapeType="1"/>
          </p:cNvSpPr>
          <p:nvPr/>
        </p:nvSpPr>
        <p:spPr bwMode="auto">
          <a:xfrm>
            <a:off x="1068388" y="3560763"/>
            <a:ext cx="14160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6" name="Line 31"/>
          <p:cNvSpPr>
            <a:spLocks noChangeShapeType="1"/>
          </p:cNvSpPr>
          <p:nvPr/>
        </p:nvSpPr>
        <p:spPr bwMode="auto">
          <a:xfrm>
            <a:off x="6396038" y="3543300"/>
            <a:ext cx="141446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7" name="Rectangle 32"/>
          <p:cNvSpPr>
            <a:spLocks noChangeArrowheads="1"/>
          </p:cNvSpPr>
          <p:nvPr/>
        </p:nvSpPr>
        <p:spPr bwMode="auto">
          <a:xfrm>
            <a:off x="457200" y="2009775"/>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CH0</a:t>
            </a:r>
          </a:p>
        </p:txBody>
      </p:sp>
      <p:sp>
        <p:nvSpPr>
          <p:cNvPr id="83998" name="Rectangle 33"/>
          <p:cNvSpPr>
            <a:spLocks noChangeArrowheads="1"/>
          </p:cNvSpPr>
          <p:nvPr/>
        </p:nvSpPr>
        <p:spPr bwMode="auto">
          <a:xfrm>
            <a:off x="323850" y="267493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CH16</a:t>
            </a:r>
          </a:p>
        </p:txBody>
      </p:sp>
      <p:sp>
        <p:nvSpPr>
          <p:cNvPr id="83999" name="Rectangle 34"/>
          <p:cNvSpPr>
            <a:spLocks noChangeArrowheads="1"/>
          </p:cNvSpPr>
          <p:nvPr/>
        </p:nvSpPr>
        <p:spPr bwMode="auto">
          <a:xfrm>
            <a:off x="323850" y="2870200"/>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CH17</a:t>
            </a:r>
          </a:p>
        </p:txBody>
      </p:sp>
      <p:sp>
        <p:nvSpPr>
          <p:cNvPr id="84000" name="Rectangle 35"/>
          <p:cNvSpPr>
            <a:spLocks noChangeArrowheads="1"/>
          </p:cNvSpPr>
          <p:nvPr/>
        </p:nvSpPr>
        <p:spPr bwMode="auto">
          <a:xfrm>
            <a:off x="323850" y="2495550"/>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CH15</a:t>
            </a:r>
          </a:p>
        </p:txBody>
      </p:sp>
      <p:sp>
        <p:nvSpPr>
          <p:cNvPr id="84001" name="Rectangle 36"/>
          <p:cNvSpPr>
            <a:spLocks noChangeArrowheads="1"/>
          </p:cNvSpPr>
          <p:nvPr/>
        </p:nvSpPr>
        <p:spPr bwMode="auto">
          <a:xfrm>
            <a:off x="7781925" y="250983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CH15</a:t>
            </a:r>
          </a:p>
        </p:txBody>
      </p:sp>
      <p:sp>
        <p:nvSpPr>
          <p:cNvPr id="84002" name="Rectangle 37"/>
          <p:cNvSpPr>
            <a:spLocks noChangeArrowheads="1"/>
          </p:cNvSpPr>
          <p:nvPr/>
        </p:nvSpPr>
        <p:spPr bwMode="auto">
          <a:xfrm>
            <a:off x="7781925" y="270668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CH16</a:t>
            </a:r>
          </a:p>
        </p:txBody>
      </p:sp>
      <p:sp>
        <p:nvSpPr>
          <p:cNvPr id="84003" name="Rectangle 38"/>
          <p:cNvSpPr>
            <a:spLocks noChangeArrowheads="1"/>
          </p:cNvSpPr>
          <p:nvPr/>
        </p:nvSpPr>
        <p:spPr bwMode="auto">
          <a:xfrm>
            <a:off x="7781925" y="290353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CH17</a:t>
            </a:r>
          </a:p>
        </p:txBody>
      </p:sp>
      <p:sp>
        <p:nvSpPr>
          <p:cNvPr id="84004" name="Rectangle 39"/>
          <p:cNvSpPr>
            <a:spLocks noChangeArrowheads="1"/>
          </p:cNvSpPr>
          <p:nvPr/>
        </p:nvSpPr>
        <p:spPr bwMode="auto">
          <a:xfrm>
            <a:off x="323850" y="343058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CH31</a:t>
            </a:r>
          </a:p>
        </p:txBody>
      </p:sp>
      <p:sp>
        <p:nvSpPr>
          <p:cNvPr id="84005" name="Rectangle 40"/>
          <p:cNvSpPr>
            <a:spLocks noChangeArrowheads="1"/>
          </p:cNvSpPr>
          <p:nvPr/>
        </p:nvSpPr>
        <p:spPr bwMode="auto">
          <a:xfrm>
            <a:off x="7781925" y="3379788"/>
            <a:ext cx="6985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CH31</a:t>
            </a:r>
          </a:p>
        </p:txBody>
      </p:sp>
      <p:sp>
        <p:nvSpPr>
          <p:cNvPr id="84006" name="Rectangle 41"/>
          <p:cNvSpPr>
            <a:spLocks noChangeArrowheads="1"/>
          </p:cNvSpPr>
          <p:nvPr/>
        </p:nvSpPr>
        <p:spPr bwMode="auto">
          <a:xfrm>
            <a:off x="7781925" y="1989138"/>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CH0</a:t>
            </a:r>
          </a:p>
        </p:txBody>
      </p:sp>
      <p:sp>
        <p:nvSpPr>
          <p:cNvPr id="84007" name="Rectangle 42"/>
          <p:cNvSpPr>
            <a:spLocks noChangeArrowheads="1"/>
          </p:cNvSpPr>
          <p:nvPr/>
        </p:nvSpPr>
        <p:spPr bwMode="auto">
          <a:xfrm>
            <a:off x="457200" y="2205038"/>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a:t>
            </a:r>
          </a:p>
        </p:txBody>
      </p:sp>
      <p:sp>
        <p:nvSpPr>
          <p:cNvPr id="84008" name="Rectangle 43"/>
          <p:cNvSpPr>
            <a:spLocks noChangeArrowheads="1"/>
          </p:cNvSpPr>
          <p:nvPr/>
        </p:nvSpPr>
        <p:spPr bwMode="auto">
          <a:xfrm>
            <a:off x="7781925" y="2185988"/>
            <a:ext cx="585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b="1">
                <a:solidFill>
                  <a:srgbClr val="333399"/>
                </a:solidFill>
                <a:latin typeface="Arial" panose="020B0604020202020204" pitchFamily="34" charset="0"/>
                <a:ea typeface="黑体" panose="02010609060101010101" pitchFamily="49" charset="-122"/>
              </a:rPr>
              <a:t>CH1</a:t>
            </a:r>
          </a:p>
        </p:txBody>
      </p:sp>
      <p:sp>
        <p:nvSpPr>
          <p:cNvPr id="84009" name="Rectangle 44"/>
          <p:cNvSpPr>
            <a:spLocks noChangeArrowheads="1"/>
          </p:cNvSpPr>
          <p:nvPr/>
        </p:nvSpPr>
        <p:spPr bwMode="auto">
          <a:xfrm rot="-5400000">
            <a:off x="7043737" y="305752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0" name="Rectangle 45"/>
          <p:cNvSpPr>
            <a:spLocks noChangeArrowheads="1"/>
          </p:cNvSpPr>
          <p:nvPr/>
        </p:nvSpPr>
        <p:spPr bwMode="auto">
          <a:xfrm rot="-5400000">
            <a:off x="7032625" y="233997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1" name="Rectangle 46"/>
          <p:cNvSpPr>
            <a:spLocks noChangeArrowheads="1"/>
          </p:cNvSpPr>
          <p:nvPr/>
        </p:nvSpPr>
        <p:spPr bwMode="auto">
          <a:xfrm rot="-5400000">
            <a:off x="950912" y="308927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2" name="Rectangle 47"/>
          <p:cNvSpPr>
            <a:spLocks noChangeArrowheads="1"/>
          </p:cNvSpPr>
          <p:nvPr/>
        </p:nvSpPr>
        <p:spPr bwMode="auto">
          <a:xfrm rot="-5400000">
            <a:off x="992187" y="2339976"/>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b="1">
                <a:solidFill>
                  <a:srgbClr val="333399"/>
                </a:solidFill>
              </a:rPr>
              <a:t>…</a:t>
            </a:r>
          </a:p>
        </p:txBody>
      </p:sp>
      <p:sp>
        <p:nvSpPr>
          <p:cNvPr id="84013" name="Oval 48"/>
          <p:cNvSpPr>
            <a:spLocks noChangeArrowheads="1"/>
          </p:cNvSpPr>
          <p:nvPr/>
        </p:nvSpPr>
        <p:spPr bwMode="auto">
          <a:xfrm>
            <a:off x="1660525" y="2814638"/>
            <a:ext cx="88900" cy="71437"/>
          </a:xfrm>
          <a:prstGeom prst="ellipse">
            <a:avLst/>
          </a:prstGeom>
          <a:solidFill>
            <a:schemeClr val="tx1"/>
          </a:solidFill>
          <a:ln w="28575">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4" name="Oval 49"/>
          <p:cNvSpPr>
            <a:spLocks noChangeArrowheads="1"/>
          </p:cNvSpPr>
          <p:nvPr/>
        </p:nvSpPr>
        <p:spPr bwMode="auto">
          <a:xfrm>
            <a:off x="7069138" y="2962275"/>
            <a:ext cx="88900" cy="71438"/>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5" name="Oval 50"/>
          <p:cNvSpPr>
            <a:spLocks noChangeArrowheads="1"/>
          </p:cNvSpPr>
          <p:nvPr/>
        </p:nvSpPr>
        <p:spPr bwMode="auto">
          <a:xfrm>
            <a:off x="6313488" y="3500438"/>
            <a:ext cx="88900"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6" name="Oval 51"/>
          <p:cNvSpPr>
            <a:spLocks noChangeArrowheads="1"/>
          </p:cNvSpPr>
          <p:nvPr/>
        </p:nvSpPr>
        <p:spPr bwMode="auto">
          <a:xfrm>
            <a:off x="7089775" y="2814638"/>
            <a:ext cx="88900"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7" name="Oval 52"/>
          <p:cNvSpPr>
            <a:spLocks noChangeArrowheads="1"/>
          </p:cNvSpPr>
          <p:nvPr/>
        </p:nvSpPr>
        <p:spPr bwMode="auto">
          <a:xfrm>
            <a:off x="7048500" y="2684463"/>
            <a:ext cx="88900"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8" name="Oval 53"/>
          <p:cNvSpPr>
            <a:spLocks noChangeArrowheads="1"/>
          </p:cNvSpPr>
          <p:nvPr/>
        </p:nvSpPr>
        <p:spPr bwMode="auto">
          <a:xfrm>
            <a:off x="6723063" y="2325688"/>
            <a:ext cx="87312"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19" name="Oval 54"/>
          <p:cNvSpPr>
            <a:spLocks noChangeArrowheads="1"/>
          </p:cNvSpPr>
          <p:nvPr/>
        </p:nvSpPr>
        <p:spPr bwMode="auto">
          <a:xfrm>
            <a:off x="2457450" y="3516313"/>
            <a:ext cx="87313" cy="71437"/>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0" name="Oval 55"/>
          <p:cNvSpPr>
            <a:spLocks noChangeArrowheads="1"/>
          </p:cNvSpPr>
          <p:nvPr/>
        </p:nvSpPr>
        <p:spPr bwMode="auto">
          <a:xfrm>
            <a:off x="6273800" y="2178050"/>
            <a:ext cx="87313" cy="71438"/>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1" name="Oval 56"/>
          <p:cNvSpPr>
            <a:spLocks noChangeArrowheads="1"/>
          </p:cNvSpPr>
          <p:nvPr/>
        </p:nvSpPr>
        <p:spPr bwMode="auto">
          <a:xfrm>
            <a:off x="2436813" y="2178050"/>
            <a:ext cx="87312" cy="71438"/>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2" name="Rectangle 57"/>
          <p:cNvSpPr>
            <a:spLocks noChangeArrowheads="1"/>
          </p:cNvSpPr>
          <p:nvPr/>
        </p:nvSpPr>
        <p:spPr bwMode="auto">
          <a:xfrm>
            <a:off x="1042988" y="4149725"/>
            <a:ext cx="2281237" cy="3635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3" name="Oval 58"/>
          <p:cNvSpPr>
            <a:spLocks noChangeArrowheads="1"/>
          </p:cNvSpPr>
          <p:nvPr/>
        </p:nvSpPr>
        <p:spPr bwMode="auto">
          <a:xfrm>
            <a:off x="2022475" y="2311400"/>
            <a:ext cx="88900" cy="68263"/>
          </a:xfrm>
          <a:prstGeom prst="ellipse">
            <a:avLst/>
          </a:prstGeom>
          <a:solidFill>
            <a:schemeClr val="tx1"/>
          </a:solidFill>
          <a:ln w="12700">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4" name="Rectangle 59"/>
          <p:cNvSpPr>
            <a:spLocks noChangeArrowheads="1"/>
          </p:cNvSpPr>
          <p:nvPr/>
        </p:nvSpPr>
        <p:spPr bwMode="auto">
          <a:xfrm>
            <a:off x="3324225" y="4152900"/>
            <a:ext cx="2271713" cy="349250"/>
          </a:xfrm>
          <a:prstGeom prst="rect">
            <a:avLst/>
          </a:prstGeom>
          <a:solidFill>
            <a:schemeClr val="bg1"/>
          </a:solidFill>
          <a:ln w="28575">
            <a:solidFill>
              <a:srgbClr val="333399"/>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5" name="Rectangle 60"/>
          <p:cNvSpPr>
            <a:spLocks noChangeArrowheads="1"/>
          </p:cNvSpPr>
          <p:nvPr/>
        </p:nvSpPr>
        <p:spPr bwMode="auto">
          <a:xfrm>
            <a:off x="5599113" y="4152900"/>
            <a:ext cx="2273300" cy="349250"/>
          </a:xfrm>
          <a:prstGeom prst="rect">
            <a:avLst/>
          </a:prstGeom>
          <a:solidFill>
            <a:schemeClr val="bg1"/>
          </a:solidFill>
          <a:ln w="28575">
            <a:solidFill>
              <a:srgbClr val="333399"/>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26" name="Rectangle 61"/>
          <p:cNvSpPr>
            <a:spLocks noChangeArrowheads="1"/>
          </p:cNvSpPr>
          <p:nvPr/>
        </p:nvSpPr>
        <p:spPr bwMode="auto">
          <a:xfrm>
            <a:off x="1481138" y="4114800"/>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ea typeface="黑体" panose="02010609060101010101" pitchFamily="49" charset="-122"/>
              </a:rPr>
              <a:t>时分复用帧</a:t>
            </a:r>
          </a:p>
        </p:txBody>
      </p:sp>
      <p:sp>
        <p:nvSpPr>
          <p:cNvPr id="84027" name="Line 62"/>
          <p:cNvSpPr>
            <a:spLocks noChangeShapeType="1"/>
          </p:cNvSpPr>
          <p:nvPr/>
        </p:nvSpPr>
        <p:spPr bwMode="auto">
          <a:xfrm>
            <a:off x="5592763" y="4560888"/>
            <a:ext cx="0" cy="2127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8" name="Line 63"/>
          <p:cNvSpPr>
            <a:spLocks noChangeShapeType="1"/>
          </p:cNvSpPr>
          <p:nvPr/>
        </p:nvSpPr>
        <p:spPr bwMode="auto">
          <a:xfrm>
            <a:off x="7878763" y="4543425"/>
            <a:ext cx="0" cy="2190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9" name="Line 64"/>
          <p:cNvSpPr>
            <a:spLocks noChangeShapeType="1"/>
          </p:cNvSpPr>
          <p:nvPr/>
        </p:nvSpPr>
        <p:spPr bwMode="auto">
          <a:xfrm>
            <a:off x="5599113" y="4676775"/>
            <a:ext cx="2293937"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030" name="Group 65"/>
          <p:cNvGrpSpPr>
            <a:grpSpLocks/>
          </p:cNvGrpSpPr>
          <p:nvPr/>
        </p:nvGrpSpPr>
        <p:grpSpPr bwMode="auto">
          <a:xfrm>
            <a:off x="6537325" y="4502150"/>
            <a:ext cx="360363" cy="393700"/>
            <a:chOff x="4155" y="1893"/>
            <a:chExt cx="212" cy="289"/>
          </a:xfrm>
        </p:grpSpPr>
        <p:sp>
          <p:nvSpPr>
            <p:cNvPr id="84079" name="Rectangle 66"/>
            <p:cNvSpPr>
              <a:spLocks noChangeArrowheads="1"/>
            </p:cNvSpPr>
            <p:nvPr/>
          </p:nvSpPr>
          <p:spPr bwMode="auto">
            <a:xfrm>
              <a:off x="4176" y="1920"/>
              <a:ext cx="144" cy="1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84080" name="Group 67"/>
            <p:cNvGrpSpPr>
              <a:grpSpLocks/>
            </p:cNvGrpSpPr>
            <p:nvPr/>
          </p:nvGrpSpPr>
          <p:grpSpPr bwMode="auto">
            <a:xfrm>
              <a:off x="4155" y="1893"/>
              <a:ext cx="212" cy="289"/>
              <a:chOff x="4155" y="1893"/>
              <a:chExt cx="212" cy="289"/>
            </a:xfrm>
          </p:grpSpPr>
          <p:sp>
            <p:nvSpPr>
              <p:cNvPr id="84081" name="Rectangle 68"/>
              <p:cNvSpPr>
                <a:spLocks noChangeArrowheads="1"/>
              </p:cNvSpPr>
              <p:nvPr/>
            </p:nvSpPr>
            <p:spPr bwMode="auto">
              <a:xfrm>
                <a:off x="4176" y="1920"/>
                <a:ext cx="156" cy="16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82" name="Rectangle 69"/>
              <p:cNvSpPr>
                <a:spLocks noChangeArrowheads="1"/>
              </p:cNvSpPr>
              <p:nvPr/>
            </p:nvSpPr>
            <p:spPr bwMode="auto">
              <a:xfrm>
                <a:off x="4155" y="1893"/>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T</a:t>
                </a:r>
              </a:p>
            </p:txBody>
          </p:sp>
        </p:grpSp>
      </p:grpSp>
      <p:sp>
        <p:nvSpPr>
          <p:cNvPr id="84031" name="Rectangle 70"/>
          <p:cNvSpPr>
            <a:spLocks noChangeArrowheads="1"/>
          </p:cNvSpPr>
          <p:nvPr/>
        </p:nvSpPr>
        <p:spPr bwMode="auto">
          <a:xfrm>
            <a:off x="558800" y="5260975"/>
            <a:ext cx="762000" cy="366713"/>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2" name="Rectangle 71"/>
          <p:cNvSpPr>
            <a:spLocks noChangeArrowheads="1"/>
          </p:cNvSpPr>
          <p:nvPr/>
        </p:nvSpPr>
        <p:spPr bwMode="auto">
          <a:xfrm>
            <a:off x="539750" y="5267325"/>
            <a:ext cx="7604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CH0</a:t>
            </a:r>
          </a:p>
        </p:txBody>
      </p:sp>
      <p:sp>
        <p:nvSpPr>
          <p:cNvPr id="84033" name="Rectangle 72"/>
          <p:cNvSpPr>
            <a:spLocks noChangeArrowheads="1"/>
          </p:cNvSpPr>
          <p:nvPr/>
        </p:nvSpPr>
        <p:spPr bwMode="auto">
          <a:xfrm>
            <a:off x="1323975"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4" name="Rectangle 73"/>
          <p:cNvSpPr>
            <a:spLocks noChangeArrowheads="1"/>
          </p:cNvSpPr>
          <p:nvPr/>
        </p:nvSpPr>
        <p:spPr bwMode="auto">
          <a:xfrm>
            <a:off x="1322388" y="5267325"/>
            <a:ext cx="7604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a:t>
            </a:r>
          </a:p>
        </p:txBody>
      </p:sp>
      <p:sp>
        <p:nvSpPr>
          <p:cNvPr id="84035" name="Rectangle 74"/>
          <p:cNvSpPr>
            <a:spLocks noChangeArrowheads="1"/>
          </p:cNvSpPr>
          <p:nvPr/>
        </p:nvSpPr>
        <p:spPr bwMode="auto">
          <a:xfrm>
            <a:off x="2089150"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6" name="Rectangle 75"/>
          <p:cNvSpPr>
            <a:spLocks noChangeArrowheads="1"/>
          </p:cNvSpPr>
          <p:nvPr/>
        </p:nvSpPr>
        <p:spPr bwMode="auto">
          <a:xfrm>
            <a:off x="2051050" y="5267325"/>
            <a:ext cx="7604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CH2</a:t>
            </a:r>
          </a:p>
        </p:txBody>
      </p:sp>
      <p:sp>
        <p:nvSpPr>
          <p:cNvPr id="84037" name="Rectangle 76"/>
          <p:cNvSpPr>
            <a:spLocks noChangeArrowheads="1"/>
          </p:cNvSpPr>
          <p:nvPr/>
        </p:nvSpPr>
        <p:spPr bwMode="auto">
          <a:xfrm>
            <a:off x="2854325"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38" name="Rectangle 77"/>
          <p:cNvSpPr>
            <a:spLocks noChangeArrowheads="1"/>
          </p:cNvSpPr>
          <p:nvPr/>
        </p:nvSpPr>
        <p:spPr bwMode="auto">
          <a:xfrm>
            <a:off x="3035300" y="5229225"/>
            <a:ext cx="384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a:t>…</a:t>
            </a:r>
          </a:p>
        </p:txBody>
      </p:sp>
      <p:sp>
        <p:nvSpPr>
          <p:cNvPr id="84039" name="Rectangle 78"/>
          <p:cNvSpPr>
            <a:spLocks noChangeArrowheads="1"/>
          </p:cNvSpPr>
          <p:nvPr/>
        </p:nvSpPr>
        <p:spPr bwMode="auto">
          <a:xfrm>
            <a:off x="3619500"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0" name="Rectangle 79"/>
          <p:cNvSpPr>
            <a:spLocks noChangeArrowheads="1"/>
          </p:cNvSpPr>
          <p:nvPr/>
        </p:nvSpPr>
        <p:spPr bwMode="auto">
          <a:xfrm>
            <a:off x="3525838"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CH15</a:t>
            </a:r>
          </a:p>
        </p:txBody>
      </p:sp>
      <p:sp>
        <p:nvSpPr>
          <p:cNvPr id="84041" name="Rectangle 80"/>
          <p:cNvSpPr>
            <a:spLocks noChangeArrowheads="1"/>
          </p:cNvSpPr>
          <p:nvPr/>
        </p:nvSpPr>
        <p:spPr bwMode="auto">
          <a:xfrm>
            <a:off x="4384675"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2" name="Rectangle 81"/>
          <p:cNvSpPr>
            <a:spLocks noChangeArrowheads="1"/>
          </p:cNvSpPr>
          <p:nvPr/>
        </p:nvSpPr>
        <p:spPr bwMode="auto">
          <a:xfrm>
            <a:off x="4284663"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CH16</a:t>
            </a:r>
          </a:p>
        </p:txBody>
      </p:sp>
      <p:sp>
        <p:nvSpPr>
          <p:cNvPr id="84043" name="Rectangle 82"/>
          <p:cNvSpPr>
            <a:spLocks noChangeArrowheads="1"/>
          </p:cNvSpPr>
          <p:nvPr/>
        </p:nvSpPr>
        <p:spPr bwMode="auto">
          <a:xfrm>
            <a:off x="5151438"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4" name="Rectangle 83"/>
          <p:cNvSpPr>
            <a:spLocks noChangeArrowheads="1"/>
          </p:cNvSpPr>
          <p:nvPr/>
        </p:nvSpPr>
        <p:spPr bwMode="auto">
          <a:xfrm>
            <a:off x="5097463"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CH17</a:t>
            </a:r>
          </a:p>
        </p:txBody>
      </p:sp>
      <p:sp>
        <p:nvSpPr>
          <p:cNvPr id="84045" name="Rectangle 84"/>
          <p:cNvSpPr>
            <a:spLocks noChangeArrowheads="1"/>
          </p:cNvSpPr>
          <p:nvPr/>
        </p:nvSpPr>
        <p:spPr bwMode="auto">
          <a:xfrm>
            <a:off x="5916613"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6" name="Rectangle 85"/>
          <p:cNvSpPr>
            <a:spLocks noChangeArrowheads="1"/>
          </p:cNvSpPr>
          <p:nvPr/>
        </p:nvSpPr>
        <p:spPr bwMode="auto">
          <a:xfrm>
            <a:off x="5913438" y="5281613"/>
            <a:ext cx="709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7" name="Rectangle 86"/>
          <p:cNvSpPr>
            <a:spLocks noChangeArrowheads="1"/>
          </p:cNvSpPr>
          <p:nvPr/>
        </p:nvSpPr>
        <p:spPr bwMode="auto">
          <a:xfrm>
            <a:off x="6681788"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48" name="Rectangle 87"/>
          <p:cNvSpPr>
            <a:spLocks noChangeArrowheads="1"/>
          </p:cNvSpPr>
          <p:nvPr/>
        </p:nvSpPr>
        <p:spPr bwMode="auto">
          <a:xfrm>
            <a:off x="6588125" y="5265738"/>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CH30</a:t>
            </a:r>
          </a:p>
        </p:txBody>
      </p:sp>
      <p:sp>
        <p:nvSpPr>
          <p:cNvPr id="84049" name="Rectangle 88"/>
          <p:cNvSpPr>
            <a:spLocks noChangeArrowheads="1"/>
          </p:cNvSpPr>
          <p:nvPr/>
        </p:nvSpPr>
        <p:spPr bwMode="auto">
          <a:xfrm>
            <a:off x="7446963"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50" name="Rectangle 89"/>
          <p:cNvSpPr>
            <a:spLocks noChangeArrowheads="1"/>
          </p:cNvSpPr>
          <p:nvPr/>
        </p:nvSpPr>
        <p:spPr bwMode="auto">
          <a:xfrm>
            <a:off x="7415213" y="5265738"/>
            <a:ext cx="8318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CH31</a:t>
            </a:r>
          </a:p>
        </p:txBody>
      </p:sp>
      <p:sp>
        <p:nvSpPr>
          <p:cNvPr id="84051" name="Rectangle 90"/>
          <p:cNvSpPr>
            <a:spLocks noChangeArrowheads="1"/>
          </p:cNvSpPr>
          <p:nvPr/>
        </p:nvSpPr>
        <p:spPr bwMode="auto">
          <a:xfrm>
            <a:off x="8212138" y="5260975"/>
            <a:ext cx="762000" cy="366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52" name="Rectangle 91"/>
          <p:cNvSpPr>
            <a:spLocks noChangeArrowheads="1"/>
          </p:cNvSpPr>
          <p:nvPr/>
        </p:nvSpPr>
        <p:spPr bwMode="auto">
          <a:xfrm>
            <a:off x="8210550" y="5267325"/>
            <a:ext cx="6905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CH0</a:t>
            </a:r>
          </a:p>
        </p:txBody>
      </p:sp>
      <p:sp>
        <p:nvSpPr>
          <p:cNvPr id="84053" name="Rectangle 92"/>
          <p:cNvSpPr>
            <a:spLocks noChangeArrowheads="1"/>
          </p:cNvSpPr>
          <p:nvPr/>
        </p:nvSpPr>
        <p:spPr bwMode="auto">
          <a:xfrm>
            <a:off x="6059488" y="5229225"/>
            <a:ext cx="384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600"/>
              <a:t>…</a:t>
            </a:r>
          </a:p>
        </p:txBody>
      </p:sp>
      <p:sp>
        <p:nvSpPr>
          <p:cNvPr id="84054" name="Line 93"/>
          <p:cNvSpPr>
            <a:spLocks noChangeShapeType="1"/>
          </p:cNvSpPr>
          <p:nvPr/>
        </p:nvSpPr>
        <p:spPr bwMode="auto">
          <a:xfrm flipV="1">
            <a:off x="558800" y="4502150"/>
            <a:ext cx="476250" cy="758825"/>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5" name="Line 94"/>
          <p:cNvSpPr>
            <a:spLocks noChangeShapeType="1"/>
          </p:cNvSpPr>
          <p:nvPr/>
        </p:nvSpPr>
        <p:spPr bwMode="auto">
          <a:xfrm>
            <a:off x="3313113" y="4511675"/>
            <a:ext cx="4884737" cy="739775"/>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6" name="Line 95"/>
          <p:cNvSpPr>
            <a:spLocks noChangeShapeType="1"/>
          </p:cNvSpPr>
          <p:nvPr/>
        </p:nvSpPr>
        <p:spPr bwMode="auto">
          <a:xfrm flipV="1">
            <a:off x="2082800" y="5040313"/>
            <a:ext cx="0" cy="17145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7" name="Line 96"/>
          <p:cNvSpPr>
            <a:spLocks noChangeShapeType="1"/>
          </p:cNvSpPr>
          <p:nvPr/>
        </p:nvSpPr>
        <p:spPr bwMode="auto">
          <a:xfrm flipV="1">
            <a:off x="2847975" y="5046663"/>
            <a:ext cx="0" cy="174625"/>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8" name="Line 97"/>
          <p:cNvSpPr>
            <a:spLocks noChangeShapeType="1"/>
          </p:cNvSpPr>
          <p:nvPr/>
        </p:nvSpPr>
        <p:spPr bwMode="auto">
          <a:xfrm>
            <a:off x="1374775" y="5157788"/>
            <a:ext cx="681038" cy="0"/>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59" name="Line 98"/>
          <p:cNvSpPr>
            <a:spLocks noChangeShapeType="1"/>
          </p:cNvSpPr>
          <p:nvPr/>
        </p:nvSpPr>
        <p:spPr bwMode="auto">
          <a:xfrm flipH="1">
            <a:off x="2851150" y="5143500"/>
            <a:ext cx="708025" cy="0"/>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0" name="Rectangle 99"/>
          <p:cNvSpPr>
            <a:spLocks noChangeArrowheads="1"/>
          </p:cNvSpPr>
          <p:nvPr/>
        </p:nvSpPr>
        <p:spPr bwMode="auto">
          <a:xfrm>
            <a:off x="2181225" y="4941888"/>
            <a:ext cx="612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rPr>
              <a:t>8 bit</a:t>
            </a:r>
          </a:p>
        </p:txBody>
      </p:sp>
      <p:sp>
        <p:nvSpPr>
          <p:cNvPr id="84061" name="Rectangle 100"/>
          <p:cNvSpPr>
            <a:spLocks noChangeArrowheads="1"/>
          </p:cNvSpPr>
          <p:nvPr/>
        </p:nvSpPr>
        <p:spPr bwMode="auto">
          <a:xfrm>
            <a:off x="8450263" y="4330700"/>
            <a:ext cx="2508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2000">
                <a:solidFill>
                  <a:srgbClr val="333399"/>
                </a:solidFill>
                <a:latin typeface="Arial" panose="020B0604020202020204" pitchFamily="34" charset="0"/>
              </a:rPr>
              <a:t>t</a:t>
            </a:r>
          </a:p>
        </p:txBody>
      </p:sp>
      <p:sp>
        <p:nvSpPr>
          <p:cNvPr id="84062" name="Rectangle 101"/>
          <p:cNvSpPr>
            <a:spLocks noChangeArrowheads="1"/>
          </p:cNvSpPr>
          <p:nvPr/>
        </p:nvSpPr>
        <p:spPr bwMode="auto">
          <a:xfrm>
            <a:off x="3765550" y="4114800"/>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ea typeface="黑体" panose="02010609060101010101" pitchFamily="49" charset="-122"/>
              </a:rPr>
              <a:t>时分复用帧</a:t>
            </a:r>
          </a:p>
        </p:txBody>
      </p:sp>
      <p:sp>
        <p:nvSpPr>
          <p:cNvPr id="84063" name="Rectangle 102"/>
          <p:cNvSpPr>
            <a:spLocks noChangeArrowheads="1"/>
          </p:cNvSpPr>
          <p:nvPr/>
        </p:nvSpPr>
        <p:spPr bwMode="auto">
          <a:xfrm>
            <a:off x="6026150" y="4114800"/>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zh-CN" altLang="en-US" sz="2000">
                <a:solidFill>
                  <a:srgbClr val="333399"/>
                </a:solidFill>
                <a:ea typeface="黑体" panose="02010609060101010101" pitchFamily="49" charset="-122"/>
              </a:rPr>
              <a:t>时分复用帧</a:t>
            </a:r>
          </a:p>
        </p:txBody>
      </p:sp>
      <p:sp>
        <p:nvSpPr>
          <p:cNvPr id="84064" name="Line 103"/>
          <p:cNvSpPr>
            <a:spLocks noChangeShapeType="1"/>
          </p:cNvSpPr>
          <p:nvPr/>
        </p:nvSpPr>
        <p:spPr bwMode="auto">
          <a:xfrm flipH="1">
            <a:off x="8205788" y="5675313"/>
            <a:ext cx="4762" cy="6254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5" name="Line 104"/>
          <p:cNvSpPr>
            <a:spLocks noChangeShapeType="1"/>
          </p:cNvSpPr>
          <p:nvPr/>
        </p:nvSpPr>
        <p:spPr bwMode="auto">
          <a:xfrm>
            <a:off x="557213" y="5661025"/>
            <a:ext cx="0" cy="6159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6" name="Line 105"/>
          <p:cNvSpPr>
            <a:spLocks noChangeShapeType="1"/>
          </p:cNvSpPr>
          <p:nvPr/>
        </p:nvSpPr>
        <p:spPr bwMode="auto">
          <a:xfrm>
            <a:off x="558800" y="6229350"/>
            <a:ext cx="7646988"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7" name="Rectangle 106"/>
          <p:cNvSpPr>
            <a:spLocks noChangeArrowheads="1"/>
          </p:cNvSpPr>
          <p:nvPr/>
        </p:nvSpPr>
        <p:spPr bwMode="auto">
          <a:xfrm>
            <a:off x="3946525" y="6026150"/>
            <a:ext cx="1330325" cy="3635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ea typeface="黑体" panose="02010609060101010101" pitchFamily="49" charset="-122"/>
              </a:rPr>
              <a:t>T = 125 ms</a:t>
            </a:r>
          </a:p>
        </p:txBody>
      </p:sp>
      <p:sp>
        <p:nvSpPr>
          <p:cNvPr id="84068" name="Oval 107"/>
          <p:cNvSpPr>
            <a:spLocks noChangeArrowheads="1"/>
          </p:cNvSpPr>
          <p:nvPr/>
        </p:nvSpPr>
        <p:spPr bwMode="auto">
          <a:xfrm>
            <a:off x="1685925" y="2671763"/>
            <a:ext cx="88900" cy="69850"/>
          </a:xfrm>
          <a:prstGeom prst="ellipse">
            <a:avLst/>
          </a:prstGeom>
          <a:solidFill>
            <a:schemeClr val="tx1"/>
          </a:solidFill>
          <a:ln w="28575">
            <a:solidFill>
              <a:srgbClr val="333399"/>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69" name="Line 108"/>
          <p:cNvSpPr>
            <a:spLocks noChangeShapeType="1"/>
          </p:cNvSpPr>
          <p:nvPr/>
        </p:nvSpPr>
        <p:spPr bwMode="auto">
          <a:xfrm>
            <a:off x="517525" y="4498975"/>
            <a:ext cx="794702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0" name="Line 109"/>
          <p:cNvSpPr>
            <a:spLocks noChangeShapeType="1"/>
          </p:cNvSpPr>
          <p:nvPr/>
        </p:nvSpPr>
        <p:spPr bwMode="auto">
          <a:xfrm>
            <a:off x="1317625" y="5661025"/>
            <a:ext cx="0" cy="3238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1" name="Line 110"/>
          <p:cNvSpPr>
            <a:spLocks noChangeShapeType="1"/>
          </p:cNvSpPr>
          <p:nvPr/>
        </p:nvSpPr>
        <p:spPr bwMode="auto">
          <a:xfrm>
            <a:off x="4378325" y="5670550"/>
            <a:ext cx="0" cy="32543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2" name="Line 111"/>
          <p:cNvSpPr>
            <a:spLocks noChangeShapeType="1"/>
          </p:cNvSpPr>
          <p:nvPr/>
        </p:nvSpPr>
        <p:spPr bwMode="auto">
          <a:xfrm>
            <a:off x="5154613" y="5649913"/>
            <a:ext cx="0" cy="32543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73" name="Line 112"/>
          <p:cNvSpPr>
            <a:spLocks noChangeShapeType="1"/>
          </p:cNvSpPr>
          <p:nvPr/>
        </p:nvSpPr>
        <p:spPr bwMode="auto">
          <a:xfrm flipV="1">
            <a:off x="1327150" y="5907088"/>
            <a:ext cx="3051175"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4" name="Rectangle 113"/>
          <p:cNvSpPr>
            <a:spLocks noChangeArrowheads="1"/>
          </p:cNvSpPr>
          <p:nvPr/>
        </p:nvSpPr>
        <p:spPr bwMode="auto">
          <a:xfrm>
            <a:off x="2306638" y="5700713"/>
            <a:ext cx="1184275"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ea typeface="黑体" panose="02010609060101010101" pitchFamily="49" charset="-122"/>
              </a:rPr>
              <a:t>15 </a:t>
            </a:r>
            <a:r>
              <a:rPr kumimoji="1" lang="zh-CN" altLang="en-US" sz="1800">
                <a:solidFill>
                  <a:srgbClr val="333399"/>
                </a:solidFill>
                <a:latin typeface="Arial" panose="020B0604020202020204" pitchFamily="34" charset="0"/>
                <a:ea typeface="黑体" panose="02010609060101010101" pitchFamily="49" charset="-122"/>
              </a:rPr>
              <a:t>个话路</a:t>
            </a:r>
          </a:p>
        </p:txBody>
      </p:sp>
      <p:sp>
        <p:nvSpPr>
          <p:cNvPr id="84075" name="Line 114"/>
          <p:cNvSpPr>
            <a:spLocks noChangeShapeType="1"/>
          </p:cNvSpPr>
          <p:nvPr/>
        </p:nvSpPr>
        <p:spPr bwMode="auto">
          <a:xfrm flipV="1">
            <a:off x="5154613" y="5894388"/>
            <a:ext cx="3051175"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6" name="Rectangle 115"/>
          <p:cNvSpPr>
            <a:spLocks noChangeArrowheads="1"/>
          </p:cNvSpPr>
          <p:nvPr/>
        </p:nvSpPr>
        <p:spPr bwMode="auto">
          <a:xfrm>
            <a:off x="6107113" y="5700713"/>
            <a:ext cx="1184275"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sz="2400">
                <a:solidFill>
                  <a:schemeClr val="tx1"/>
                </a:solidFill>
                <a:latin typeface="Times New Roman" panose="02020603050405020304" pitchFamily="18" charset="0"/>
                <a:ea typeface="宋体" panose="02010600030101010101" pitchFamily="2" charset="-122"/>
              </a:defRPr>
            </a:lvl1pPr>
            <a:lvl2pPr marL="742950" indent="-285750" defTabSz="762000">
              <a:defRPr sz="2400">
                <a:solidFill>
                  <a:schemeClr val="tx1"/>
                </a:solidFill>
                <a:latin typeface="Times New Roman" panose="02020603050405020304" pitchFamily="18" charset="0"/>
                <a:ea typeface="宋体" panose="02010600030101010101" pitchFamily="2" charset="-122"/>
              </a:defRPr>
            </a:lvl2pPr>
            <a:lvl3pPr marL="1143000" indent="-228600" defTabSz="762000">
              <a:defRPr sz="2400">
                <a:solidFill>
                  <a:schemeClr val="tx1"/>
                </a:solidFill>
                <a:latin typeface="Times New Roman" panose="02020603050405020304" pitchFamily="18" charset="0"/>
                <a:ea typeface="宋体" panose="02010600030101010101" pitchFamily="2" charset="-122"/>
              </a:defRPr>
            </a:lvl3pPr>
            <a:lvl4pPr marL="1600200" indent="-228600" defTabSz="762000">
              <a:defRPr sz="2400">
                <a:solidFill>
                  <a:schemeClr val="tx1"/>
                </a:solidFill>
                <a:latin typeface="Times New Roman" panose="02020603050405020304" pitchFamily="18" charset="0"/>
                <a:ea typeface="宋体" panose="02010600030101010101" pitchFamily="2" charset="-122"/>
              </a:defRPr>
            </a:lvl4pPr>
            <a:lvl5pPr marL="2057400" indent="-228600" defTabSz="762000">
              <a:defRPr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kumimoji="1" lang="en-US" altLang="zh-CN" sz="1800">
                <a:solidFill>
                  <a:srgbClr val="333399"/>
                </a:solidFill>
                <a:latin typeface="Arial" panose="020B0604020202020204" pitchFamily="34" charset="0"/>
                <a:ea typeface="黑体" panose="02010609060101010101" pitchFamily="49" charset="-122"/>
              </a:rPr>
              <a:t>15 </a:t>
            </a:r>
            <a:r>
              <a:rPr kumimoji="1" lang="zh-CN" altLang="en-US" sz="1800">
                <a:solidFill>
                  <a:srgbClr val="333399"/>
                </a:solidFill>
                <a:latin typeface="Arial" panose="020B0604020202020204" pitchFamily="34" charset="0"/>
                <a:ea typeface="黑体" panose="02010609060101010101" pitchFamily="49" charset="-122"/>
              </a:rPr>
              <a:t>个话路</a:t>
            </a:r>
          </a:p>
        </p:txBody>
      </p:sp>
      <p:sp>
        <p:nvSpPr>
          <p:cNvPr id="84077" name="Rectangle 116"/>
          <p:cNvSpPr>
            <a:spLocks noChangeArrowheads="1"/>
          </p:cNvSpPr>
          <p:nvPr/>
        </p:nvSpPr>
        <p:spPr bwMode="auto">
          <a:xfrm>
            <a:off x="1047750" y="4152900"/>
            <a:ext cx="2273300" cy="349250"/>
          </a:xfrm>
          <a:prstGeom prst="rect">
            <a:avLst/>
          </a:prstGeom>
          <a:noFill/>
          <a:ln w="2857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078" name="Rectangle 117"/>
          <p:cNvSpPr>
            <a:spLocks noChangeArrowheads="1"/>
          </p:cNvSpPr>
          <p:nvPr/>
        </p:nvSpPr>
        <p:spPr bwMode="auto">
          <a:xfrm>
            <a:off x="539750" y="5254625"/>
            <a:ext cx="7677150" cy="371475"/>
          </a:xfrm>
          <a:prstGeom prst="rect">
            <a:avLst/>
          </a:prstGeom>
          <a:noFill/>
          <a:ln w="2857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A2C4B91-C274-44F0-8EA7-A4AEEBA795B4}" type="slidenum">
              <a:rPr lang="zh-CN" altLang="en-US" sz="1400">
                <a:latin typeface="Tahoma" panose="020B0604030504040204" pitchFamily="34" charset="0"/>
              </a:rPr>
              <a:pPr/>
              <a:t>52</a:t>
            </a:fld>
            <a:endParaRPr lang="en-US" altLang="zh-CN" sz="1400">
              <a:latin typeface="Tahoma" panose="020B0604030504040204" pitchFamily="34" charset="0"/>
            </a:endParaRPr>
          </a:p>
        </p:txBody>
      </p:sp>
      <p:sp>
        <p:nvSpPr>
          <p:cNvPr id="84995" name="Rectangle 2"/>
          <p:cNvSpPr>
            <a:spLocks noGrp="1" noChangeArrowheads="1"/>
          </p:cNvSpPr>
          <p:nvPr>
            <p:ph type="title"/>
          </p:nvPr>
        </p:nvSpPr>
        <p:spPr>
          <a:xfrm>
            <a:off x="366713" y="601663"/>
            <a:ext cx="8642350" cy="1462087"/>
          </a:xfrm>
        </p:spPr>
        <p:txBody>
          <a:bodyPr/>
          <a:lstStyle/>
          <a:p>
            <a:pPr algn="ctr" eaLnBrk="1" hangingPunct="1"/>
            <a:r>
              <a:rPr lang="en-US" altLang="zh-CN" b="1" smtClean="0">
                <a:solidFill>
                  <a:srgbClr val="0000FF"/>
                </a:solidFill>
                <a:latin typeface="Comic Sans MS" panose="030F0702030302020204" pitchFamily="66" charset="0"/>
                <a:ea typeface="隶书" panose="02010509060101010101" pitchFamily="49" charset="-122"/>
              </a:rPr>
              <a:t>waste resources?</a:t>
            </a:r>
            <a:endParaRPr lang="zh-CN" altLang="en-US" b="1" smtClean="0">
              <a:solidFill>
                <a:srgbClr val="0000FF"/>
              </a:solidFill>
              <a:latin typeface="Comic Sans MS" panose="030F0702030302020204" pitchFamily="66" charset="0"/>
              <a:ea typeface="隶书" panose="02010509060101010101" pitchFamily="49" charset="-122"/>
            </a:endParaRPr>
          </a:p>
        </p:txBody>
      </p:sp>
      <p:sp>
        <p:nvSpPr>
          <p:cNvPr id="84996" name="Freeform 3"/>
          <p:cNvSpPr>
            <a:spLocks/>
          </p:cNvSpPr>
          <p:nvPr/>
        </p:nvSpPr>
        <p:spPr bwMode="auto">
          <a:xfrm>
            <a:off x="6011863" y="3983038"/>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997" name="Freeform 4"/>
          <p:cNvSpPr>
            <a:spLocks/>
          </p:cNvSpPr>
          <p:nvPr/>
        </p:nvSpPr>
        <p:spPr bwMode="auto">
          <a:xfrm>
            <a:off x="6975475" y="3983038"/>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998" name="Freeform 5"/>
          <p:cNvSpPr>
            <a:spLocks/>
          </p:cNvSpPr>
          <p:nvPr/>
        </p:nvSpPr>
        <p:spPr bwMode="auto">
          <a:xfrm>
            <a:off x="7456488" y="3983038"/>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4999" name="Freeform 6"/>
          <p:cNvSpPr>
            <a:spLocks/>
          </p:cNvSpPr>
          <p:nvPr/>
        </p:nvSpPr>
        <p:spPr bwMode="auto">
          <a:xfrm>
            <a:off x="8178800" y="3983038"/>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0" name="Freeform 7"/>
          <p:cNvSpPr>
            <a:spLocks/>
          </p:cNvSpPr>
          <p:nvPr/>
        </p:nvSpPr>
        <p:spPr bwMode="auto">
          <a:xfrm>
            <a:off x="5772150" y="3983038"/>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1" name="Freeform 8"/>
          <p:cNvSpPr>
            <a:spLocks/>
          </p:cNvSpPr>
          <p:nvPr/>
        </p:nvSpPr>
        <p:spPr bwMode="auto">
          <a:xfrm>
            <a:off x="4808538" y="3986213"/>
            <a:ext cx="241300" cy="376237"/>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2" name="Freeform 9"/>
          <p:cNvSpPr>
            <a:spLocks/>
          </p:cNvSpPr>
          <p:nvPr/>
        </p:nvSpPr>
        <p:spPr bwMode="auto">
          <a:xfrm>
            <a:off x="4568825" y="3986213"/>
            <a:ext cx="239713" cy="376237"/>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3" name="Freeform 10"/>
          <p:cNvSpPr>
            <a:spLocks/>
          </p:cNvSpPr>
          <p:nvPr/>
        </p:nvSpPr>
        <p:spPr bwMode="auto">
          <a:xfrm>
            <a:off x="2320925" y="2854325"/>
            <a:ext cx="561975"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4" name="Freeform 11"/>
          <p:cNvSpPr>
            <a:spLocks/>
          </p:cNvSpPr>
          <p:nvPr/>
        </p:nvSpPr>
        <p:spPr bwMode="auto">
          <a:xfrm>
            <a:off x="636588" y="3606800"/>
            <a:ext cx="1123950"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5" name="Freeform 12"/>
          <p:cNvSpPr>
            <a:spLocks/>
          </p:cNvSpPr>
          <p:nvPr/>
        </p:nvSpPr>
        <p:spPr bwMode="auto">
          <a:xfrm>
            <a:off x="1198563" y="4357688"/>
            <a:ext cx="1122362"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6" name="Freeform 13"/>
          <p:cNvSpPr>
            <a:spLocks/>
          </p:cNvSpPr>
          <p:nvPr/>
        </p:nvSpPr>
        <p:spPr bwMode="auto">
          <a:xfrm>
            <a:off x="2320925" y="5110163"/>
            <a:ext cx="561975"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07" name="Text Box 14"/>
          <p:cNvSpPr txBox="1">
            <a:spLocks noChangeArrowheads="1"/>
          </p:cNvSpPr>
          <p:nvPr/>
        </p:nvSpPr>
        <p:spPr bwMode="auto">
          <a:xfrm>
            <a:off x="209550" y="2832100"/>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08" name="Text Box 15"/>
          <p:cNvSpPr txBox="1">
            <a:spLocks noChangeArrowheads="1"/>
          </p:cNvSpPr>
          <p:nvPr/>
        </p:nvSpPr>
        <p:spPr bwMode="auto">
          <a:xfrm>
            <a:off x="209550" y="3584575"/>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09" name="Text Box 16"/>
          <p:cNvSpPr txBox="1">
            <a:spLocks noChangeArrowheads="1"/>
          </p:cNvSpPr>
          <p:nvPr/>
        </p:nvSpPr>
        <p:spPr bwMode="auto">
          <a:xfrm>
            <a:off x="209550" y="433705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10" name="Text Box 17"/>
          <p:cNvSpPr txBox="1">
            <a:spLocks noChangeArrowheads="1"/>
          </p:cNvSpPr>
          <p:nvPr/>
        </p:nvSpPr>
        <p:spPr bwMode="auto">
          <a:xfrm>
            <a:off x="209550" y="5089525"/>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5011" name="Line 18"/>
          <p:cNvSpPr>
            <a:spLocks noChangeShapeType="1"/>
          </p:cNvSpPr>
          <p:nvPr/>
        </p:nvSpPr>
        <p:spPr bwMode="auto">
          <a:xfrm>
            <a:off x="4406900" y="4357688"/>
            <a:ext cx="4252913"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12" name="Line 19"/>
          <p:cNvSpPr>
            <a:spLocks noChangeShapeType="1"/>
          </p:cNvSpPr>
          <p:nvPr/>
        </p:nvSpPr>
        <p:spPr bwMode="auto">
          <a:xfrm>
            <a:off x="5049838"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3" name="Text Box 20"/>
          <p:cNvSpPr txBox="1">
            <a:spLocks noChangeArrowheads="1"/>
          </p:cNvSpPr>
          <p:nvPr/>
        </p:nvSpPr>
        <p:spPr bwMode="auto">
          <a:xfrm>
            <a:off x="2441575" y="28162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14" name="Text Box 21"/>
          <p:cNvSpPr txBox="1">
            <a:spLocks noChangeArrowheads="1"/>
          </p:cNvSpPr>
          <p:nvPr/>
        </p:nvSpPr>
        <p:spPr bwMode="auto">
          <a:xfrm>
            <a:off x="7426325" y="39687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15" name="Text Box 22"/>
          <p:cNvSpPr txBox="1">
            <a:spLocks noChangeArrowheads="1"/>
          </p:cNvSpPr>
          <p:nvPr/>
        </p:nvSpPr>
        <p:spPr bwMode="auto">
          <a:xfrm>
            <a:off x="4768850" y="39687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16" name="Text Box 23"/>
          <p:cNvSpPr txBox="1">
            <a:spLocks noChangeArrowheads="1"/>
          </p:cNvSpPr>
          <p:nvPr/>
        </p:nvSpPr>
        <p:spPr bwMode="auto">
          <a:xfrm>
            <a:off x="739775" y="36036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17" name="Text Box 24"/>
          <p:cNvSpPr txBox="1">
            <a:spLocks noChangeArrowheads="1"/>
          </p:cNvSpPr>
          <p:nvPr/>
        </p:nvSpPr>
        <p:spPr bwMode="auto">
          <a:xfrm>
            <a:off x="1893888" y="43275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18" name="Text Box 25"/>
          <p:cNvSpPr txBox="1">
            <a:spLocks noChangeArrowheads="1"/>
          </p:cNvSpPr>
          <p:nvPr/>
        </p:nvSpPr>
        <p:spPr bwMode="auto">
          <a:xfrm>
            <a:off x="2408238" y="50847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5019" name="Text Box 26"/>
          <p:cNvSpPr txBox="1">
            <a:spLocks noChangeArrowheads="1"/>
          </p:cNvSpPr>
          <p:nvPr/>
        </p:nvSpPr>
        <p:spPr bwMode="auto">
          <a:xfrm>
            <a:off x="5738813" y="39687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20" name="Text Box 27"/>
          <p:cNvSpPr txBox="1">
            <a:spLocks noChangeArrowheads="1"/>
          </p:cNvSpPr>
          <p:nvPr/>
        </p:nvSpPr>
        <p:spPr bwMode="auto">
          <a:xfrm>
            <a:off x="5972175" y="39687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21" name="Text Box 28"/>
          <p:cNvSpPr txBox="1">
            <a:spLocks noChangeArrowheads="1"/>
          </p:cNvSpPr>
          <p:nvPr/>
        </p:nvSpPr>
        <p:spPr bwMode="auto">
          <a:xfrm>
            <a:off x="4541838" y="39687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22" name="Text Box 29"/>
          <p:cNvSpPr txBox="1">
            <a:spLocks noChangeArrowheads="1"/>
          </p:cNvSpPr>
          <p:nvPr/>
        </p:nvSpPr>
        <p:spPr bwMode="auto">
          <a:xfrm>
            <a:off x="3103563" y="283210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3" name="Text Box 30"/>
          <p:cNvSpPr txBox="1">
            <a:spLocks noChangeArrowheads="1"/>
          </p:cNvSpPr>
          <p:nvPr/>
        </p:nvSpPr>
        <p:spPr bwMode="auto">
          <a:xfrm>
            <a:off x="3103563" y="36020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4" name="Text Box 31"/>
          <p:cNvSpPr txBox="1">
            <a:spLocks noChangeArrowheads="1"/>
          </p:cNvSpPr>
          <p:nvPr/>
        </p:nvSpPr>
        <p:spPr bwMode="auto">
          <a:xfrm>
            <a:off x="3103563" y="437197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5" name="Text Box 32"/>
          <p:cNvSpPr txBox="1">
            <a:spLocks noChangeArrowheads="1"/>
          </p:cNvSpPr>
          <p:nvPr/>
        </p:nvSpPr>
        <p:spPr bwMode="auto">
          <a:xfrm>
            <a:off x="3103563" y="514191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6" name="Text Box 33"/>
          <p:cNvSpPr txBox="1">
            <a:spLocks noChangeArrowheads="1"/>
          </p:cNvSpPr>
          <p:nvPr/>
        </p:nvSpPr>
        <p:spPr bwMode="auto">
          <a:xfrm>
            <a:off x="8639175" y="396081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5027" name="Line 34"/>
          <p:cNvSpPr>
            <a:spLocks noChangeShapeType="1"/>
          </p:cNvSpPr>
          <p:nvPr/>
        </p:nvSpPr>
        <p:spPr bwMode="auto">
          <a:xfrm>
            <a:off x="6734175"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8" name="Line 35"/>
          <p:cNvSpPr>
            <a:spLocks noChangeShapeType="1"/>
          </p:cNvSpPr>
          <p:nvPr/>
        </p:nvSpPr>
        <p:spPr bwMode="auto">
          <a:xfrm>
            <a:off x="1198563" y="3887788"/>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9" name="Line 36"/>
          <p:cNvSpPr>
            <a:spLocks noChangeShapeType="1"/>
          </p:cNvSpPr>
          <p:nvPr/>
        </p:nvSpPr>
        <p:spPr bwMode="auto">
          <a:xfrm>
            <a:off x="1760538" y="464026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0" name="Line 37"/>
          <p:cNvSpPr>
            <a:spLocks noChangeShapeType="1"/>
          </p:cNvSpPr>
          <p:nvPr/>
        </p:nvSpPr>
        <p:spPr bwMode="auto">
          <a:xfrm>
            <a:off x="2320925" y="3887788"/>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1" name="Line 38"/>
          <p:cNvSpPr>
            <a:spLocks noChangeShapeType="1"/>
          </p:cNvSpPr>
          <p:nvPr/>
        </p:nvSpPr>
        <p:spPr bwMode="auto">
          <a:xfrm>
            <a:off x="1198563" y="5392738"/>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2" name="Line 39"/>
          <p:cNvSpPr>
            <a:spLocks noChangeShapeType="1"/>
          </p:cNvSpPr>
          <p:nvPr/>
        </p:nvSpPr>
        <p:spPr bwMode="auto">
          <a:xfrm>
            <a:off x="2882900" y="464026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3" name="Line 40"/>
          <p:cNvSpPr>
            <a:spLocks noChangeShapeType="1"/>
          </p:cNvSpPr>
          <p:nvPr/>
        </p:nvSpPr>
        <p:spPr bwMode="auto">
          <a:xfrm>
            <a:off x="2320925" y="5392738"/>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4" name="Line 41"/>
          <p:cNvSpPr>
            <a:spLocks noChangeShapeType="1"/>
          </p:cNvSpPr>
          <p:nvPr/>
        </p:nvSpPr>
        <p:spPr bwMode="auto">
          <a:xfrm>
            <a:off x="4568825"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5" name="Line 42"/>
          <p:cNvSpPr>
            <a:spLocks noChangeShapeType="1"/>
          </p:cNvSpPr>
          <p:nvPr/>
        </p:nvSpPr>
        <p:spPr bwMode="auto">
          <a:xfrm>
            <a:off x="5530850"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6" name="Line 43"/>
          <p:cNvSpPr>
            <a:spLocks noChangeShapeType="1"/>
          </p:cNvSpPr>
          <p:nvPr/>
        </p:nvSpPr>
        <p:spPr bwMode="auto">
          <a:xfrm>
            <a:off x="6492875"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7" name="Line 44"/>
          <p:cNvSpPr>
            <a:spLocks noChangeShapeType="1"/>
          </p:cNvSpPr>
          <p:nvPr/>
        </p:nvSpPr>
        <p:spPr bwMode="auto">
          <a:xfrm>
            <a:off x="7456488"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38" name="Line 45"/>
          <p:cNvSpPr>
            <a:spLocks noChangeShapeType="1"/>
          </p:cNvSpPr>
          <p:nvPr/>
        </p:nvSpPr>
        <p:spPr bwMode="auto">
          <a:xfrm>
            <a:off x="4568825" y="4546600"/>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39" name="Line 46"/>
          <p:cNvSpPr>
            <a:spLocks noChangeShapeType="1"/>
          </p:cNvSpPr>
          <p:nvPr/>
        </p:nvSpPr>
        <p:spPr bwMode="auto">
          <a:xfrm>
            <a:off x="5530850" y="4546600"/>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0" name="Line 47"/>
          <p:cNvSpPr>
            <a:spLocks noChangeShapeType="1"/>
          </p:cNvSpPr>
          <p:nvPr/>
        </p:nvSpPr>
        <p:spPr bwMode="auto">
          <a:xfrm>
            <a:off x="6492875" y="4546600"/>
            <a:ext cx="963613"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1" name="Text Box 48"/>
          <p:cNvSpPr txBox="1">
            <a:spLocks noChangeArrowheads="1"/>
          </p:cNvSpPr>
          <p:nvPr/>
        </p:nvSpPr>
        <p:spPr bwMode="auto">
          <a:xfrm>
            <a:off x="5772150" y="5267325"/>
            <a:ext cx="155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TDM Frame</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5042" name="Text Box 49"/>
          <p:cNvSpPr txBox="1">
            <a:spLocks noChangeArrowheads="1"/>
          </p:cNvSpPr>
          <p:nvPr/>
        </p:nvSpPr>
        <p:spPr bwMode="auto">
          <a:xfrm>
            <a:off x="4808538"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85043" name="Line 50"/>
          <p:cNvSpPr>
            <a:spLocks noChangeShapeType="1"/>
          </p:cNvSpPr>
          <p:nvPr/>
        </p:nvSpPr>
        <p:spPr bwMode="auto">
          <a:xfrm>
            <a:off x="3276600" y="3284538"/>
            <a:ext cx="1050925" cy="6985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4" name="Line 51"/>
          <p:cNvSpPr>
            <a:spLocks noChangeShapeType="1"/>
          </p:cNvSpPr>
          <p:nvPr/>
        </p:nvSpPr>
        <p:spPr bwMode="auto">
          <a:xfrm>
            <a:off x="3276600" y="4005263"/>
            <a:ext cx="969963" cy="1651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5" name="Line 52"/>
          <p:cNvSpPr>
            <a:spLocks noChangeShapeType="1"/>
          </p:cNvSpPr>
          <p:nvPr/>
        </p:nvSpPr>
        <p:spPr bwMode="auto">
          <a:xfrm flipV="1">
            <a:off x="3348038" y="4357688"/>
            <a:ext cx="898525" cy="36671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6" name="Line 53"/>
          <p:cNvSpPr>
            <a:spLocks noChangeShapeType="1"/>
          </p:cNvSpPr>
          <p:nvPr/>
        </p:nvSpPr>
        <p:spPr bwMode="auto">
          <a:xfrm flipV="1">
            <a:off x="3363913" y="4546600"/>
            <a:ext cx="963612" cy="846138"/>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47" name="Text Box 54"/>
          <p:cNvSpPr txBox="1">
            <a:spLocks noChangeArrowheads="1"/>
          </p:cNvSpPr>
          <p:nvPr/>
        </p:nvSpPr>
        <p:spPr bwMode="auto">
          <a:xfrm>
            <a:off x="3348038" y="47974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④</a:t>
            </a:r>
          </a:p>
        </p:txBody>
      </p:sp>
      <p:sp>
        <p:nvSpPr>
          <p:cNvPr id="85048" name="Text Box 55"/>
          <p:cNvSpPr txBox="1">
            <a:spLocks noChangeArrowheads="1"/>
          </p:cNvSpPr>
          <p:nvPr/>
        </p:nvSpPr>
        <p:spPr bwMode="auto">
          <a:xfrm>
            <a:off x="3276600" y="42926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③</a:t>
            </a:r>
          </a:p>
        </p:txBody>
      </p:sp>
      <p:sp>
        <p:nvSpPr>
          <p:cNvPr id="85049" name="Text Box 56"/>
          <p:cNvSpPr txBox="1">
            <a:spLocks noChangeArrowheads="1"/>
          </p:cNvSpPr>
          <p:nvPr/>
        </p:nvSpPr>
        <p:spPr bwMode="auto">
          <a:xfrm>
            <a:off x="3276600" y="36449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②</a:t>
            </a:r>
          </a:p>
        </p:txBody>
      </p:sp>
      <p:sp>
        <p:nvSpPr>
          <p:cNvPr id="85050" name="Text Box 57"/>
          <p:cNvSpPr txBox="1">
            <a:spLocks noChangeArrowheads="1"/>
          </p:cNvSpPr>
          <p:nvPr/>
        </p:nvSpPr>
        <p:spPr bwMode="auto">
          <a:xfrm>
            <a:off x="3419475" y="30686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①</a:t>
            </a:r>
          </a:p>
        </p:txBody>
      </p:sp>
      <p:sp>
        <p:nvSpPr>
          <p:cNvPr id="85051" name="Freeform 58"/>
          <p:cNvSpPr>
            <a:spLocks/>
          </p:cNvSpPr>
          <p:nvPr/>
        </p:nvSpPr>
        <p:spPr bwMode="auto">
          <a:xfrm>
            <a:off x="636588" y="2854325"/>
            <a:ext cx="561975"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052" name="Line 59"/>
          <p:cNvSpPr>
            <a:spLocks noChangeShapeType="1"/>
          </p:cNvSpPr>
          <p:nvPr/>
        </p:nvSpPr>
        <p:spPr bwMode="auto">
          <a:xfrm>
            <a:off x="2882900" y="3887788"/>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3" name="Line 60"/>
          <p:cNvSpPr>
            <a:spLocks noChangeShapeType="1"/>
          </p:cNvSpPr>
          <p:nvPr/>
        </p:nvSpPr>
        <p:spPr bwMode="auto">
          <a:xfrm>
            <a:off x="636588" y="5373688"/>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4" name="Text Box 61"/>
          <p:cNvSpPr txBox="1">
            <a:spLocks noChangeArrowheads="1"/>
          </p:cNvSpPr>
          <p:nvPr/>
        </p:nvSpPr>
        <p:spPr bwMode="auto">
          <a:xfrm>
            <a:off x="739775" y="28130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5055" name="Text Box 62"/>
          <p:cNvSpPr txBox="1">
            <a:spLocks noChangeArrowheads="1"/>
          </p:cNvSpPr>
          <p:nvPr/>
        </p:nvSpPr>
        <p:spPr bwMode="auto">
          <a:xfrm>
            <a:off x="1328738" y="43148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56" name="Text Box 63"/>
          <p:cNvSpPr txBox="1">
            <a:spLocks noChangeArrowheads="1"/>
          </p:cNvSpPr>
          <p:nvPr/>
        </p:nvSpPr>
        <p:spPr bwMode="auto">
          <a:xfrm>
            <a:off x="1355725" y="360680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5057" name="Line 64"/>
          <p:cNvSpPr>
            <a:spLocks noChangeShapeType="1"/>
          </p:cNvSpPr>
          <p:nvPr/>
        </p:nvSpPr>
        <p:spPr bwMode="auto">
          <a:xfrm>
            <a:off x="5289550"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8" name="Line 65"/>
          <p:cNvSpPr>
            <a:spLocks noChangeShapeType="1"/>
          </p:cNvSpPr>
          <p:nvPr/>
        </p:nvSpPr>
        <p:spPr bwMode="auto">
          <a:xfrm>
            <a:off x="5530850"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59" name="Line 66"/>
          <p:cNvSpPr>
            <a:spLocks noChangeShapeType="1"/>
          </p:cNvSpPr>
          <p:nvPr/>
        </p:nvSpPr>
        <p:spPr bwMode="auto">
          <a:xfrm>
            <a:off x="7456488" y="4546600"/>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60" name="Line 67"/>
          <p:cNvSpPr>
            <a:spLocks noChangeShapeType="1"/>
          </p:cNvSpPr>
          <p:nvPr/>
        </p:nvSpPr>
        <p:spPr bwMode="auto">
          <a:xfrm>
            <a:off x="8418513" y="4452938"/>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61" name="Line 68"/>
          <p:cNvSpPr>
            <a:spLocks noChangeShapeType="1"/>
          </p:cNvSpPr>
          <p:nvPr/>
        </p:nvSpPr>
        <p:spPr bwMode="auto">
          <a:xfrm>
            <a:off x="7937500"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62" name="Line 69"/>
          <p:cNvSpPr>
            <a:spLocks noChangeShapeType="1"/>
          </p:cNvSpPr>
          <p:nvPr/>
        </p:nvSpPr>
        <p:spPr bwMode="auto">
          <a:xfrm>
            <a:off x="6492875" y="4264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63" name="Text Box 70"/>
          <p:cNvSpPr txBox="1">
            <a:spLocks noChangeArrowheads="1"/>
          </p:cNvSpPr>
          <p:nvPr/>
        </p:nvSpPr>
        <p:spPr bwMode="auto">
          <a:xfrm>
            <a:off x="6954838" y="39687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5064" name="Text Box 71"/>
          <p:cNvSpPr txBox="1">
            <a:spLocks noChangeArrowheads="1"/>
          </p:cNvSpPr>
          <p:nvPr/>
        </p:nvSpPr>
        <p:spPr bwMode="auto">
          <a:xfrm>
            <a:off x="8139113" y="39687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5065" name="Text Box 72"/>
          <p:cNvSpPr txBox="1">
            <a:spLocks noChangeArrowheads="1"/>
          </p:cNvSpPr>
          <p:nvPr/>
        </p:nvSpPr>
        <p:spPr bwMode="auto">
          <a:xfrm>
            <a:off x="3638550" y="2573338"/>
            <a:ext cx="741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5066" name="Text Box 73"/>
          <p:cNvSpPr txBox="1">
            <a:spLocks noChangeArrowheads="1"/>
          </p:cNvSpPr>
          <p:nvPr/>
        </p:nvSpPr>
        <p:spPr bwMode="auto">
          <a:xfrm>
            <a:off x="5772150"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85067" name="Text Box 74"/>
          <p:cNvSpPr txBox="1">
            <a:spLocks noChangeArrowheads="1"/>
          </p:cNvSpPr>
          <p:nvPr/>
        </p:nvSpPr>
        <p:spPr bwMode="auto">
          <a:xfrm>
            <a:off x="6781800"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#3</a:t>
            </a:r>
          </a:p>
        </p:txBody>
      </p:sp>
      <p:sp>
        <p:nvSpPr>
          <p:cNvPr id="85068" name="Text Box 75"/>
          <p:cNvSpPr txBox="1">
            <a:spLocks noChangeArrowheads="1"/>
          </p:cNvSpPr>
          <p:nvPr/>
        </p:nvSpPr>
        <p:spPr bwMode="auto">
          <a:xfrm>
            <a:off x="7743825" y="44958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#4</a:t>
            </a:r>
          </a:p>
        </p:txBody>
      </p:sp>
      <p:sp>
        <p:nvSpPr>
          <p:cNvPr id="85069" name="Line 76"/>
          <p:cNvSpPr>
            <a:spLocks noChangeShapeType="1"/>
          </p:cNvSpPr>
          <p:nvPr/>
        </p:nvSpPr>
        <p:spPr bwMode="auto">
          <a:xfrm>
            <a:off x="5129213" y="4892675"/>
            <a:ext cx="1203325"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0" name="Line 77"/>
          <p:cNvSpPr>
            <a:spLocks noChangeShapeType="1"/>
          </p:cNvSpPr>
          <p:nvPr/>
        </p:nvSpPr>
        <p:spPr bwMode="auto">
          <a:xfrm>
            <a:off x="6011863" y="4892675"/>
            <a:ext cx="481012"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1" name="Line 78"/>
          <p:cNvSpPr>
            <a:spLocks noChangeShapeType="1"/>
          </p:cNvSpPr>
          <p:nvPr/>
        </p:nvSpPr>
        <p:spPr bwMode="auto">
          <a:xfrm flipH="1">
            <a:off x="6573838" y="4892675"/>
            <a:ext cx="401637"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2" name="Line 79"/>
          <p:cNvSpPr>
            <a:spLocks noChangeShapeType="1"/>
          </p:cNvSpPr>
          <p:nvPr/>
        </p:nvSpPr>
        <p:spPr bwMode="auto">
          <a:xfrm flipV="1">
            <a:off x="6734175" y="4892675"/>
            <a:ext cx="1203325"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73" name="Text Box 80"/>
          <p:cNvSpPr txBox="1">
            <a:spLocks noChangeArrowheads="1"/>
          </p:cNvSpPr>
          <p:nvPr/>
        </p:nvSpPr>
        <p:spPr bwMode="auto">
          <a:xfrm>
            <a:off x="93663" y="2259013"/>
            <a:ext cx="682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user</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5074" name="Line 81"/>
          <p:cNvSpPr>
            <a:spLocks noChangeShapeType="1"/>
          </p:cNvSpPr>
          <p:nvPr/>
        </p:nvSpPr>
        <p:spPr bwMode="auto">
          <a:xfrm>
            <a:off x="557213" y="3230563"/>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75" name="Line 82"/>
          <p:cNvSpPr>
            <a:spLocks noChangeShapeType="1"/>
          </p:cNvSpPr>
          <p:nvPr/>
        </p:nvSpPr>
        <p:spPr bwMode="auto">
          <a:xfrm>
            <a:off x="557213" y="3983038"/>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76" name="Line 83"/>
          <p:cNvSpPr>
            <a:spLocks noChangeShapeType="1"/>
          </p:cNvSpPr>
          <p:nvPr/>
        </p:nvSpPr>
        <p:spPr bwMode="auto">
          <a:xfrm>
            <a:off x="557213" y="4733925"/>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5077" name="Line 84"/>
          <p:cNvSpPr>
            <a:spLocks noChangeShapeType="1"/>
          </p:cNvSpPr>
          <p:nvPr/>
        </p:nvSpPr>
        <p:spPr bwMode="auto">
          <a:xfrm>
            <a:off x="557213" y="5486400"/>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15158B7-49F7-4082-B332-D21D02899862}" type="slidenum">
              <a:rPr lang="zh-CN" altLang="en-US" sz="1400">
                <a:latin typeface="Tahoma" panose="020B0604030504040204" pitchFamily="34" charset="0"/>
              </a:rPr>
              <a:pPr/>
              <a:t>53</a:t>
            </a:fld>
            <a:endParaRPr lang="en-US" altLang="zh-CN" sz="1400">
              <a:latin typeface="Tahoma" panose="020B0604030504040204" pitchFamily="34" charset="0"/>
            </a:endParaRPr>
          </a:p>
        </p:txBody>
      </p:sp>
      <p:sp>
        <p:nvSpPr>
          <p:cNvPr id="86019" name="Rectangle 2"/>
          <p:cNvSpPr>
            <a:spLocks noGrp="1" noChangeArrowheads="1"/>
          </p:cNvSpPr>
          <p:nvPr>
            <p:ph type="title"/>
          </p:nvPr>
        </p:nvSpPr>
        <p:spPr/>
        <p:txBody>
          <a:bodyPr/>
          <a:lstStyle/>
          <a:p>
            <a:pPr eaLnBrk="1" hangingPunct="1"/>
            <a:r>
              <a:rPr lang="en-US" altLang="zh-CN" smtClean="0">
                <a:solidFill>
                  <a:srgbClr val="0000FF"/>
                </a:solidFill>
                <a:latin typeface="Comic Sans MS" panose="030F0702030302020204" pitchFamily="66" charset="0"/>
              </a:rPr>
              <a:t>Numerical example</a:t>
            </a:r>
          </a:p>
        </p:txBody>
      </p:sp>
      <p:sp>
        <p:nvSpPr>
          <p:cNvPr id="98307" name="Rectangle 3"/>
          <p:cNvSpPr>
            <a:spLocks noGrp="1" noChangeArrowheads="1"/>
          </p:cNvSpPr>
          <p:nvPr>
            <p:ph type="body" idx="1"/>
          </p:nvPr>
        </p:nvSpPr>
        <p:spPr>
          <a:xfrm>
            <a:off x="515938" y="1690688"/>
            <a:ext cx="7772400" cy="4114800"/>
          </a:xfrm>
        </p:spPr>
        <p:txBody>
          <a:bodyPr/>
          <a:lstStyle/>
          <a:p>
            <a:pPr eaLnBrk="1" hangingPunct="1"/>
            <a:r>
              <a:rPr lang="en-US" altLang="zh-CN" smtClean="0">
                <a:solidFill>
                  <a:srgbClr val="FF0000"/>
                </a:solidFill>
                <a:latin typeface="Comic Sans MS" panose="030F0702030302020204" pitchFamily="66" charset="0"/>
              </a:rPr>
              <a:t>How long does it take to send a file of 640K bits from host A to host B over a circuit-switched network?</a:t>
            </a:r>
          </a:p>
          <a:p>
            <a:pPr lvl="1" eaLnBrk="1" hangingPunct="1"/>
            <a:r>
              <a:rPr lang="en-US" altLang="zh-CN" smtClean="0">
                <a:latin typeface="Comic Sans MS" panose="030F0702030302020204" pitchFamily="66" charset="0"/>
              </a:rPr>
              <a:t>All links are 1.536 Mbps</a:t>
            </a:r>
          </a:p>
          <a:p>
            <a:pPr lvl="1" eaLnBrk="1" hangingPunct="1"/>
            <a:r>
              <a:rPr lang="en-US" altLang="zh-CN" smtClean="0">
                <a:latin typeface="Comic Sans MS" panose="030F0702030302020204" pitchFamily="66" charset="0"/>
              </a:rPr>
              <a:t>Each link uses TDM with 24 slots/sec</a:t>
            </a:r>
          </a:p>
          <a:p>
            <a:pPr lvl="1" eaLnBrk="1" hangingPunct="1"/>
            <a:r>
              <a:rPr lang="en-US" altLang="zh-CN" smtClean="0">
                <a:latin typeface="Comic Sans MS" panose="030F0702030302020204" pitchFamily="66" charset="0"/>
              </a:rPr>
              <a:t>500 msec to establish end-to-end circuit</a:t>
            </a:r>
          </a:p>
          <a:p>
            <a:pPr lvl="3" eaLnBrk="1" hangingPunct="1"/>
            <a:endParaRPr lang="en-US" altLang="zh-CN" smtClean="0">
              <a:latin typeface="Comic Sans MS" panose="030F0702030302020204" pitchFamily="66" charset="0"/>
            </a:endParaRPr>
          </a:p>
          <a:p>
            <a:pPr eaLnBrk="1" hangingPunct="1">
              <a:buFont typeface="Wingdings" panose="05000000000000000000" pitchFamily="2" charset="2"/>
              <a:buNone/>
            </a:pPr>
            <a:r>
              <a:rPr lang="en-US" altLang="zh-CN" smtClean="0">
                <a:solidFill>
                  <a:schemeClr val="accent2"/>
                </a:solidFill>
                <a:latin typeface="Comic Sans MS" panose="030F0702030302020204" pitchFamily="66" charset="0"/>
              </a:rPr>
              <a:t>Let’s work it out!</a:t>
            </a:r>
          </a:p>
        </p:txBody>
      </p:sp>
      <p:sp>
        <p:nvSpPr>
          <p:cNvPr id="98308" name="Rectangle 4"/>
          <p:cNvSpPr>
            <a:spLocks noChangeArrowheads="1"/>
          </p:cNvSpPr>
          <p:nvPr/>
        </p:nvSpPr>
        <p:spPr bwMode="auto">
          <a:xfrm>
            <a:off x="3216729" y="4308021"/>
            <a:ext cx="5799364" cy="1927225"/>
          </a:xfrm>
          <a:prstGeom prst="rect">
            <a:avLst/>
          </a:prstGeom>
          <a:solidFill>
            <a:srgbClr val="CCFF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dirty="0" smtClean="0">
                <a:solidFill>
                  <a:srgbClr val="FF0000"/>
                </a:solidFill>
              </a:rPr>
              <a:t>Transmission rate</a:t>
            </a:r>
            <a:r>
              <a:rPr lang="zh-CN" altLang="en-US" dirty="0" smtClean="0">
                <a:solidFill>
                  <a:srgbClr val="FF0000"/>
                </a:solidFill>
              </a:rPr>
              <a:t>：</a:t>
            </a:r>
            <a:r>
              <a:rPr lang="en-US" altLang="zh-CN" dirty="0">
                <a:solidFill>
                  <a:srgbClr val="FF0000"/>
                </a:solidFill>
              </a:rPr>
              <a:t>1.536Mbps÷24=64Kbps</a:t>
            </a:r>
          </a:p>
          <a:p>
            <a:r>
              <a:rPr lang="en-US" altLang="zh-CN" dirty="0" smtClean="0">
                <a:solidFill>
                  <a:srgbClr val="FF0000"/>
                </a:solidFill>
              </a:rPr>
              <a:t>Transmission time</a:t>
            </a:r>
            <a:r>
              <a:rPr lang="zh-CN" altLang="en-US" dirty="0" smtClean="0">
                <a:solidFill>
                  <a:srgbClr val="FF0000"/>
                </a:solidFill>
              </a:rPr>
              <a:t>：</a:t>
            </a:r>
            <a:r>
              <a:rPr lang="en-US" altLang="zh-CN" dirty="0">
                <a:solidFill>
                  <a:srgbClr val="FF0000"/>
                </a:solidFill>
              </a:rPr>
              <a:t>640K÷64Kbps=10s</a:t>
            </a:r>
          </a:p>
          <a:p>
            <a:r>
              <a:rPr lang="en-US" altLang="zh-CN" dirty="0" smtClean="0">
                <a:solidFill>
                  <a:srgbClr val="FF0000"/>
                </a:solidFill>
              </a:rPr>
              <a:t>Creation time</a:t>
            </a:r>
            <a:r>
              <a:rPr lang="zh-CN" altLang="en-US" dirty="0" smtClean="0">
                <a:solidFill>
                  <a:srgbClr val="FF0000"/>
                </a:solidFill>
              </a:rPr>
              <a:t>：</a:t>
            </a:r>
            <a:r>
              <a:rPr lang="en-US" altLang="zh-CN" dirty="0">
                <a:solidFill>
                  <a:srgbClr val="FF0000"/>
                </a:solidFill>
              </a:rPr>
              <a:t>0.5s</a:t>
            </a:r>
          </a:p>
          <a:p>
            <a:r>
              <a:rPr lang="en-US" altLang="zh-CN" dirty="0" smtClean="0">
                <a:solidFill>
                  <a:srgbClr val="FF0000"/>
                </a:solidFill>
              </a:rPr>
              <a:t>Total time</a:t>
            </a:r>
            <a:r>
              <a:rPr lang="zh-CN" altLang="en-US" dirty="0" smtClean="0">
                <a:solidFill>
                  <a:srgbClr val="FF0000"/>
                </a:solidFill>
              </a:rPr>
              <a:t>＝</a:t>
            </a:r>
            <a:r>
              <a:rPr lang="en-US" altLang="zh-CN" dirty="0">
                <a:solidFill>
                  <a:srgbClr val="FF0000"/>
                </a:solidFill>
              </a:rPr>
              <a:t>10.5s</a:t>
            </a:r>
          </a:p>
        </p:txBody>
      </p:sp>
      <p:pic>
        <p:nvPicPr>
          <p:cNvPr id="98310" name="Picture 6" descr="anicomput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6688" y="4895850"/>
            <a:ext cx="10366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dissolve">
                                      <p:cBhvr>
                                        <p:cTn id="7" dur="500"/>
                                        <p:tgtEl>
                                          <p:spTgt spid="98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98307">
                                            <p:txEl>
                                              <p:pRg st="1" end="1"/>
                                            </p:txEl>
                                          </p:spTgt>
                                        </p:tgtEl>
                                        <p:attrNameLst>
                                          <p:attrName>style.visibility</p:attrName>
                                        </p:attrNameLst>
                                      </p:cBhvr>
                                      <p:to>
                                        <p:strVal val="visible"/>
                                      </p:to>
                                    </p:set>
                                    <p:anim calcmode="discrete" valueType="clr">
                                      <p:cBhvr override="childStyle">
                                        <p:cTn id="12" dur="80"/>
                                        <p:tgtEl>
                                          <p:spTgt spid="983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98307">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98307">
                                            <p:txEl>
                                              <p:pRg st="1" end="1"/>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98307">
                                            <p:txEl>
                                              <p:pRg st="2" end="2"/>
                                            </p:txEl>
                                          </p:spTgt>
                                        </p:tgtEl>
                                        <p:attrNameLst>
                                          <p:attrName>style.visibility</p:attrName>
                                        </p:attrNameLst>
                                      </p:cBhvr>
                                      <p:to>
                                        <p:strVal val="visible"/>
                                      </p:to>
                                    </p:set>
                                    <p:animEffect transition="in" filter="dissolve">
                                      <p:cBhvr>
                                        <p:cTn id="19" dur="500"/>
                                        <p:tgtEl>
                                          <p:spTgt spid="98307">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98307">
                                            <p:txEl>
                                              <p:pRg st="3" end="3"/>
                                            </p:txEl>
                                          </p:spTgt>
                                        </p:tgtEl>
                                        <p:attrNameLst>
                                          <p:attrName>style.visibility</p:attrName>
                                        </p:attrNameLst>
                                      </p:cBhvr>
                                      <p:to>
                                        <p:strVal val="visible"/>
                                      </p:to>
                                    </p:set>
                                    <p:animEffect transition="in" filter="dissolve">
                                      <p:cBhvr>
                                        <p:cTn id="24" dur="500"/>
                                        <p:tgtEl>
                                          <p:spTgt spid="98307">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98307">
                                            <p:txEl>
                                              <p:pRg st="5" end="5"/>
                                            </p:txEl>
                                          </p:spTgt>
                                        </p:tgtEl>
                                        <p:attrNameLst>
                                          <p:attrName>style.visibility</p:attrName>
                                        </p:attrNameLst>
                                      </p:cBhvr>
                                      <p:to>
                                        <p:strVal val="visible"/>
                                      </p:to>
                                    </p:set>
                                    <p:anim calcmode="discrete" valueType="clr">
                                      <p:cBhvr override="childStyle">
                                        <p:cTn id="29" dur="80"/>
                                        <p:tgtEl>
                                          <p:spTgt spid="9830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98307">
                                            <p:txEl>
                                              <p:pRg st="5" end="5"/>
                                            </p:txEl>
                                          </p:spTgt>
                                        </p:tgtEl>
                                        <p:attrNameLst>
                                          <p:attrName>fillcolor</p:attrName>
                                        </p:attrNameLst>
                                      </p:cBhvr>
                                      <p:tavLst>
                                        <p:tav tm="0">
                                          <p:val>
                                            <p:clrVal>
                                              <a:schemeClr val="accent2"/>
                                            </p:clrVal>
                                          </p:val>
                                        </p:tav>
                                        <p:tav tm="50000">
                                          <p:val>
                                            <p:clrVal>
                                              <a:schemeClr val="hlink"/>
                                            </p:clrVal>
                                          </p:val>
                                        </p:tav>
                                      </p:tavLst>
                                    </p:anim>
                                    <p:set>
                                      <p:cBhvr>
                                        <p:cTn id="31" dur="80"/>
                                        <p:tgtEl>
                                          <p:spTgt spid="98307">
                                            <p:txEl>
                                              <p:pRg st="5" end="5"/>
                                            </p:txEl>
                                          </p:spTgt>
                                        </p:tgtEl>
                                        <p:attrNameLst>
                                          <p:attrName>fill.type</p:attrName>
                                        </p:attrNameLst>
                                      </p:cBhvr>
                                      <p:to>
                                        <p:strVal val="solid"/>
                                      </p:to>
                                    </p:set>
                                  </p:childTnLst>
                                </p:cTn>
                              </p:par>
                            </p:childTnLst>
                          </p:cTn>
                        </p:par>
                        <p:par>
                          <p:cTn id="32" fill="hold" nodeType="afterGroup">
                            <p:stCondLst>
                              <p:cond delay="640"/>
                            </p:stCondLst>
                            <p:childTnLst>
                              <p:par>
                                <p:cTn id="33" presetID="9" presetClass="entr" presetSubtype="0" fill="hold" nodeType="afterEffect">
                                  <p:stCondLst>
                                    <p:cond delay="0"/>
                                  </p:stCondLst>
                                  <p:childTnLst>
                                    <p:set>
                                      <p:cBhvr>
                                        <p:cTn id="34" dur="1" fill="hold">
                                          <p:stCondLst>
                                            <p:cond delay="0"/>
                                          </p:stCondLst>
                                        </p:cTn>
                                        <p:tgtEl>
                                          <p:spTgt spid="98310"/>
                                        </p:tgtEl>
                                        <p:attrNameLst>
                                          <p:attrName>style.visibility</p:attrName>
                                        </p:attrNameLst>
                                      </p:cBhvr>
                                      <p:to>
                                        <p:strVal val="visible"/>
                                      </p:to>
                                    </p:set>
                                    <p:animEffect transition="in" filter="dissolve">
                                      <p:cBhvr>
                                        <p:cTn id="35" dur="500"/>
                                        <p:tgtEl>
                                          <p:spTgt spid="983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98308"/>
                                        </p:tgtEl>
                                        <p:attrNameLst>
                                          <p:attrName>style.visibility</p:attrName>
                                        </p:attrNameLst>
                                      </p:cBhvr>
                                      <p:to>
                                        <p:strVal val="visible"/>
                                      </p:to>
                                    </p:set>
                                    <p:animEffect transition="in" filter="dissolve">
                                      <p:cBhvr>
                                        <p:cTn id="40"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695AB36-3149-4A07-9BC6-52CCD3939513}" type="slidenum">
              <a:rPr lang="zh-CN" altLang="en-US" sz="1400">
                <a:latin typeface="Tahoma" panose="020B0604030504040204" pitchFamily="34" charset="0"/>
              </a:rPr>
              <a:pPr/>
              <a:t>54</a:t>
            </a:fld>
            <a:endParaRPr lang="en-US" altLang="zh-CN" sz="1400">
              <a:latin typeface="Tahoma" panose="020B0604030504040204" pitchFamily="34" charset="0"/>
            </a:endParaRPr>
          </a:p>
        </p:txBody>
      </p:sp>
      <p:sp>
        <p:nvSpPr>
          <p:cNvPr id="87043" name="Rectangle 2"/>
          <p:cNvSpPr>
            <a:spLocks noGrp="1" noChangeArrowheads="1"/>
          </p:cNvSpPr>
          <p:nvPr>
            <p:ph type="title"/>
          </p:nvPr>
        </p:nvSpPr>
        <p:spPr>
          <a:xfrm>
            <a:off x="1150938" y="214313"/>
            <a:ext cx="7793037" cy="1157287"/>
          </a:xfrm>
        </p:spPr>
        <p:txBody>
          <a:bodyPr/>
          <a:lstStyle/>
          <a:p>
            <a:pPr eaLnBrk="1" hangingPunct="1"/>
            <a:r>
              <a:rPr lang="en-US" altLang="zh-CN" smtClean="0">
                <a:solidFill>
                  <a:srgbClr val="0000FF"/>
                </a:solidFill>
                <a:latin typeface="Comic Sans MS" panose="030F0702030302020204" pitchFamily="66" charset="0"/>
              </a:rPr>
              <a:t>Another numerical example</a:t>
            </a:r>
          </a:p>
        </p:txBody>
      </p:sp>
      <p:sp>
        <p:nvSpPr>
          <p:cNvPr id="129027" name="Rectangle 3"/>
          <p:cNvSpPr>
            <a:spLocks noGrp="1" noChangeArrowheads="1"/>
          </p:cNvSpPr>
          <p:nvPr>
            <p:ph type="body" idx="1"/>
          </p:nvPr>
        </p:nvSpPr>
        <p:spPr>
          <a:xfrm>
            <a:off x="533400" y="1600200"/>
            <a:ext cx="8610600" cy="4648200"/>
          </a:xfrm>
        </p:spPr>
        <p:txBody>
          <a:bodyPr/>
          <a:lstStyle/>
          <a:p>
            <a:pPr eaLnBrk="1" hangingPunct="1"/>
            <a:r>
              <a:rPr lang="en-US" altLang="zh-CN" smtClean="0">
                <a:solidFill>
                  <a:srgbClr val="FF0000"/>
                </a:solidFill>
                <a:latin typeface="Comic Sans MS" panose="030F0702030302020204" pitchFamily="66" charset="0"/>
              </a:rPr>
              <a:t>How long does it take to send a file of 640,000 bits from host A to host B over a circuit-switched network?</a:t>
            </a:r>
          </a:p>
          <a:p>
            <a:pPr lvl="1" eaLnBrk="1" hangingPunct="1"/>
            <a:r>
              <a:rPr lang="en-US" altLang="zh-CN" smtClean="0">
                <a:solidFill>
                  <a:srgbClr val="0000FF"/>
                </a:solidFill>
                <a:latin typeface="Comic Sans MS" panose="030F0702030302020204" pitchFamily="66" charset="0"/>
              </a:rPr>
              <a:t>All links are 1.536 Mbps</a:t>
            </a:r>
          </a:p>
          <a:p>
            <a:pPr lvl="1" eaLnBrk="1" hangingPunct="1"/>
            <a:r>
              <a:rPr lang="en-US" altLang="zh-CN" smtClean="0">
                <a:solidFill>
                  <a:srgbClr val="0000FF"/>
                </a:solidFill>
                <a:latin typeface="Comic Sans MS" panose="030F0702030302020204" pitchFamily="66" charset="0"/>
              </a:rPr>
              <a:t>Each link uses </a:t>
            </a:r>
            <a:r>
              <a:rPr lang="en-US" altLang="zh-CN" smtClean="0">
                <a:solidFill>
                  <a:srgbClr val="FF0000"/>
                </a:solidFill>
                <a:latin typeface="Comic Sans MS" panose="030F0702030302020204" pitchFamily="66" charset="0"/>
              </a:rPr>
              <a:t>FDM </a:t>
            </a:r>
            <a:r>
              <a:rPr lang="en-US" altLang="zh-CN" smtClean="0">
                <a:solidFill>
                  <a:srgbClr val="0000FF"/>
                </a:solidFill>
                <a:latin typeface="Comic Sans MS" panose="030F0702030302020204" pitchFamily="66" charset="0"/>
              </a:rPr>
              <a:t>with 24 channels/frequencies</a:t>
            </a:r>
          </a:p>
          <a:p>
            <a:pPr lvl="1" eaLnBrk="1" hangingPunct="1"/>
            <a:r>
              <a:rPr lang="en-US" altLang="zh-CN" smtClean="0">
                <a:solidFill>
                  <a:srgbClr val="0000FF"/>
                </a:solidFill>
                <a:latin typeface="Comic Sans MS" panose="030F0702030302020204" pitchFamily="66" charset="0"/>
              </a:rPr>
              <a:t>500 msec to establish end-to-end circuit</a:t>
            </a:r>
          </a:p>
          <a:p>
            <a:pPr lvl="1" eaLnBrk="1" hangingPunct="1"/>
            <a:endParaRPr lang="en-US" altLang="zh-CN" smtClean="0">
              <a:solidFill>
                <a:srgbClr val="0000FF"/>
              </a:solidFill>
              <a:latin typeface="Comic Sans MS" panose="030F0702030302020204" pitchFamily="66" charset="0"/>
            </a:endParaRPr>
          </a:p>
          <a:p>
            <a:pPr eaLnBrk="1" hangingPunct="1">
              <a:buFont typeface="Wingdings" panose="05000000000000000000" pitchFamily="2" charset="2"/>
              <a:buNone/>
            </a:pPr>
            <a:r>
              <a:rPr lang="en-US" altLang="zh-CN" smtClean="0">
                <a:solidFill>
                  <a:schemeClr val="accent2"/>
                </a:solidFill>
                <a:latin typeface="Comic Sans MS" panose="030F0702030302020204" pitchFamily="66" charset="0"/>
              </a:rPr>
              <a:t>Let’s work it out!</a:t>
            </a:r>
          </a:p>
        </p:txBody>
      </p:sp>
      <p:sp>
        <p:nvSpPr>
          <p:cNvPr id="129028" name="Rectangle 4"/>
          <p:cNvSpPr>
            <a:spLocks noChangeArrowheads="1"/>
          </p:cNvSpPr>
          <p:nvPr/>
        </p:nvSpPr>
        <p:spPr bwMode="auto">
          <a:xfrm>
            <a:off x="2997201" y="4391025"/>
            <a:ext cx="6146800" cy="1927225"/>
          </a:xfrm>
          <a:prstGeom prst="rect">
            <a:avLst/>
          </a:prstGeom>
          <a:solidFill>
            <a:srgbClr val="CCFF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dirty="0" smtClean="0">
                <a:solidFill>
                  <a:schemeClr val="accent2"/>
                </a:solidFill>
              </a:rPr>
              <a:t>Transmission rate</a:t>
            </a:r>
            <a:r>
              <a:rPr lang="zh-CN" altLang="en-US" dirty="0" smtClean="0">
                <a:solidFill>
                  <a:schemeClr val="accent2"/>
                </a:solidFill>
              </a:rPr>
              <a:t>：</a:t>
            </a:r>
            <a:r>
              <a:rPr lang="en-US" altLang="zh-CN" dirty="0">
                <a:solidFill>
                  <a:srgbClr val="FF0000"/>
                </a:solidFill>
              </a:rPr>
              <a:t>1.536Mbps÷24</a:t>
            </a:r>
            <a:r>
              <a:rPr lang="zh-CN" altLang="en-US" dirty="0">
                <a:solidFill>
                  <a:srgbClr val="FF0000"/>
                </a:solidFill>
              </a:rPr>
              <a:t>＝</a:t>
            </a:r>
            <a:r>
              <a:rPr lang="en-US" altLang="zh-CN" dirty="0">
                <a:solidFill>
                  <a:srgbClr val="FF0000"/>
                </a:solidFill>
              </a:rPr>
              <a:t>64Kbps</a:t>
            </a:r>
          </a:p>
          <a:p>
            <a:r>
              <a:rPr lang="en-US" altLang="zh-CN" dirty="0" smtClean="0">
                <a:solidFill>
                  <a:schemeClr val="accent2"/>
                </a:solidFill>
              </a:rPr>
              <a:t>Transmission time</a:t>
            </a:r>
            <a:r>
              <a:rPr lang="zh-CN" altLang="en-US" dirty="0" smtClean="0">
                <a:solidFill>
                  <a:schemeClr val="accent2"/>
                </a:solidFill>
              </a:rPr>
              <a:t>：</a:t>
            </a:r>
            <a:r>
              <a:rPr lang="en-US" altLang="zh-CN" dirty="0">
                <a:solidFill>
                  <a:schemeClr val="accent2"/>
                </a:solidFill>
              </a:rPr>
              <a:t>640K÷64Kbps=10s</a:t>
            </a:r>
          </a:p>
          <a:p>
            <a:r>
              <a:rPr lang="en-US" altLang="zh-CN" dirty="0" smtClean="0">
                <a:solidFill>
                  <a:schemeClr val="accent2"/>
                </a:solidFill>
              </a:rPr>
              <a:t>Creation time</a:t>
            </a:r>
            <a:r>
              <a:rPr lang="zh-CN" altLang="en-US" dirty="0" smtClean="0">
                <a:solidFill>
                  <a:schemeClr val="accent2"/>
                </a:solidFill>
              </a:rPr>
              <a:t>：</a:t>
            </a:r>
            <a:r>
              <a:rPr lang="en-US" altLang="zh-CN" dirty="0">
                <a:solidFill>
                  <a:schemeClr val="accent2"/>
                </a:solidFill>
              </a:rPr>
              <a:t>0.5s</a:t>
            </a:r>
          </a:p>
          <a:p>
            <a:r>
              <a:rPr lang="en-US" altLang="zh-CN" dirty="0" smtClean="0">
                <a:solidFill>
                  <a:schemeClr val="accent2"/>
                </a:solidFill>
              </a:rPr>
              <a:t>Total=10.5s</a:t>
            </a:r>
            <a:endParaRPr lang="en-US" altLang="zh-CN" dirty="0">
              <a:solidFill>
                <a:schemeClr val="accent2"/>
              </a:solidFill>
            </a:endParaRPr>
          </a:p>
        </p:txBody>
      </p:sp>
      <p:pic>
        <p:nvPicPr>
          <p:cNvPr id="129030" name="Picture 6" descr="anicompu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929063"/>
            <a:ext cx="1036638"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9030"/>
                                        </p:tgtEl>
                                        <p:attrNameLst>
                                          <p:attrName>style.visibility</p:attrName>
                                        </p:attrNameLst>
                                      </p:cBhvr>
                                      <p:to>
                                        <p:strVal val="visible"/>
                                      </p:to>
                                    </p:set>
                                    <p:animEffect transition="in" filter="dissolve">
                                      <p:cBhvr>
                                        <p:cTn id="7" dur="500"/>
                                        <p:tgtEl>
                                          <p:spTgt spid="129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028"/>
                                        </p:tgtEl>
                                        <p:attrNameLst>
                                          <p:attrName>style.visibility</p:attrName>
                                        </p:attrNameLst>
                                      </p:cBhvr>
                                      <p:to>
                                        <p:strVal val="visible"/>
                                      </p:to>
                                    </p:set>
                                    <p:animEffect transition="in" filter="dissolve">
                                      <p:cBhvr>
                                        <p:cTn id="12" dur="500"/>
                                        <p:tgtEl>
                                          <p:spTgt spid="1290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7" presetClass="entr" presetSubtype="0" fill="hold" nodeType="clickEffect">
                                  <p:stCondLst>
                                    <p:cond delay="0"/>
                                  </p:stCondLst>
                                  <p:iterate type="lt">
                                    <p:tmPct val="50000"/>
                                  </p:iterate>
                                  <p:childTnLst>
                                    <p:set>
                                      <p:cBhvr>
                                        <p:cTn id="16" dur="1" fill="hold">
                                          <p:stCondLst>
                                            <p:cond delay="0"/>
                                          </p:stCondLst>
                                        </p:cTn>
                                        <p:tgtEl>
                                          <p:spTgt spid="129027">
                                            <p:txEl>
                                              <p:pRg st="0" end="0"/>
                                            </p:txEl>
                                          </p:spTgt>
                                        </p:tgtEl>
                                        <p:attrNameLst>
                                          <p:attrName>style.visibility</p:attrName>
                                        </p:attrNameLst>
                                      </p:cBhvr>
                                      <p:to>
                                        <p:strVal val="visible"/>
                                      </p:to>
                                    </p:set>
                                    <p:anim calcmode="discrete" valueType="clr">
                                      <p:cBhvr override="childStyle">
                                        <p:cTn id="17" dur="80"/>
                                        <p:tgtEl>
                                          <p:spTgt spid="12902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29027">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129027">
                                            <p:txEl>
                                              <p:pRg st="0" end="0"/>
                                            </p:txEl>
                                          </p:spTgt>
                                        </p:tgtEl>
                                        <p:attrNameLst>
                                          <p:attrName>fill.type</p:attrName>
                                        </p:attrNameLst>
                                      </p:cBhvr>
                                      <p:to>
                                        <p:strVal val="solid"/>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7" presetClass="entr" presetSubtype="0" fill="hold" nodeType="clickEffect">
                                  <p:stCondLst>
                                    <p:cond delay="0"/>
                                  </p:stCondLst>
                                  <p:iterate type="lt">
                                    <p:tmPct val="50000"/>
                                  </p:iterate>
                                  <p:childTnLst>
                                    <p:set>
                                      <p:cBhvr>
                                        <p:cTn id="23" dur="1" fill="hold">
                                          <p:stCondLst>
                                            <p:cond delay="0"/>
                                          </p:stCondLst>
                                        </p:cTn>
                                        <p:tgtEl>
                                          <p:spTgt spid="129027">
                                            <p:txEl>
                                              <p:pRg st="1" end="1"/>
                                            </p:txEl>
                                          </p:spTgt>
                                        </p:tgtEl>
                                        <p:attrNameLst>
                                          <p:attrName>style.visibility</p:attrName>
                                        </p:attrNameLst>
                                      </p:cBhvr>
                                      <p:to>
                                        <p:strVal val="visible"/>
                                      </p:to>
                                    </p:set>
                                    <p:anim calcmode="discrete" valueType="clr">
                                      <p:cBhvr override="childStyle">
                                        <p:cTn id="24" dur="80"/>
                                        <p:tgtEl>
                                          <p:spTgt spid="12902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29027">
                                            <p:txEl>
                                              <p:pRg st="1" end="1"/>
                                            </p:txEl>
                                          </p:spTgt>
                                        </p:tgtEl>
                                        <p:attrNameLst>
                                          <p:attrName>fillcolor</p:attrName>
                                        </p:attrNameLst>
                                      </p:cBhvr>
                                      <p:tavLst>
                                        <p:tav tm="0">
                                          <p:val>
                                            <p:clrVal>
                                              <a:schemeClr val="accent2"/>
                                            </p:clrVal>
                                          </p:val>
                                        </p:tav>
                                        <p:tav tm="50000">
                                          <p:val>
                                            <p:clrVal>
                                              <a:schemeClr val="hlink"/>
                                            </p:clrVal>
                                          </p:val>
                                        </p:tav>
                                      </p:tavLst>
                                    </p:anim>
                                    <p:set>
                                      <p:cBhvr>
                                        <p:cTn id="26" dur="80"/>
                                        <p:tgtEl>
                                          <p:spTgt spid="129027">
                                            <p:txEl>
                                              <p:pRg st="1" end="1"/>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129027">
                                            <p:txEl>
                                              <p:pRg st="2" end="2"/>
                                            </p:txEl>
                                          </p:spTgt>
                                        </p:tgtEl>
                                        <p:attrNameLst>
                                          <p:attrName>style.visibility</p:attrName>
                                        </p:attrNameLst>
                                      </p:cBhvr>
                                      <p:to>
                                        <p:strVal val="visible"/>
                                      </p:to>
                                    </p:set>
                                    <p:anim calcmode="discrete" valueType="clr">
                                      <p:cBhvr override="childStyle">
                                        <p:cTn id="31" dur="80"/>
                                        <p:tgtEl>
                                          <p:spTgt spid="12902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29027">
                                            <p:txEl>
                                              <p:pRg st="2" end="2"/>
                                            </p:txEl>
                                          </p:spTgt>
                                        </p:tgtEl>
                                        <p:attrNameLst>
                                          <p:attrName>fillcolor</p:attrName>
                                        </p:attrNameLst>
                                      </p:cBhvr>
                                      <p:tavLst>
                                        <p:tav tm="0">
                                          <p:val>
                                            <p:clrVal>
                                              <a:schemeClr val="accent2"/>
                                            </p:clrVal>
                                          </p:val>
                                        </p:tav>
                                        <p:tav tm="50000">
                                          <p:val>
                                            <p:clrVal>
                                              <a:schemeClr val="hlink"/>
                                            </p:clrVal>
                                          </p:val>
                                        </p:tav>
                                      </p:tavLst>
                                    </p:anim>
                                    <p:set>
                                      <p:cBhvr>
                                        <p:cTn id="33" dur="80"/>
                                        <p:tgtEl>
                                          <p:spTgt spid="129027">
                                            <p:txEl>
                                              <p:pRg st="2" end="2"/>
                                            </p:txEl>
                                          </p:spTgt>
                                        </p:tgtEl>
                                        <p:attrNameLst>
                                          <p:attrName>fill.type</p:attrName>
                                        </p:attrNameLst>
                                      </p:cBhvr>
                                      <p:to>
                                        <p:strVal val="solid"/>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129027">
                                            <p:txEl>
                                              <p:pRg st="3" end="3"/>
                                            </p:txEl>
                                          </p:spTgt>
                                        </p:tgtEl>
                                        <p:attrNameLst>
                                          <p:attrName>style.visibility</p:attrName>
                                        </p:attrNameLst>
                                      </p:cBhvr>
                                      <p:to>
                                        <p:strVal val="visible"/>
                                      </p:to>
                                    </p:set>
                                    <p:anim calcmode="discrete" valueType="clr">
                                      <p:cBhvr override="childStyle">
                                        <p:cTn id="38" dur="80"/>
                                        <p:tgtEl>
                                          <p:spTgt spid="12902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29027">
                                            <p:txEl>
                                              <p:pRg st="3" end="3"/>
                                            </p:txEl>
                                          </p:spTgt>
                                        </p:tgtEl>
                                        <p:attrNameLst>
                                          <p:attrName>fillcolor</p:attrName>
                                        </p:attrNameLst>
                                      </p:cBhvr>
                                      <p:tavLst>
                                        <p:tav tm="0">
                                          <p:val>
                                            <p:clrVal>
                                              <a:schemeClr val="accent2"/>
                                            </p:clrVal>
                                          </p:val>
                                        </p:tav>
                                        <p:tav tm="50000">
                                          <p:val>
                                            <p:clrVal>
                                              <a:schemeClr val="hlink"/>
                                            </p:clrVal>
                                          </p:val>
                                        </p:tav>
                                      </p:tavLst>
                                    </p:anim>
                                    <p:set>
                                      <p:cBhvr>
                                        <p:cTn id="40" dur="80"/>
                                        <p:tgtEl>
                                          <p:spTgt spid="129027">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A5B821-F841-46E8-B5F3-135A6287FC7D}" type="slidenum">
              <a:rPr lang="zh-CN" altLang="en-US" sz="1400">
                <a:latin typeface="Tahoma" panose="020B0604030504040204" pitchFamily="34" charset="0"/>
              </a:rPr>
              <a:pPr/>
              <a:t>55</a:t>
            </a:fld>
            <a:endParaRPr lang="en-US" altLang="zh-CN" sz="1400">
              <a:latin typeface="Tahoma" panose="020B0604030504040204" pitchFamily="34" charset="0"/>
            </a:endParaRPr>
          </a:p>
        </p:txBody>
      </p:sp>
      <p:sp>
        <p:nvSpPr>
          <p:cNvPr id="16386" name="Rectangle 2"/>
          <p:cNvSpPr>
            <a:spLocks noGrp="1" noChangeArrowheads="1"/>
          </p:cNvSpPr>
          <p:nvPr>
            <p:ph type="title"/>
          </p:nvPr>
        </p:nvSpPr>
        <p:spPr>
          <a:xfrm>
            <a:off x="293688" y="214313"/>
            <a:ext cx="8650287" cy="1157287"/>
          </a:xfrm>
        </p:spPr>
        <p:txBody>
          <a:bodyPr/>
          <a:lstStyle/>
          <a:p>
            <a:pPr eaLnBrk="1" hangingPunct="1"/>
            <a:r>
              <a:rPr lang="en-US" altLang="zh-CN" sz="4000" smtClean="0">
                <a:solidFill>
                  <a:srgbClr val="0000FF"/>
                </a:solidFill>
                <a:latin typeface="Comic Sans MS" panose="030F0702030302020204" pitchFamily="66" charset="0"/>
              </a:rPr>
              <a:t>Network Core</a:t>
            </a:r>
            <a:r>
              <a:rPr lang="en-US" altLang="zh-CN" sz="4000" smtClean="0">
                <a:latin typeface="Comic Sans MS" panose="030F0702030302020204" pitchFamily="66" charset="0"/>
              </a:rPr>
              <a:t>: </a:t>
            </a:r>
            <a:r>
              <a:rPr lang="en-US" altLang="zh-CN" sz="4000" smtClean="0">
                <a:solidFill>
                  <a:srgbClr val="FF3300"/>
                </a:solidFill>
                <a:latin typeface="Comic Sans MS" panose="030F0702030302020204" pitchFamily="66" charset="0"/>
              </a:rPr>
              <a:t>Packet Switching</a:t>
            </a:r>
            <a:endParaRPr lang="en-US" altLang="zh-CN" smtClean="0">
              <a:solidFill>
                <a:srgbClr val="FF3300"/>
              </a:solidFill>
              <a:latin typeface="Comic Sans MS" panose="030F0702030302020204" pitchFamily="66" charset="0"/>
            </a:endParaRPr>
          </a:p>
        </p:txBody>
      </p:sp>
      <p:sp>
        <p:nvSpPr>
          <p:cNvPr id="16387" name="Rectangle 3"/>
          <p:cNvSpPr>
            <a:spLocks noGrp="1" noChangeArrowheads="1"/>
          </p:cNvSpPr>
          <p:nvPr>
            <p:ph type="body" sz="half" idx="1"/>
          </p:nvPr>
        </p:nvSpPr>
        <p:spPr>
          <a:xfrm>
            <a:off x="304800" y="1371600"/>
            <a:ext cx="4572000" cy="3276600"/>
          </a:xfrm>
        </p:spPr>
        <p:txBody>
          <a:bodyPr/>
          <a:lstStyle/>
          <a:p>
            <a:pPr eaLnBrk="1" hangingPunct="1">
              <a:spcBef>
                <a:spcPct val="0"/>
              </a:spcBef>
              <a:buFont typeface="Wingdings" panose="05000000000000000000" pitchFamily="2" charset="2"/>
              <a:buNone/>
            </a:pPr>
            <a:r>
              <a:rPr lang="en-US" altLang="zh-CN" sz="2600" dirty="0" smtClean="0">
                <a:solidFill>
                  <a:srgbClr val="FF0000"/>
                </a:solidFill>
                <a:latin typeface="Comic Sans MS" panose="030F0702030302020204" pitchFamily="66" charset="0"/>
              </a:rPr>
              <a:t>each end-end data stream divided into </a:t>
            </a:r>
            <a:r>
              <a:rPr lang="en-US" altLang="zh-CN" sz="2600" i="1" dirty="0" smtClean="0">
                <a:solidFill>
                  <a:srgbClr val="FF0000"/>
                </a:solidFill>
                <a:latin typeface="Comic Sans MS" panose="030F0702030302020204" pitchFamily="66" charset="0"/>
              </a:rPr>
              <a:t>packets</a:t>
            </a:r>
            <a:endParaRPr lang="en-US" altLang="zh-CN" sz="2600" dirty="0" smtClean="0">
              <a:latin typeface="Comic Sans MS" panose="030F0702030302020204" pitchFamily="66" charset="0"/>
            </a:endParaRPr>
          </a:p>
          <a:p>
            <a:pPr eaLnBrk="1" hangingPunct="1">
              <a:spcBef>
                <a:spcPct val="0"/>
              </a:spcBef>
            </a:pPr>
            <a:r>
              <a:rPr lang="en-US" altLang="zh-CN" sz="2600" dirty="0" smtClean="0">
                <a:solidFill>
                  <a:srgbClr val="0000FF"/>
                </a:solidFill>
                <a:latin typeface="Comic Sans MS" panose="030F0702030302020204" pitchFamily="66" charset="0"/>
              </a:rPr>
              <a:t>user A, B packets </a:t>
            </a:r>
            <a:r>
              <a:rPr lang="en-US" altLang="zh-CN" sz="2600" i="1" dirty="0" smtClean="0">
                <a:solidFill>
                  <a:srgbClr val="0000FF"/>
                </a:solidFill>
                <a:latin typeface="Comic Sans MS" panose="030F0702030302020204" pitchFamily="66" charset="0"/>
              </a:rPr>
              <a:t>share</a:t>
            </a:r>
            <a:r>
              <a:rPr lang="en-US" altLang="zh-CN" sz="2600" dirty="0" smtClean="0">
                <a:solidFill>
                  <a:srgbClr val="0000FF"/>
                </a:solidFill>
                <a:latin typeface="Comic Sans MS" panose="030F0702030302020204" pitchFamily="66" charset="0"/>
              </a:rPr>
              <a:t> network resources </a:t>
            </a:r>
          </a:p>
          <a:p>
            <a:pPr eaLnBrk="1" hangingPunct="1">
              <a:spcBef>
                <a:spcPct val="0"/>
              </a:spcBef>
            </a:pPr>
            <a:r>
              <a:rPr lang="en-US" altLang="zh-CN" sz="2600" dirty="0" smtClean="0">
                <a:solidFill>
                  <a:srgbClr val="0000FF"/>
                </a:solidFill>
                <a:latin typeface="Comic Sans MS" panose="030F0702030302020204" pitchFamily="66" charset="0"/>
              </a:rPr>
              <a:t>each packet uses full link bandwidth </a:t>
            </a:r>
          </a:p>
          <a:p>
            <a:pPr eaLnBrk="1" hangingPunct="1">
              <a:spcBef>
                <a:spcPct val="0"/>
              </a:spcBef>
            </a:pPr>
            <a:r>
              <a:rPr lang="en-US" altLang="zh-CN" sz="2600" dirty="0" smtClean="0">
                <a:solidFill>
                  <a:srgbClr val="0000FF"/>
                </a:solidFill>
                <a:latin typeface="Comic Sans MS" panose="030F0702030302020204" pitchFamily="66" charset="0"/>
              </a:rPr>
              <a:t>resources used </a:t>
            </a:r>
            <a:r>
              <a:rPr lang="en-US" altLang="zh-CN" sz="2600" i="1" dirty="0" smtClean="0">
                <a:solidFill>
                  <a:srgbClr val="0000FF"/>
                </a:solidFill>
                <a:latin typeface="Comic Sans MS" panose="030F0702030302020204" pitchFamily="66" charset="0"/>
              </a:rPr>
              <a:t>as needed</a:t>
            </a:r>
            <a:r>
              <a:rPr lang="en-US" altLang="zh-CN" sz="2600" dirty="0" smtClean="0">
                <a:solidFill>
                  <a:srgbClr val="0000FF"/>
                </a:solidFill>
                <a:latin typeface="Comic Sans MS" panose="030F0702030302020204" pitchFamily="66" charset="0"/>
              </a:rPr>
              <a:t> </a:t>
            </a:r>
          </a:p>
          <a:p>
            <a:pPr eaLnBrk="1" hangingPunct="1">
              <a:spcBef>
                <a:spcPct val="0"/>
              </a:spcBef>
            </a:pPr>
            <a:endParaRPr lang="zh-CN" altLang="en-US" sz="2400" dirty="0" smtClean="0">
              <a:solidFill>
                <a:srgbClr val="0000FF"/>
              </a:solidFill>
              <a:latin typeface="Comic Sans MS" panose="030F0702030302020204" pitchFamily="66" charset="0"/>
            </a:endParaRPr>
          </a:p>
        </p:txBody>
      </p:sp>
      <p:sp>
        <p:nvSpPr>
          <p:cNvPr id="16390" name="Rectangle 6"/>
          <p:cNvSpPr>
            <a:spLocks noChangeArrowheads="1"/>
          </p:cNvSpPr>
          <p:nvPr/>
        </p:nvSpPr>
        <p:spPr bwMode="auto">
          <a:xfrm>
            <a:off x="5029200" y="1371600"/>
            <a:ext cx="3886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dirty="0">
                <a:solidFill>
                  <a:srgbClr val="FF0000"/>
                </a:solidFill>
                <a:latin typeface="Comic Sans MS" panose="030F0702030302020204" pitchFamily="66" charset="0"/>
              </a:rPr>
              <a:t>resource contention:</a:t>
            </a:r>
            <a:r>
              <a:rPr lang="en-US" altLang="zh-CN" dirty="0">
                <a:latin typeface="Comic Sans MS" panose="030F0702030302020204" pitchFamily="66" charset="0"/>
              </a:rPr>
              <a:t> </a:t>
            </a:r>
          </a:p>
          <a:p>
            <a:pPr eaLnBrk="1" hangingPunct="1">
              <a:buClr>
                <a:schemeClr val="folHlink"/>
              </a:buClr>
              <a:buSzPct val="60000"/>
              <a:buFont typeface="Wingdings" panose="05000000000000000000" pitchFamily="2" charset="2"/>
              <a:buChar char="n"/>
            </a:pPr>
            <a:r>
              <a:rPr lang="en-US" altLang="zh-CN" sz="2800" dirty="0">
                <a:solidFill>
                  <a:srgbClr val="0000FF"/>
                </a:solidFill>
                <a:latin typeface="Comic Sans MS" panose="030F0702030302020204" pitchFamily="66" charset="0"/>
              </a:rPr>
              <a:t>aggregate resource demand can exceed amount available</a:t>
            </a:r>
          </a:p>
          <a:p>
            <a:pPr eaLnBrk="1" hangingPunct="1">
              <a:buClr>
                <a:schemeClr val="folHlink"/>
              </a:buClr>
              <a:buSzPct val="60000"/>
              <a:buFont typeface="Wingdings" panose="05000000000000000000" pitchFamily="2" charset="2"/>
              <a:buChar char="n"/>
            </a:pPr>
            <a:r>
              <a:rPr lang="en-US" altLang="zh-CN" sz="2800" dirty="0">
                <a:solidFill>
                  <a:srgbClr val="0000FF"/>
                </a:solidFill>
                <a:latin typeface="Comic Sans MS" panose="030F0702030302020204" pitchFamily="66" charset="0"/>
              </a:rPr>
              <a:t>congestion: packets queue, wait for link use</a:t>
            </a:r>
          </a:p>
          <a:p>
            <a:pPr eaLnBrk="1" hangingPunct="1">
              <a:buClr>
                <a:schemeClr val="folHlink"/>
              </a:buClr>
              <a:buSzPct val="60000"/>
              <a:buFont typeface="Wingdings" panose="05000000000000000000" pitchFamily="2" charset="2"/>
              <a:buChar char="n"/>
            </a:pPr>
            <a:r>
              <a:rPr lang="en-US" altLang="zh-CN" sz="2800" dirty="0">
                <a:solidFill>
                  <a:srgbClr val="0000FF"/>
                </a:solidFill>
                <a:latin typeface="Comic Sans MS" panose="030F0702030302020204" pitchFamily="66" charset="0"/>
              </a:rPr>
              <a:t>store and forward: packets move one hop at a time</a:t>
            </a:r>
          </a:p>
          <a:p>
            <a:pPr lvl="1" eaLnBrk="1" hangingPunct="1">
              <a:buClr>
                <a:schemeClr val="hlink"/>
              </a:buClr>
              <a:buSzPct val="55000"/>
              <a:buFont typeface="Wingdings" panose="05000000000000000000" pitchFamily="2" charset="2"/>
              <a:buChar char="n"/>
            </a:pPr>
            <a:r>
              <a:rPr lang="en-US" altLang="zh-CN" sz="2000" dirty="0">
                <a:solidFill>
                  <a:srgbClr val="0000FF"/>
                </a:solidFill>
                <a:latin typeface="Comic Sans MS" panose="030F0702030302020204" pitchFamily="66" charset="0"/>
              </a:rPr>
              <a:t>Node receives complete packet before forwarding</a:t>
            </a:r>
          </a:p>
        </p:txBody>
      </p:sp>
      <p:sp>
        <p:nvSpPr>
          <p:cNvPr id="16391" name="Rectangle 7"/>
          <p:cNvSpPr>
            <a:spLocks noChangeArrowheads="1"/>
          </p:cNvSpPr>
          <p:nvPr/>
        </p:nvSpPr>
        <p:spPr bwMode="auto">
          <a:xfrm>
            <a:off x="304800" y="4810468"/>
            <a:ext cx="403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dirty="0">
                <a:solidFill>
                  <a:srgbClr val="0000FF"/>
                </a:solidFill>
                <a:latin typeface="Tahoma" panose="020B0604030504040204" pitchFamily="34" charset="0"/>
              </a:rPr>
              <a:t>Bandwidth division into </a:t>
            </a:r>
            <a:r>
              <a:rPr lang="en-US" altLang="zh-CN" dirty="0">
                <a:solidFill>
                  <a:srgbClr val="0000FF"/>
                </a:solidFill>
                <a:latin typeface="Comic Sans MS" panose="030F0702030302020204" pitchFamily="66" charset="0"/>
              </a:rPr>
              <a:t>“</a:t>
            </a:r>
            <a:r>
              <a:rPr lang="en-US" altLang="zh-CN" dirty="0">
                <a:solidFill>
                  <a:srgbClr val="0000FF"/>
                </a:solidFill>
                <a:latin typeface="Tahoma" panose="020B0604030504040204" pitchFamily="34" charset="0"/>
              </a:rPr>
              <a:t>pieces</a:t>
            </a:r>
            <a:r>
              <a:rPr lang="en-US" altLang="zh-CN" dirty="0">
                <a:solidFill>
                  <a:srgbClr val="0000FF"/>
                </a:solidFill>
                <a:latin typeface="Comic Sans MS" panose="030F0702030302020204" pitchFamily="66" charset="0"/>
              </a:rPr>
              <a:t>”</a:t>
            </a:r>
            <a:endParaRPr lang="en-US" altLang="zh-CN" dirty="0">
              <a:solidFill>
                <a:srgbClr val="0000FF"/>
              </a:solidFill>
              <a:latin typeface="Tahoma" panose="020B0604030504040204" pitchFamily="34" charset="0"/>
            </a:endParaRPr>
          </a:p>
          <a:p>
            <a:pPr algn="ctr" eaLnBrk="1" hangingPunct="1">
              <a:spcBef>
                <a:spcPct val="20000"/>
              </a:spcBef>
              <a:buClr>
                <a:schemeClr val="folHlink"/>
              </a:buClr>
              <a:buSzPct val="60000"/>
              <a:buFont typeface="Wingdings" panose="05000000000000000000" pitchFamily="2" charset="2"/>
              <a:buNone/>
            </a:pPr>
            <a:r>
              <a:rPr lang="en-US" altLang="zh-CN" dirty="0">
                <a:solidFill>
                  <a:srgbClr val="0000FF"/>
                </a:solidFill>
                <a:latin typeface="Tahoma" panose="020B0604030504040204" pitchFamily="34" charset="0"/>
              </a:rPr>
              <a:t>Dedicated allocation</a:t>
            </a:r>
          </a:p>
          <a:p>
            <a:pPr algn="ctr" eaLnBrk="1" hangingPunct="1">
              <a:spcBef>
                <a:spcPct val="20000"/>
              </a:spcBef>
              <a:buClr>
                <a:schemeClr val="folHlink"/>
              </a:buClr>
              <a:buSzPct val="60000"/>
              <a:buFont typeface="Wingdings" panose="05000000000000000000" pitchFamily="2" charset="2"/>
              <a:buNone/>
            </a:pPr>
            <a:r>
              <a:rPr lang="en-US" altLang="zh-CN" dirty="0">
                <a:solidFill>
                  <a:srgbClr val="0000FF"/>
                </a:solidFill>
                <a:latin typeface="Tahoma" panose="020B0604030504040204" pitchFamily="34" charset="0"/>
              </a:rPr>
              <a:t>Resource reservation</a:t>
            </a:r>
          </a:p>
        </p:txBody>
      </p:sp>
      <p:grpSp>
        <p:nvGrpSpPr>
          <p:cNvPr id="2" name="Group 11"/>
          <p:cNvGrpSpPr>
            <a:grpSpLocks/>
          </p:cNvGrpSpPr>
          <p:nvPr/>
        </p:nvGrpSpPr>
        <p:grpSpPr bwMode="auto">
          <a:xfrm>
            <a:off x="1219200" y="4419600"/>
            <a:ext cx="2362200" cy="2209800"/>
            <a:chOff x="768" y="2784"/>
            <a:chExt cx="1488" cy="1392"/>
          </a:xfrm>
        </p:grpSpPr>
        <p:sp>
          <p:nvSpPr>
            <p:cNvPr id="88072" name="Oval 8"/>
            <p:cNvSpPr>
              <a:spLocks noChangeArrowheads="1"/>
            </p:cNvSpPr>
            <p:nvPr/>
          </p:nvSpPr>
          <p:spPr bwMode="auto">
            <a:xfrm>
              <a:off x="768" y="2784"/>
              <a:ext cx="1488" cy="1392"/>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8073" name="Line 9"/>
            <p:cNvSpPr>
              <a:spLocks noChangeShapeType="1"/>
            </p:cNvSpPr>
            <p:nvPr/>
          </p:nvSpPr>
          <p:spPr bwMode="auto">
            <a:xfrm>
              <a:off x="1056" y="2928"/>
              <a:ext cx="960" cy="105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6386"/>
                                        </p:tgtEl>
                                        <p:attrNameLst>
                                          <p:attrName>style.visibility</p:attrName>
                                        </p:attrNameLst>
                                      </p:cBhvr>
                                      <p:to>
                                        <p:strVal val="visible"/>
                                      </p:to>
                                    </p:set>
                                    <p:anim calcmode="discrete" valueType="clr">
                                      <p:cBhvr override="childStyle">
                                        <p:cTn id="7" dur="80"/>
                                        <p:tgtEl>
                                          <p:spTgt spid="1638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386"/>
                                        </p:tgtEl>
                                        <p:attrNameLst>
                                          <p:attrName>fillcolor</p:attrName>
                                        </p:attrNameLst>
                                      </p:cBhvr>
                                      <p:tavLst>
                                        <p:tav tm="0">
                                          <p:val>
                                            <p:clrVal>
                                              <a:schemeClr val="accent2"/>
                                            </p:clrVal>
                                          </p:val>
                                        </p:tav>
                                        <p:tav tm="50000">
                                          <p:val>
                                            <p:clrVal>
                                              <a:schemeClr val="hlink"/>
                                            </p:clrVal>
                                          </p:val>
                                        </p:tav>
                                      </p:tavLst>
                                    </p:anim>
                                    <p:set>
                                      <p:cBhvr>
                                        <p:cTn id="9" dur="80"/>
                                        <p:tgtEl>
                                          <p:spTgt spid="16386"/>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6387">
                                            <p:txEl>
                                              <p:pRg st="0" end="0"/>
                                            </p:txEl>
                                          </p:spTgt>
                                        </p:tgtEl>
                                        <p:attrNameLst>
                                          <p:attrName>style.visibility</p:attrName>
                                        </p:attrNameLst>
                                      </p:cBhvr>
                                      <p:to>
                                        <p:strVal val="visible"/>
                                      </p:to>
                                    </p:set>
                                    <p:anim calcmode="discrete" valueType="clr">
                                      <p:cBhvr override="childStyle">
                                        <p:cTn id="14" dur="80"/>
                                        <p:tgtEl>
                                          <p:spTgt spid="1638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6387">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6387">
                                            <p:txEl>
                                              <p:pRg st="0" end="0"/>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6387">
                                            <p:txEl>
                                              <p:pRg st="1" end="1"/>
                                            </p:txEl>
                                          </p:spTgt>
                                        </p:tgtEl>
                                        <p:attrNameLst>
                                          <p:attrName>style.visibility</p:attrName>
                                        </p:attrNameLst>
                                      </p:cBhvr>
                                      <p:to>
                                        <p:strVal val="visible"/>
                                      </p:to>
                                    </p:set>
                                    <p:anim calcmode="discrete" valueType="clr">
                                      <p:cBhvr override="childStyle">
                                        <p:cTn id="21" dur="80"/>
                                        <p:tgtEl>
                                          <p:spTgt spid="1638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6387">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6387">
                                            <p:txEl>
                                              <p:pRg st="1" end="1"/>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6387">
                                            <p:txEl>
                                              <p:pRg st="2" end="2"/>
                                            </p:txEl>
                                          </p:spTgt>
                                        </p:tgtEl>
                                        <p:attrNameLst>
                                          <p:attrName>style.visibility</p:attrName>
                                        </p:attrNameLst>
                                      </p:cBhvr>
                                      <p:to>
                                        <p:strVal val="visible"/>
                                      </p:to>
                                    </p:set>
                                    <p:anim calcmode="discrete" valueType="clr">
                                      <p:cBhvr override="childStyle">
                                        <p:cTn id="28" dur="80"/>
                                        <p:tgtEl>
                                          <p:spTgt spid="1638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6387">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16387">
                                            <p:txEl>
                                              <p:pRg st="2" end="2"/>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16387">
                                            <p:txEl>
                                              <p:pRg st="3" end="3"/>
                                            </p:txEl>
                                          </p:spTgt>
                                        </p:tgtEl>
                                        <p:attrNameLst>
                                          <p:attrName>style.visibility</p:attrName>
                                        </p:attrNameLst>
                                      </p:cBhvr>
                                      <p:to>
                                        <p:strVal val="visible"/>
                                      </p:to>
                                    </p:set>
                                    <p:anim calcmode="discrete" valueType="clr">
                                      <p:cBhvr override="childStyle">
                                        <p:cTn id="35" dur="80"/>
                                        <p:tgtEl>
                                          <p:spTgt spid="1638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16387">
                                            <p:txEl>
                                              <p:pRg st="3" end="3"/>
                                            </p:txEl>
                                          </p:spTgt>
                                        </p:tgtEl>
                                        <p:attrNameLst>
                                          <p:attrName>fillcolor</p:attrName>
                                        </p:attrNameLst>
                                      </p:cBhvr>
                                      <p:tavLst>
                                        <p:tav tm="0">
                                          <p:val>
                                            <p:clrVal>
                                              <a:schemeClr val="accent2"/>
                                            </p:clrVal>
                                          </p:val>
                                        </p:tav>
                                        <p:tav tm="50000">
                                          <p:val>
                                            <p:clrVal>
                                              <a:schemeClr val="hlink"/>
                                            </p:clrVal>
                                          </p:val>
                                        </p:tav>
                                      </p:tavLst>
                                    </p:anim>
                                    <p:set>
                                      <p:cBhvr>
                                        <p:cTn id="37" dur="80"/>
                                        <p:tgtEl>
                                          <p:spTgt spid="16387">
                                            <p:txEl>
                                              <p:pRg st="3" end="3"/>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16391">
                                            <p:txEl>
                                              <p:pRg st="0" end="0"/>
                                            </p:txEl>
                                          </p:spTgt>
                                        </p:tgtEl>
                                        <p:attrNameLst>
                                          <p:attrName>style.visibility</p:attrName>
                                        </p:attrNameLst>
                                      </p:cBhvr>
                                      <p:to>
                                        <p:strVal val="visible"/>
                                      </p:to>
                                    </p:set>
                                    <p:anim calcmode="discrete" valueType="clr">
                                      <p:cBhvr override="childStyle">
                                        <p:cTn id="42" dur="80"/>
                                        <p:tgtEl>
                                          <p:spTgt spid="163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6391">
                                            <p:txEl>
                                              <p:pRg st="0" end="0"/>
                                            </p:txEl>
                                          </p:spTgt>
                                        </p:tgtEl>
                                        <p:attrNameLst>
                                          <p:attrName>fillcolor</p:attrName>
                                        </p:attrNameLst>
                                      </p:cBhvr>
                                      <p:tavLst>
                                        <p:tav tm="0">
                                          <p:val>
                                            <p:clrVal>
                                              <a:schemeClr val="accent2"/>
                                            </p:clrVal>
                                          </p:val>
                                        </p:tav>
                                        <p:tav tm="50000">
                                          <p:val>
                                            <p:clrVal>
                                              <a:schemeClr val="hlink"/>
                                            </p:clrVal>
                                          </p:val>
                                        </p:tav>
                                      </p:tavLst>
                                    </p:anim>
                                    <p:set>
                                      <p:cBhvr>
                                        <p:cTn id="44" dur="80"/>
                                        <p:tgtEl>
                                          <p:spTgt spid="16391">
                                            <p:txEl>
                                              <p:pRg st="0" end="0"/>
                                            </p:txEl>
                                          </p:spTgt>
                                        </p:tgtEl>
                                        <p:attrNameLst>
                                          <p:attrName>fill.type</p:attrName>
                                        </p:attrNameLst>
                                      </p:cBhvr>
                                      <p:to>
                                        <p:strVal val="solid"/>
                                      </p:to>
                                    </p:set>
                                  </p:childTnLst>
                                </p:cTn>
                              </p:par>
                              <p:par>
                                <p:cTn id="45" presetID="27" presetClass="entr" presetSubtype="0" fill="hold" nodeType="withEffect">
                                  <p:stCondLst>
                                    <p:cond delay="0"/>
                                  </p:stCondLst>
                                  <p:iterate type="lt">
                                    <p:tmPct val="50000"/>
                                  </p:iterate>
                                  <p:childTnLst>
                                    <p:set>
                                      <p:cBhvr>
                                        <p:cTn id="46" dur="1" fill="hold">
                                          <p:stCondLst>
                                            <p:cond delay="0"/>
                                          </p:stCondLst>
                                        </p:cTn>
                                        <p:tgtEl>
                                          <p:spTgt spid="16391">
                                            <p:txEl>
                                              <p:pRg st="1" end="1"/>
                                            </p:txEl>
                                          </p:spTgt>
                                        </p:tgtEl>
                                        <p:attrNameLst>
                                          <p:attrName>style.visibility</p:attrName>
                                        </p:attrNameLst>
                                      </p:cBhvr>
                                      <p:to>
                                        <p:strVal val="visible"/>
                                      </p:to>
                                    </p:set>
                                    <p:anim calcmode="discrete" valueType="clr">
                                      <p:cBhvr override="childStyle">
                                        <p:cTn id="47" dur="80"/>
                                        <p:tgtEl>
                                          <p:spTgt spid="163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6391">
                                            <p:txEl>
                                              <p:pRg st="1" end="1"/>
                                            </p:txEl>
                                          </p:spTgt>
                                        </p:tgtEl>
                                        <p:attrNameLst>
                                          <p:attrName>fillcolor</p:attrName>
                                        </p:attrNameLst>
                                      </p:cBhvr>
                                      <p:tavLst>
                                        <p:tav tm="0">
                                          <p:val>
                                            <p:clrVal>
                                              <a:schemeClr val="accent2"/>
                                            </p:clrVal>
                                          </p:val>
                                        </p:tav>
                                        <p:tav tm="50000">
                                          <p:val>
                                            <p:clrVal>
                                              <a:schemeClr val="hlink"/>
                                            </p:clrVal>
                                          </p:val>
                                        </p:tav>
                                      </p:tavLst>
                                    </p:anim>
                                    <p:set>
                                      <p:cBhvr>
                                        <p:cTn id="49" dur="80"/>
                                        <p:tgtEl>
                                          <p:spTgt spid="16391">
                                            <p:txEl>
                                              <p:pRg st="1" end="1"/>
                                            </p:txEl>
                                          </p:spTgt>
                                        </p:tgtEl>
                                        <p:attrNameLst>
                                          <p:attrName>fill.type</p:attrName>
                                        </p:attrNameLst>
                                      </p:cBhvr>
                                      <p:to>
                                        <p:strVal val="solid"/>
                                      </p:to>
                                    </p:set>
                                  </p:childTnLst>
                                </p:cTn>
                              </p:par>
                              <p:par>
                                <p:cTn id="50" presetID="27" presetClass="entr" presetSubtype="0" fill="hold" nodeType="withEffect">
                                  <p:stCondLst>
                                    <p:cond delay="0"/>
                                  </p:stCondLst>
                                  <p:iterate type="lt">
                                    <p:tmPct val="50000"/>
                                  </p:iterate>
                                  <p:childTnLst>
                                    <p:set>
                                      <p:cBhvr>
                                        <p:cTn id="51" dur="1" fill="hold">
                                          <p:stCondLst>
                                            <p:cond delay="0"/>
                                          </p:stCondLst>
                                        </p:cTn>
                                        <p:tgtEl>
                                          <p:spTgt spid="16391">
                                            <p:txEl>
                                              <p:pRg st="2" end="2"/>
                                            </p:txEl>
                                          </p:spTgt>
                                        </p:tgtEl>
                                        <p:attrNameLst>
                                          <p:attrName>style.visibility</p:attrName>
                                        </p:attrNameLst>
                                      </p:cBhvr>
                                      <p:to>
                                        <p:strVal val="visible"/>
                                      </p:to>
                                    </p:set>
                                    <p:anim calcmode="discrete" valueType="clr">
                                      <p:cBhvr override="childStyle">
                                        <p:cTn id="52" dur="80"/>
                                        <p:tgtEl>
                                          <p:spTgt spid="1639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16391">
                                            <p:txEl>
                                              <p:pRg st="2" end="2"/>
                                            </p:txEl>
                                          </p:spTgt>
                                        </p:tgtEl>
                                        <p:attrNameLst>
                                          <p:attrName>fillcolor</p:attrName>
                                        </p:attrNameLst>
                                      </p:cBhvr>
                                      <p:tavLst>
                                        <p:tav tm="0">
                                          <p:val>
                                            <p:clrVal>
                                              <a:schemeClr val="accent2"/>
                                            </p:clrVal>
                                          </p:val>
                                        </p:tav>
                                        <p:tav tm="50000">
                                          <p:val>
                                            <p:clrVal>
                                              <a:schemeClr val="hlink"/>
                                            </p:clrVal>
                                          </p:val>
                                        </p:tav>
                                      </p:tavLst>
                                    </p:anim>
                                    <p:set>
                                      <p:cBhvr>
                                        <p:cTn id="54" dur="80"/>
                                        <p:tgtEl>
                                          <p:spTgt spid="16391">
                                            <p:txEl>
                                              <p:pRg st="2" end="2"/>
                                            </p:txEl>
                                          </p:spTgt>
                                        </p:tgtEl>
                                        <p:attrNameLst>
                                          <p:attrName>fill.type</p:attrName>
                                        </p:attrNameLst>
                                      </p:cBhvr>
                                      <p:to>
                                        <p:strVal val="solid"/>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dissolve">
                                      <p:cBhvr>
                                        <p:cTn id="59" dur="500"/>
                                        <p:tgtEl>
                                          <p:spTgt spid="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16390">
                                            <p:txEl>
                                              <p:pRg st="0" end="0"/>
                                            </p:txEl>
                                          </p:spTgt>
                                        </p:tgtEl>
                                        <p:attrNameLst>
                                          <p:attrName>style.visibility</p:attrName>
                                        </p:attrNameLst>
                                      </p:cBhvr>
                                      <p:to>
                                        <p:strVal val="visible"/>
                                      </p:to>
                                    </p:set>
                                    <p:animEffect transition="in" filter="dissolve">
                                      <p:cBhvr>
                                        <p:cTn id="64" dur="500"/>
                                        <p:tgtEl>
                                          <p:spTgt spid="16390">
                                            <p:txEl>
                                              <p:pRg st="0" end="0"/>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nodeType="clickEffect">
                                  <p:stCondLst>
                                    <p:cond delay="0"/>
                                  </p:stCondLst>
                                  <p:childTnLst>
                                    <p:set>
                                      <p:cBhvr>
                                        <p:cTn id="68" dur="1" fill="hold">
                                          <p:stCondLst>
                                            <p:cond delay="0"/>
                                          </p:stCondLst>
                                        </p:cTn>
                                        <p:tgtEl>
                                          <p:spTgt spid="16390">
                                            <p:txEl>
                                              <p:pRg st="1" end="1"/>
                                            </p:txEl>
                                          </p:spTgt>
                                        </p:tgtEl>
                                        <p:attrNameLst>
                                          <p:attrName>style.visibility</p:attrName>
                                        </p:attrNameLst>
                                      </p:cBhvr>
                                      <p:to>
                                        <p:strVal val="visible"/>
                                      </p:to>
                                    </p:set>
                                    <p:animEffect transition="in" filter="dissolve">
                                      <p:cBhvr>
                                        <p:cTn id="69" dur="500"/>
                                        <p:tgtEl>
                                          <p:spTgt spid="16390">
                                            <p:txEl>
                                              <p:pRg st="1" end="1"/>
                                            </p:txEl>
                                          </p:spTgt>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7" presetClass="entr" presetSubtype="0" fill="hold" nodeType="clickEffect">
                                  <p:stCondLst>
                                    <p:cond delay="0"/>
                                  </p:stCondLst>
                                  <p:iterate type="lt">
                                    <p:tmPct val="50000"/>
                                  </p:iterate>
                                  <p:childTnLst>
                                    <p:set>
                                      <p:cBhvr>
                                        <p:cTn id="73" dur="1" fill="hold">
                                          <p:stCondLst>
                                            <p:cond delay="0"/>
                                          </p:stCondLst>
                                        </p:cTn>
                                        <p:tgtEl>
                                          <p:spTgt spid="16390">
                                            <p:txEl>
                                              <p:pRg st="2" end="2"/>
                                            </p:txEl>
                                          </p:spTgt>
                                        </p:tgtEl>
                                        <p:attrNameLst>
                                          <p:attrName>style.visibility</p:attrName>
                                        </p:attrNameLst>
                                      </p:cBhvr>
                                      <p:to>
                                        <p:strVal val="visible"/>
                                      </p:to>
                                    </p:set>
                                    <p:anim calcmode="discrete" valueType="clr">
                                      <p:cBhvr override="childStyle">
                                        <p:cTn id="74" dur="80"/>
                                        <p:tgtEl>
                                          <p:spTgt spid="1639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6390">
                                            <p:txEl>
                                              <p:pRg st="2" end="2"/>
                                            </p:txEl>
                                          </p:spTgt>
                                        </p:tgtEl>
                                        <p:attrNameLst>
                                          <p:attrName>fillcolor</p:attrName>
                                        </p:attrNameLst>
                                      </p:cBhvr>
                                      <p:tavLst>
                                        <p:tav tm="0">
                                          <p:val>
                                            <p:clrVal>
                                              <a:schemeClr val="accent2"/>
                                            </p:clrVal>
                                          </p:val>
                                        </p:tav>
                                        <p:tav tm="50000">
                                          <p:val>
                                            <p:clrVal>
                                              <a:schemeClr val="hlink"/>
                                            </p:clrVal>
                                          </p:val>
                                        </p:tav>
                                      </p:tavLst>
                                    </p:anim>
                                    <p:set>
                                      <p:cBhvr>
                                        <p:cTn id="76" dur="80"/>
                                        <p:tgtEl>
                                          <p:spTgt spid="16390">
                                            <p:txEl>
                                              <p:pRg st="2" end="2"/>
                                            </p:txEl>
                                          </p:spTgt>
                                        </p:tgtEl>
                                        <p:attrNameLst>
                                          <p:attrName>fill.type</p:attrName>
                                        </p:attrNameLst>
                                      </p:cBhvr>
                                      <p:to>
                                        <p:strVal val="solid"/>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7" presetClass="entr" presetSubtype="0" fill="hold" nodeType="clickEffect">
                                  <p:stCondLst>
                                    <p:cond delay="0"/>
                                  </p:stCondLst>
                                  <p:iterate type="lt">
                                    <p:tmPct val="50000"/>
                                  </p:iterate>
                                  <p:childTnLst>
                                    <p:set>
                                      <p:cBhvr>
                                        <p:cTn id="80" dur="1" fill="hold">
                                          <p:stCondLst>
                                            <p:cond delay="0"/>
                                          </p:stCondLst>
                                        </p:cTn>
                                        <p:tgtEl>
                                          <p:spTgt spid="16390">
                                            <p:txEl>
                                              <p:pRg st="3" end="3"/>
                                            </p:txEl>
                                          </p:spTgt>
                                        </p:tgtEl>
                                        <p:attrNameLst>
                                          <p:attrName>style.visibility</p:attrName>
                                        </p:attrNameLst>
                                      </p:cBhvr>
                                      <p:to>
                                        <p:strVal val="visible"/>
                                      </p:to>
                                    </p:set>
                                    <p:anim calcmode="discrete" valueType="clr">
                                      <p:cBhvr override="childStyle">
                                        <p:cTn id="81" dur="80"/>
                                        <p:tgtEl>
                                          <p:spTgt spid="16390">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16390">
                                            <p:txEl>
                                              <p:pRg st="3" end="3"/>
                                            </p:txEl>
                                          </p:spTgt>
                                        </p:tgtEl>
                                        <p:attrNameLst>
                                          <p:attrName>fillcolor</p:attrName>
                                        </p:attrNameLst>
                                      </p:cBhvr>
                                      <p:tavLst>
                                        <p:tav tm="0">
                                          <p:val>
                                            <p:clrVal>
                                              <a:schemeClr val="accent2"/>
                                            </p:clrVal>
                                          </p:val>
                                        </p:tav>
                                        <p:tav tm="50000">
                                          <p:val>
                                            <p:clrVal>
                                              <a:schemeClr val="hlink"/>
                                            </p:clrVal>
                                          </p:val>
                                        </p:tav>
                                      </p:tavLst>
                                    </p:anim>
                                    <p:set>
                                      <p:cBhvr>
                                        <p:cTn id="83" dur="80"/>
                                        <p:tgtEl>
                                          <p:spTgt spid="16390">
                                            <p:txEl>
                                              <p:pRg st="3" end="3"/>
                                            </p:txEl>
                                          </p:spTgt>
                                        </p:tgtEl>
                                        <p:attrNameLst>
                                          <p:attrName>fill.type</p:attrName>
                                        </p:attrNameLst>
                                      </p:cBhvr>
                                      <p:to>
                                        <p:strVal val="solid"/>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7" presetClass="entr" presetSubtype="0" fill="hold" nodeType="clickEffect">
                                  <p:stCondLst>
                                    <p:cond delay="0"/>
                                  </p:stCondLst>
                                  <p:iterate type="lt">
                                    <p:tmPct val="50000"/>
                                  </p:iterate>
                                  <p:childTnLst>
                                    <p:set>
                                      <p:cBhvr>
                                        <p:cTn id="87" dur="1" fill="hold">
                                          <p:stCondLst>
                                            <p:cond delay="0"/>
                                          </p:stCondLst>
                                        </p:cTn>
                                        <p:tgtEl>
                                          <p:spTgt spid="16390">
                                            <p:txEl>
                                              <p:pRg st="4" end="4"/>
                                            </p:txEl>
                                          </p:spTgt>
                                        </p:tgtEl>
                                        <p:attrNameLst>
                                          <p:attrName>style.visibility</p:attrName>
                                        </p:attrNameLst>
                                      </p:cBhvr>
                                      <p:to>
                                        <p:strVal val="visible"/>
                                      </p:to>
                                    </p:set>
                                    <p:anim calcmode="discrete" valueType="clr">
                                      <p:cBhvr override="childStyle">
                                        <p:cTn id="88" dur="80"/>
                                        <p:tgtEl>
                                          <p:spTgt spid="16390">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9" dur="80"/>
                                        <p:tgtEl>
                                          <p:spTgt spid="16390">
                                            <p:txEl>
                                              <p:pRg st="4" end="4"/>
                                            </p:txEl>
                                          </p:spTgt>
                                        </p:tgtEl>
                                        <p:attrNameLst>
                                          <p:attrName>fillcolor</p:attrName>
                                        </p:attrNameLst>
                                      </p:cBhvr>
                                      <p:tavLst>
                                        <p:tav tm="0">
                                          <p:val>
                                            <p:clrVal>
                                              <a:schemeClr val="accent2"/>
                                            </p:clrVal>
                                          </p:val>
                                        </p:tav>
                                        <p:tav tm="50000">
                                          <p:val>
                                            <p:clrVal>
                                              <a:schemeClr val="hlink"/>
                                            </p:clrVal>
                                          </p:val>
                                        </p:tav>
                                      </p:tavLst>
                                    </p:anim>
                                    <p:set>
                                      <p:cBhvr>
                                        <p:cTn id="90" dur="80"/>
                                        <p:tgtEl>
                                          <p:spTgt spid="16390">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92D3EF1-DE79-4E2B-8645-BE5D8ED6EE64}" type="slidenum">
              <a:rPr lang="zh-CN" altLang="en-US" sz="1400">
                <a:latin typeface="Tahoma" panose="020B0604030504040204" pitchFamily="34" charset="0"/>
              </a:rPr>
              <a:pPr/>
              <a:t>56</a:t>
            </a:fld>
            <a:endParaRPr lang="en-US" altLang="zh-CN" sz="1400">
              <a:latin typeface="Tahoma" panose="020B0604030504040204" pitchFamily="34" charset="0"/>
            </a:endParaRPr>
          </a:p>
        </p:txBody>
      </p:sp>
      <p:sp>
        <p:nvSpPr>
          <p:cNvPr id="12295" name="Rectangle 2"/>
          <p:cNvSpPr>
            <a:spLocks noGrp="1" noChangeArrowheads="1"/>
          </p:cNvSpPr>
          <p:nvPr>
            <p:ph type="title"/>
          </p:nvPr>
        </p:nvSpPr>
        <p:spPr>
          <a:xfrm>
            <a:off x="338138" y="214313"/>
            <a:ext cx="8605837" cy="1462087"/>
          </a:xfrm>
        </p:spPr>
        <p:txBody>
          <a:bodyPr/>
          <a:lstStyle/>
          <a:p>
            <a:pPr eaLnBrk="1" hangingPunct="1"/>
            <a:r>
              <a:rPr lang="en-US" altLang="zh-CN" sz="4000" smtClean="0">
                <a:latin typeface="Comic Sans MS" panose="030F0702030302020204" pitchFamily="66" charset="0"/>
              </a:rPr>
              <a:t>Network Core: </a:t>
            </a:r>
            <a:r>
              <a:rPr lang="en-US" altLang="zh-CN" sz="4000" smtClean="0">
                <a:solidFill>
                  <a:srgbClr val="FF3300"/>
                </a:solidFill>
                <a:latin typeface="Comic Sans MS" panose="030F0702030302020204" pitchFamily="66" charset="0"/>
              </a:rPr>
              <a:t>Packet Switching</a:t>
            </a:r>
            <a:endParaRPr lang="en-US" altLang="zh-CN" smtClean="0">
              <a:solidFill>
                <a:srgbClr val="FF3300"/>
              </a:solidFill>
              <a:latin typeface="Comic Sans MS" panose="030F0702030302020204" pitchFamily="66" charset="0"/>
            </a:endParaRPr>
          </a:p>
        </p:txBody>
      </p:sp>
      <p:pic>
        <p:nvPicPr>
          <p:cNvPr id="12296" name="Picture 11" descr="packet swi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275" y="1738313"/>
            <a:ext cx="5724525"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80" name="Picture 12"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613025"/>
            <a:ext cx="122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82" name="Picture 14" descr="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2738" y="3698875"/>
            <a:ext cx="304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94" name="Picture 26"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8844">
            <a:off x="5915025" y="4203700"/>
            <a:ext cx="3079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96" name="Picture 28"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03767">
            <a:off x="3748088" y="4098925"/>
            <a:ext cx="3079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97" name="Picture 29"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790605">
            <a:off x="4762500" y="5286375"/>
            <a:ext cx="3079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2" name="Rectangle 31"/>
          <p:cNvSpPr>
            <a:spLocks noChangeArrowheads="1"/>
          </p:cNvSpPr>
          <p:nvPr/>
        </p:nvSpPr>
        <p:spPr bwMode="auto">
          <a:xfrm>
            <a:off x="84138" y="3365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60798" name="Object 30"/>
          <p:cNvGraphicFramePr>
            <a:graphicFrameLocks noChangeAspect="1"/>
          </p:cNvGraphicFramePr>
          <p:nvPr/>
        </p:nvGraphicFramePr>
        <p:xfrm>
          <a:off x="3503613" y="1822450"/>
          <a:ext cx="565150" cy="565150"/>
        </p:xfrm>
        <a:graphic>
          <a:graphicData uri="http://schemas.openxmlformats.org/presentationml/2006/ole">
            <mc:AlternateContent xmlns:mc="http://schemas.openxmlformats.org/markup-compatibility/2006">
              <mc:Choice xmlns:v="urn:schemas-microsoft-com:vml" Requires="v">
                <p:oleObj spid="_x0000_s12889" name="Visio" r:id="rId7" imgW="1036930" imgH="1036930" progId="Visio.Drawing.11">
                  <p:embed/>
                </p:oleObj>
              </mc:Choice>
              <mc:Fallback>
                <p:oleObj name="Visio" r:id="rId7" imgW="1036930" imgH="1036930" progId="Visio.Drawing.11">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3613" y="1822450"/>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800" name="Object 32"/>
          <p:cNvGraphicFramePr>
            <a:graphicFrameLocks noChangeAspect="1"/>
          </p:cNvGraphicFramePr>
          <p:nvPr/>
        </p:nvGraphicFramePr>
        <p:xfrm>
          <a:off x="6724650" y="3343275"/>
          <a:ext cx="565150" cy="565150"/>
        </p:xfrm>
        <a:graphic>
          <a:graphicData uri="http://schemas.openxmlformats.org/presentationml/2006/ole">
            <mc:AlternateContent xmlns:mc="http://schemas.openxmlformats.org/markup-compatibility/2006">
              <mc:Choice xmlns:v="urn:schemas-microsoft-com:vml" Requires="v">
                <p:oleObj spid="_x0000_s12890" name="Visio" r:id="rId9" imgW="1036930" imgH="1036930" progId="Visio.Drawing.11">
                  <p:embed/>
                </p:oleObj>
              </mc:Choice>
              <mc:Fallback>
                <p:oleObj name="Visio" r:id="rId9" imgW="1036930" imgH="1036930" progId="Visio.Drawing.11">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4650" y="3343275"/>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0801" name="Picture 33"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90750" y="5022850"/>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0802" name="Object 34"/>
          <p:cNvGraphicFramePr>
            <a:graphicFrameLocks noGrp="1" noChangeAspect="1"/>
          </p:cNvGraphicFramePr>
          <p:nvPr>
            <p:ph sz="half" idx="2"/>
          </p:nvPr>
        </p:nvGraphicFramePr>
        <p:xfrm>
          <a:off x="1600200" y="4576763"/>
          <a:ext cx="590550" cy="523875"/>
        </p:xfrm>
        <a:graphic>
          <a:graphicData uri="http://schemas.openxmlformats.org/presentationml/2006/ole">
            <mc:AlternateContent xmlns:mc="http://schemas.openxmlformats.org/markup-compatibility/2006">
              <mc:Choice xmlns:v="urn:schemas-microsoft-com:vml" Requires="v">
                <p:oleObj spid="_x0000_s12891" name="Visio" r:id="rId11" imgW="1027786" imgH="1027786" progId="Visio.Drawing.11">
                  <p:embed/>
                </p:oleObj>
              </mc:Choice>
              <mc:Fallback>
                <p:oleObj name="Visio" r:id="rId11" imgW="1027786" imgH="1027786" progId="Visio.Drawing.11">
                  <p:embed/>
                  <p:pic>
                    <p:nvPicPr>
                      <p:cNvPr id="0"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200" y="4576763"/>
                        <a:ext cx="590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0806" name="Picture 38"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653169">
            <a:off x="3302000" y="5251450"/>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07" name="Picture 39"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414623">
            <a:off x="4891088" y="5516563"/>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08" name="Picture 40"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387968">
            <a:off x="5916612" y="4843463"/>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09" name="Picture 41"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615838">
            <a:off x="3035300" y="4352926"/>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810" name="Picture 42" descr="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523317">
            <a:off x="4071938" y="3997325"/>
            <a:ext cx="403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0804" name="Object 36"/>
          <p:cNvGraphicFramePr>
            <a:graphicFrameLocks noChangeAspect="1"/>
          </p:cNvGraphicFramePr>
          <p:nvPr/>
        </p:nvGraphicFramePr>
        <p:xfrm>
          <a:off x="6299200" y="5500688"/>
          <a:ext cx="590550" cy="590550"/>
        </p:xfrm>
        <a:graphic>
          <a:graphicData uri="http://schemas.openxmlformats.org/presentationml/2006/ole">
            <mc:AlternateContent xmlns:mc="http://schemas.openxmlformats.org/markup-compatibility/2006">
              <mc:Choice xmlns:v="urn:schemas-microsoft-com:vml" Requires="v">
                <p:oleObj spid="_x0000_s12892" name="Visio" r:id="rId13" imgW="1027786" imgH="1027786" progId="Visio.Drawing.11">
                  <p:embed/>
                </p:oleObj>
              </mc:Choice>
              <mc:Fallback>
                <p:oleObj name="Visio" r:id="rId13" imgW="1027786" imgH="1027786" progId="Visio.Drawing.11">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99200" y="5500688"/>
                        <a:ext cx="5905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0780"/>
                                        </p:tgtEl>
                                        <p:attrNameLst>
                                          <p:attrName>style.visibility</p:attrName>
                                        </p:attrNameLst>
                                      </p:cBhvr>
                                      <p:to>
                                        <p:strVal val="visible"/>
                                      </p:to>
                                    </p:set>
                                  </p:childTnLst>
                                </p:cTn>
                              </p:par>
                            </p:childTnLst>
                          </p:cTn>
                        </p:par>
                        <p:par>
                          <p:cTn id="7" fill="hold" nodeType="afterGroup">
                            <p:stCondLst>
                              <p:cond delay="0"/>
                            </p:stCondLst>
                            <p:childTnLst>
                              <p:par>
                                <p:cTn id="8" presetID="42" presetClass="path" presetSubtype="0" repeatCount="indefinite" accel="50000" decel="50000" fill="hold" nodeType="afterEffect">
                                  <p:stCondLst>
                                    <p:cond delay="0"/>
                                  </p:stCondLst>
                                  <p:childTnLst>
                                    <p:animMotion origin="layout" path="M -2.5E-6 -2.96296E-6 L -2.5E-6 0.09306 " pathEditMode="relative" rAng="0" ptsTypes="AA">
                                      <p:cBhvr>
                                        <p:cTn id="9" dur="500" fill="hold"/>
                                        <p:tgtEl>
                                          <p:spTgt spid="160780"/>
                                        </p:tgtEl>
                                        <p:attrNameLst>
                                          <p:attrName>ppt_x</p:attrName>
                                          <p:attrName>ppt_y</p:attrName>
                                        </p:attrNameLst>
                                      </p:cBhvr>
                                      <p:rCtr x="0" y="4653"/>
                                    </p:animMotion>
                                  </p:childTnLst>
                                </p:cTn>
                              </p:par>
                            </p:childTnLst>
                          </p:cTn>
                        </p:par>
                        <p:par>
                          <p:cTn id="10" fill="hold" nodeType="afterGroup">
                            <p:stCondLst>
                              <p:cond delay="500"/>
                            </p:stCondLst>
                            <p:childTnLst>
                              <p:par>
                                <p:cTn id="11" presetID="35" presetClass="emph" presetSubtype="0" repeatCount="indefinite" fill="hold" nodeType="afterEffect">
                                  <p:stCondLst>
                                    <p:cond delay="0"/>
                                  </p:stCondLst>
                                  <p:childTnLst>
                                    <p:anim calcmode="discrete" valueType="str">
                                      <p:cBhvr>
                                        <p:cTn id="12" dur="500" fill="hold"/>
                                        <p:tgtEl>
                                          <p:spTgt spid="160798"/>
                                        </p:tgtEl>
                                        <p:attrNameLst>
                                          <p:attrName>style.visibility</p:attrName>
                                        </p:attrNameLst>
                                      </p:cBhvr>
                                      <p:tavLst>
                                        <p:tav tm="0">
                                          <p:val>
                                            <p:strVal val="hidden"/>
                                          </p:val>
                                        </p:tav>
                                        <p:tav tm="50000">
                                          <p:val>
                                            <p:strVal val="visible"/>
                                          </p:val>
                                        </p:tav>
                                      </p:tavLst>
                                    </p:anim>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0"/>
                                          </p:stCondLst>
                                        </p:cTn>
                                        <p:tgtEl>
                                          <p:spTgt spid="160782"/>
                                        </p:tgtEl>
                                        <p:attrNameLst>
                                          <p:attrName>style.visibility</p:attrName>
                                        </p:attrNameLst>
                                      </p:cBhvr>
                                      <p:to>
                                        <p:strVal val="visible"/>
                                      </p:to>
                                    </p:set>
                                  </p:childTnLst>
                                </p:cTn>
                              </p:par>
                              <p:par>
                                <p:cTn id="16" presetID="49" presetClass="path" presetSubtype="0" repeatCount="indefinite" accel="50000" decel="50000" fill="hold" nodeType="withEffect">
                                  <p:stCondLst>
                                    <p:cond delay="0"/>
                                  </p:stCondLst>
                                  <p:childTnLst>
                                    <p:animMotion origin="layout" path="M -3.33333E-6 -3.7037E-6 L 0.14688 0.0875 " pathEditMode="relative" rAng="0" ptsTypes="AA">
                                      <p:cBhvr>
                                        <p:cTn id="17" dur="500" fill="hold"/>
                                        <p:tgtEl>
                                          <p:spTgt spid="160782"/>
                                        </p:tgtEl>
                                        <p:attrNameLst>
                                          <p:attrName>ppt_x</p:attrName>
                                          <p:attrName>ppt_y</p:attrName>
                                        </p:attrNameLst>
                                      </p:cBhvr>
                                      <p:rCtr x="7344" y="4375"/>
                                    </p:animMotion>
                                  </p:child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160794"/>
                                        </p:tgtEl>
                                        <p:attrNameLst>
                                          <p:attrName>style.visibility</p:attrName>
                                        </p:attrNameLst>
                                      </p:cBhvr>
                                      <p:to>
                                        <p:strVal val="visible"/>
                                      </p:to>
                                    </p:set>
                                  </p:childTnLst>
                                </p:cTn>
                              </p:par>
                            </p:childTnLst>
                          </p:cTn>
                        </p:par>
                        <p:par>
                          <p:cTn id="21" fill="hold" nodeType="afterGroup">
                            <p:stCondLst>
                              <p:cond delay="1500"/>
                            </p:stCondLst>
                            <p:childTnLst>
                              <p:par>
                                <p:cTn id="22" presetID="56" presetClass="path" presetSubtype="0" repeatCount="indefinite" accel="50000" decel="50000" fill="hold" nodeType="afterEffect">
                                  <p:stCondLst>
                                    <p:cond delay="0"/>
                                  </p:stCondLst>
                                  <p:childTnLst>
                                    <p:animMotion origin="layout" path="M -3.88889E-6 1.11111E-6 L 0.06875 -0.04722 " pathEditMode="relative" rAng="0" ptsTypes="AA">
                                      <p:cBhvr>
                                        <p:cTn id="23" dur="500" fill="hold"/>
                                        <p:tgtEl>
                                          <p:spTgt spid="160794"/>
                                        </p:tgtEl>
                                        <p:attrNameLst>
                                          <p:attrName>ppt_x</p:attrName>
                                          <p:attrName>ppt_y</p:attrName>
                                        </p:attrNameLst>
                                      </p:cBhvr>
                                      <p:rCtr x="3438" y="-2361"/>
                                    </p:animMotion>
                                  </p:childTnLst>
                                </p:cTn>
                              </p:par>
                            </p:childTnLst>
                          </p:cTn>
                        </p:par>
                        <p:par>
                          <p:cTn id="24" fill="hold" nodeType="afterGroup">
                            <p:stCondLst>
                              <p:cond delay="2000"/>
                            </p:stCondLst>
                            <p:childTnLst>
                              <p:par>
                                <p:cTn id="25" presetID="35" presetClass="emph" presetSubtype="0" repeatCount="indefinite" fill="hold" nodeType="afterEffect">
                                  <p:stCondLst>
                                    <p:cond delay="0"/>
                                  </p:stCondLst>
                                  <p:childTnLst>
                                    <p:anim calcmode="discrete" valueType="str">
                                      <p:cBhvr>
                                        <p:cTn id="26" dur="500" fill="hold"/>
                                        <p:tgtEl>
                                          <p:spTgt spid="160800"/>
                                        </p:tgtEl>
                                        <p:attrNameLst>
                                          <p:attrName>style.visibility</p:attrName>
                                        </p:attrNameLst>
                                      </p:cBhvr>
                                      <p:tavLst>
                                        <p:tav tm="0">
                                          <p:val>
                                            <p:strVal val="hidden"/>
                                          </p:val>
                                        </p:tav>
                                        <p:tav tm="50000">
                                          <p:val>
                                            <p:strVal val="visible"/>
                                          </p:val>
                                        </p:tav>
                                      </p:tavLst>
                                    </p:anim>
                                  </p:childTnLst>
                                </p:cTn>
                              </p:par>
                            </p:childTnLst>
                          </p:cTn>
                        </p:par>
                        <p:par>
                          <p:cTn id="27" fill="hold" nodeType="afterGroup">
                            <p:stCondLst>
                              <p:cond delay="2500"/>
                            </p:stCondLst>
                            <p:childTnLst>
                              <p:par>
                                <p:cTn id="28" presetID="1" presetClass="entr" presetSubtype="0" fill="hold" nodeType="afterEffect">
                                  <p:stCondLst>
                                    <p:cond delay="0"/>
                                  </p:stCondLst>
                                  <p:childTnLst>
                                    <p:set>
                                      <p:cBhvr>
                                        <p:cTn id="29" dur="1" fill="hold">
                                          <p:stCondLst>
                                            <p:cond delay="0"/>
                                          </p:stCondLst>
                                        </p:cTn>
                                        <p:tgtEl>
                                          <p:spTgt spid="160796"/>
                                        </p:tgtEl>
                                        <p:attrNameLst>
                                          <p:attrName>style.visibility</p:attrName>
                                        </p:attrNameLst>
                                      </p:cBhvr>
                                      <p:to>
                                        <p:strVal val="visible"/>
                                      </p:to>
                                    </p:set>
                                  </p:childTnLst>
                                </p:cTn>
                              </p:par>
                            </p:childTnLst>
                          </p:cTn>
                        </p:par>
                        <p:par>
                          <p:cTn id="30" fill="hold" nodeType="afterGroup">
                            <p:stCondLst>
                              <p:cond delay="2500"/>
                            </p:stCondLst>
                            <p:childTnLst>
                              <p:par>
                                <p:cTn id="31" presetID="1" presetClass="entr" presetSubtype="0" fill="hold" nodeType="afterEffect">
                                  <p:stCondLst>
                                    <p:cond delay="0"/>
                                  </p:stCondLst>
                                  <p:childTnLst>
                                    <p:set>
                                      <p:cBhvr>
                                        <p:cTn id="32" dur="1" fill="hold">
                                          <p:stCondLst>
                                            <p:cond delay="0"/>
                                          </p:stCondLst>
                                        </p:cTn>
                                        <p:tgtEl>
                                          <p:spTgt spid="160797"/>
                                        </p:tgtEl>
                                        <p:attrNameLst>
                                          <p:attrName>style.visibility</p:attrName>
                                        </p:attrNameLst>
                                      </p:cBhvr>
                                      <p:to>
                                        <p:strVal val="visible"/>
                                      </p:to>
                                    </p:set>
                                  </p:childTnLst>
                                </p:cTn>
                              </p:par>
                              <p:par>
                                <p:cTn id="33" presetID="49" presetClass="path" presetSubtype="0" repeatCount="indefinite" accel="50000" decel="50000" fill="hold" nodeType="withEffect">
                                  <p:stCondLst>
                                    <p:cond delay="0"/>
                                  </p:stCondLst>
                                  <p:childTnLst>
                                    <p:animMotion origin="layout" path="M -4.72222E-6 3.26549E-6 L 0.05921 0.19981 " pathEditMode="relative" rAng="0" ptsTypes="AA">
                                      <p:cBhvr>
                                        <p:cTn id="34" dur="500" fill="hold"/>
                                        <p:tgtEl>
                                          <p:spTgt spid="160796"/>
                                        </p:tgtEl>
                                        <p:attrNameLst>
                                          <p:attrName>ppt_x</p:attrName>
                                          <p:attrName>ppt_y</p:attrName>
                                        </p:attrNameLst>
                                      </p:cBhvr>
                                      <p:rCtr x="2951" y="9991"/>
                                    </p:animMotion>
                                  </p:childTnLst>
                                </p:cTn>
                              </p:par>
                            </p:childTnLst>
                          </p:cTn>
                        </p:par>
                        <p:par>
                          <p:cTn id="35" fill="hold" nodeType="afterGroup">
                            <p:stCondLst>
                              <p:cond delay="3000"/>
                            </p:stCondLst>
                            <p:childTnLst>
                              <p:par>
                                <p:cTn id="36" presetID="1" presetClass="entr" presetSubtype="0" fill="hold" nodeType="afterEffect">
                                  <p:stCondLst>
                                    <p:cond delay="0"/>
                                  </p:stCondLst>
                                  <p:childTnLst>
                                    <p:set>
                                      <p:cBhvr>
                                        <p:cTn id="37" dur="1" fill="hold">
                                          <p:stCondLst>
                                            <p:cond delay="0"/>
                                          </p:stCondLst>
                                        </p:cTn>
                                        <p:tgtEl>
                                          <p:spTgt spid="160797"/>
                                        </p:tgtEl>
                                        <p:attrNameLst>
                                          <p:attrName>style.visibility</p:attrName>
                                        </p:attrNameLst>
                                      </p:cBhvr>
                                      <p:to>
                                        <p:strVal val="visible"/>
                                      </p:to>
                                    </p:set>
                                  </p:childTnLst>
                                </p:cTn>
                              </p:par>
                              <p:par>
                                <p:cTn id="38" presetID="56" presetClass="path" presetSubtype="0" repeatCount="indefinite" accel="50000" decel="50000" fill="hold" nodeType="withEffect">
                                  <p:stCondLst>
                                    <p:cond delay="0"/>
                                  </p:stCondLst>
                                  <p:childTnLst>
                                    <p:animMotion origin="layout" path="M -2.22222E-6 -4.7086E-6 L 0.07014 -0.09343 " pathEditMode="relative" rAng="0" ptsTypes="AA">
                                      <p:cBhvr>
                                        <p:cTn id="39" dur="500" fill="hold"/>
                                        <p:tgtEl>
                                          <p:spTgt spid="160797"/>
                                        </p:tgtEl>
                                        <p:attrNameLst>
                                          <p:attrName>ppt_x</p:attrName>
                                          <p:attrName>ppt_y</p:attrName>
                                        </p:attrNameLst>
                                      </p:cBhvr>
                                      <p:rCtr x="3507" y="-4672"/>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160801"/>
                                        </p:tgtEl>
                                        <p:attrNameLst>
                                          <p:attrName>style.visibility</p:attrName>
                                        </p:attrNameLst>
                                      </p:cBhvr>
                                      <p:to>
                                        <p:strVal val="visible"/>
                                      </p:to>
                                    </p:set>
                                  </p:childTnLst>
                                </p:cTn>
                              </p:par>
                            </p:childTnLst>
                          </p:cTn>
                        </p:par>
                        <p:par>
                          <p:cTn id="44" fill="hold" nodeType="afterGroup">
                            <p:stCondLst>
                              <p:cond delay="0"/>
                            </p:stCondLst>
                            <p:childTnLst>
                              <p:par>
                                <p:cTn id="45" presetID="63" presetClass="path" presetSubtype="0" repeatCount="indefinite" accel="50000" decel="50000" fill="hold" nodeType="afterEffect">
                                  <p:stCondLst>
                                    <p:cond delay="0"/>
                                  </p:stCondLst>
                                  <p:childTnLst>
                                    <p:animMotion origin="layout" path="M -5.55556E-7 4.81961E-6 L 0.03906 -0.00139 " pathEditMode="relative" rAng="0" ptsTypes="AA">
                                      <p:cBhvr>
                                        <p:cTn id="46" dur="500" fill="hold"/>
                                        <p:tgtEl>
                                          <p:spTgt spid="160801"/>
                                        </p:tgtEl>
                                        <p:attrNameLst>
                                          <p:attrName>ppt_x</p:attrName>
                                          <p:attrName>ppt_y</p:attrName>
                                        </p:attrNameLst>
                                      </p:cBhvr>
                                      <p:rCtr x="1944" y="-69"/>
                                    </p:animMotion>
                                  </p:childTnLst>
                                </p:cTn>
                              </p:par>
                            </p:childTnLst>
                          </p:cTn>
                        </p:par>
                        <p:par>
                          <p:cTn id="47" fill="hold" nodeType="afterGroup">
                            <p:stCondLst>
                              <p:cond delay="500"/>
                            </p:stCondLst>
                            <p:childTnLst>
                              <p:par>
                                <p:cTn id="48" presetID="35" presetClass="emph" presetSubtype="0" repeatCount="indefinite" fill="hold" nodeType="afterEffect">
                                  <p:stCondLst>
                                    <p:cond delay="0"/>
                                  </p:stCondLst>
                                  <p:childTnLst>
                                    <p:anim calcmode="discrete" valueType="str">
                                      <p:cBhvr>
                                        <p:cTn id="49" dur="500" fill="hold"/>
                                        <p:tgtEl>
                                          <p:spTgt spid="160802"/>
                                        </p:tgtEl>
                                        <p:attrNameLst>
                                          <p:attrName>style.visibility</p:attrName>
                                        </p:attrNameLst>
                                      </p:cBhvr>
                                      <p:tavLst>
                                        <p:tav tm="0">
                                          <p:val>
                                            <p:strVal val="hidden"/>
                                          </p:val>
                                        </p:tav>
                                        <p:tav tm="50000">
                                          <p:val>
                                            <p:strVal val="visible"/>
                                          </p:val>
                                        </p:tav>
                                      </p:tavLst>
                                    </p:anim>
                                  </p:childTnLst>
                                </p:cTn>
                              </p:par>
                              <p:par>
                                <p:cTn id="50" presetID="1" presetClass="entr" presetSubtype="0" fill="hold" nodeType="withEffect">
                                  <p:stCondLst>
                                    <p:cond delay="0"/>
                                  </p:stCondLst>
                                  <p:childTnLst>
                                    <p:set>
                                      <p:cBhvr>
                                        <p:cTn id="51" dur="1" fill="hold">
                                          <p:stCondLst>
                                            <p:cond delay="0"/>
                                          </p:stCondLst>
                                        </p:cTn>
                                        <p:tgtEl>
                                          <p:spTgt spid="160806"/>
                                        </p:tgtEl>
                                        <p:attrNameLst>
                                          <p:attrName>style.visibility</p:attrName>
                                        </p:attrNameLst>
                                      </p:cBhvr>
                                      <p:to>
                                        <p:strVal val="visible"/>
                                      </p:to>
                                    </p:set>
                                  </p:childTnLst>
                                </p:cTn>
                              </p:par>
                            </p:childTnLst>
                          </p:cTn>
                        </p:par>
                        <p:par>
                          <p:cTn id="52" fill="hold" nodeType="afterGroup">
                            <p:stCondLst>
                              <p:cond delay="1000"/>
                            </p:stCondLst>
                            <p:childTnLst>
                              <p:par>
                                <p:cTn id="53" presetID="63" presetClass="path" presetSubtype="0" repeatCount="indefinite" accel="50000" decel="50000" fill="hold" nodeType="afterEffect">
                                  <p:stCondLst>
                                    <p:cond delay="0"/>
                                  </p:stCondLst>
                                  <p:childTnLst>
                                    <p:animMotion origin="layout" path="M 1.66667E-6 2.32192E-6 L 0.08212 0.06614 " pathEditMode="relative" rAng="0" ptsTypes="AA">
                                      <p:cBhvr>
                                        <p:cTn id="54" dur="500" fill="hold"/>
                                        <p:tgtEl>
                                          <p:spTgt spid="160806"/>
                                        </p:tgtEl>
                                        <p:attrNameLst>
                                          <p:attrName>ppt_x</p:attrName>
                                          <p:attrName>ppt_y</p:attrName>
                                        </p:attrNameLst>
                                      </p:cBhvr>
                                      <p:rCtr x="4097" y="3307"/>
                                    </p:animMotion>
                                  </p:childTnLst>
                                </p:cTn>
                              </p:par>
                            </p:childTnLst>
                          </p:cTn>
                        </p:par>
                        <p:par>
                          <p:cTn id="55" fill="hold" nodeType="afterGroup">
                            <p:stCondLst>
                              <p:cond delay="1500"/>
                            </p:stCondLst>
                            <p:childTnLst>
                              <p:par>
                                <p:cTn id="56" presetID="1" presetClass="entr" presetSubtype="0" fill="hold" nodeType="afterEffect">
                                  <p:stCondLst>
                                    <p:cond delay="0"/>
                                  </p:stCondLst>
                                  <p:childTnLst>
                                    <p:set>
                                      <p:cBhvr>
                                        <p:cTn id="57" dur="1" fill="hold">
                                          <p:stCondLst>
                                            <p:cond delay="0"/>
                                          </p:stCondLst>
                                        </p:cTn>
                                        <p:tgtEl>
                                          <p:spTgt spid="160807"/>
                                        </p:tgtEl>
                                        <p:attrNameLst>
                                          <p:attrName>style.visibility</p:attrName>
                                        </p:attrNameLst>
                                      </p:cBhvr>
                                      <p:to>
                                        <p:strVal val="visible"/>
                                      </p:to>
                                    </p:set>
                                  </p:childTnLst>
                                </p:cTn>
                              </p:par>
                            </p:childTnLst>
                          </p:cTn>
                        </p:par>
                        <p:par>
                          <p:cTn id="58" fill="hold" nodeType="afterGroup">
                            <p:stCondLst>
                              <p:cond delay="1500"/>
                            </p:stCondLst>
                            <p:childTnLst>
                              <p:par>
                                <p:cTn id="59" presetID="63" presetClass="path" presetSubtype="0" repeatCount="indefinite" accel="50000" decel="50000" fill="hold" nodeType="afterEffect">
                                  <p:stCondLst>
                                    <p:cond delay="0"/>
                                  </p:stCondLst>
                                  <p:childTnLst>
                                    <p:animMotion origin="layout" path="M -3.05556E-6 6.75301E-7 L 0.05643 -0.07886 " pathEditMode="relative" rAng="0" ptsTypes="AA">
                                      <p:cBhvr>
                                        <p:cTn id="60" dur="500" fill="hold"/>
                                        <p:tgtEl>
                                          <p:spTgt spid="160807"/>
                                        </p:tgtEl>
                                        <p:attrNameLst>
                                          <p:attrName>ppt_x</p:attrName>
                                          <p:attrName>ppt_y</p:attrName>
                                        </p:attrNameLst>
                                      </p:cBhvr>
                                      <p:rCtr x="2812" y="-3955"/>
                                    </p:animMotion>
                                  </p:childTnLst>
                                </p:cTn>
                              </p:par>
                              <p:par>
                                <p:cTn id="61" presetID="1" presetClass="entr" presetSubtype="0" fill="hold" nodeType="withEffect">
                                  <p:stCondLst>
                                    <p:cond delay="0"/>
                                  </p:stCondLst>
                                  <p:childTnLst>
                                    <p:set>
                                      <p:cBhvr>
                                        <p:cTn id="62" dur="1" fill="hold">
                                          <p:stCondLst>
                                            <p:cond delay="0"/>
                                          </p:stCondLst>
                                        </p:cTn>
                                        <p:tgtEl>
                                          <p:spTgt spid="160809"/>
                                        </p:tgtEl>
                                        <p:attrNameLst>
                                          <p:attrName>style.visibility</p:attrName>
                                        </p:attrNameLst>
                                      </p:cBhvr>
                                      <p:to>
                                        <p:strVal val="visible"/>
                                      </p:to>
                                    </p:set>
                                  </p:childTnLst>
                                </p:cTn>
                              </p:par>
                            </p:childTnLst>
                          </p:cTn>
                        </p:par>
                        <p:par>
                          <p:cTn id="63" fill="hold" nodeType="afterGroup">
                            <p:stCondLst>
                              <p:cond delay="2000"/>
                            </p:stCondLst>
                            <p:childTnLst>
                              <p:par>
                                <p:cTn id="64" presetID="63" presetClass="path" presetSubtype="0" repeatCount="indefinite" accel="50000" decel="50000" fill="hold" nodeType="afterEffect">
                                  <p:stCondLst>
                                    <p:cond delay="0"/>
                                  </p:stCondLst>
                                  <p:childTnLst>
                                    <p:animMotion origin="layout" path="M -1.66667E-6 -3.33025E-6 L 0.03281 -0.06498 " pathEditMode="relative" rAng="0" ptsTypes="AA">
                                      <p:cBhvr>
                                        <p:cTn id="65" dur="500" fill="hold"/>
                                        <p:tgtEl>
                                          <p:spTgt spid="160809"/>
                                        </p:tgtEl>
                                        <p:attrNameLst>
                                          <p:attrName>ppt_x</p:attrName>
                                          <p:attrName>ppt_y</p:attrName>
                                        </p:attrNameLst>
                                      </p:cBhvr>
                                      <p:rCtr x="1632" y="-3261"/>
                                    </p:animMotion>
                                  </p:childTnLst>
                                </p:cTn>
                              </p:par>
                            </p:childTnLst>
                          </p:cTn>
                        </p:par>
                        <p:par>
                          <p:cTn id="66" fill="hold" nodeType="afterGroup">
                            <p:stCondLst>
                              <p:cond delay="2500"/>
                            </p:stCondLst>
                            <p:childTnLst>
                              <p:par>
                                <p:cTn id="67" presetID="1" presetClass="entr" presetSubtype="0" fill="hold" nodeType="afterEffect">
                                  <p:stCondLst>
                                    <p:cond delay="0"/>
                                  </p:stCondLst>
                                  <p:childTnLst>
                                    <p:set>
                                      <p:cBhvr>
                                        <p:cTn id="68" dur="1" fill="hold">
                                          <p:stCondLst>
                                            <p:cond delay="0"/>
                                          </p:stCondLst>
                                        </p:cTn>
                                        <p:tgtEl>
                                          <p:spTgt spid="160810"/>
                                        </p:tgtEl>
                                        <p:attrNameLst>
                                          <p:attrName>style.visibility</p:attrName>
                                        </p:attrNameLst>
                                      </p:cBhvr>
                                      <p:to>
                                        <p:strVal val="visible"/>
                                      </p:to>
                                    </p:set>
                                  </p:childTnLst>
                                </p:cTn>
                              </p:par>
                            </p:childTnLst>
                          </p:cTn>
                        </p:par>
                        <p:par>
                          <p:cTn id="69" fill="hold" nodeType="afterGroup">
                            <p:stCondLst>
                              <p:cond delay="2500"/>
                            </p:stCondLst>
                            <p:childTnLst>
                              <p:par>
                                <p:cTn id="70" presetID="63" presetClass="path" presetSubtype="0" repeatCount="indefinite" accel="50000" decel="50000" fill="hold" nodeType="afterEffect">
                                  <p:stCondLst>
                                    <p:cond delay="0"/>
                                  </p:stCondLst>
                                  <p:childTnLst>
                                    <p:animMotion origin="layout" path="M 2.77778E-7 3.52451E-6 L 0.12205 0.0703 " pathEditMode="relative" rAng="0" ptsTypes="AA">
                                      <p:cBhvr>
                                        <p:cTn id="71" dur="500" fill="hold"/>
                                        <p:tgtEl>
                                          <p:spTgt spid="160810"/>
                                        </p:tgtEl>
                                        <p:attrNameLst>
                                          <p:attrName>ppt_x</p:attrName>
                                          <p:attrName>ppt_y</p:attrName>
                                        </p:attrNameLst>
                                      </p:cBhvr>
                                      <p:rCtr x="6094" y="3515"/>
                                    </p:animMotion>
                                  </p:childTnLst>
                                </p:cTn>
                              </p:par>
                              <p:par>
                                <p:cTn id="72" presetID="1" presetClass="entr" presetSubtype="0" fill="hold" nodeType="withEffect">
                                  <p:stCondLst>
                                    <p:cond delay="0"/>
                                  </p:stCondLst>
                                  <p:childTnLst>
                                    <p:set>
                                      <p:cBhvr>
                                        <p:cTn id="73" dur="1" fill="hold">
                                          <p:stCondLst>
                                            <p:cond delay="0"/>
                                          </p:stCondLst>
                                        </p:cTn>
                                        <p:tgtEl>
                                          <p:spTgt spid="160808"/>
                                        </p:tgtEl>
                                        <p:attrNameLst>
                                          <p:attrName>style.visibility</p:attrName>
                                        </p:attrNameLst>
                                      </p:cBhvr>
                                      <p:to>
                                        <p:strVal val="visible"/>
                                      </p:to>
                                    </p:set>
                                  </p:childTnLst>
                                </p:cTn>
                              </p:par>
                            </p:childTnLst>
                          </p:cTn>
                        </p:par>
                        <p:par>
                          <p:cTn id="74" fill="hold" nodeType="afterGroup">
                            <p:stCondLst>
                              <p:cond delay="3000"/>
                            </p:stCondLst>
                            <p:childTnLst>
                              <p:par>
                                <p:cTn id="75" presetID="63" presetClass="path" presetSubtype="0" repeatCount="indefinite" accel="50000" decel="50000" fill="hold" nodeType="afterEffect">
                                  <p:stCondLst>
                                    <p:cond delay="0"/>
                                  </p:stCondLst>
                                  <p:childTnLst>
                                    <p:animMotion origin="layout" path="M 4.16667E-6 -1.9704E-6 L 0.04097 0.08372 " pathEditMode="relative" rAng="0" ptsTypes="AA">
                                      <p:cBhvr>
                                        <p:cTn id="76" dur="500" fill="hold"/>
                                        <p:tgtEl>
                                          <p:spTgt spid="160808"/>
                                        </p:tgtEl>
                                        <p:attrNameLst>
                                          <p:attrName>ppt_x</p:attrName>
                                          <p:attrName>ppt_y</p:attrName>
                                        </p:attrNameLst>
                                      </p:cBhvr>
                                      <p:rCtr x="2049" y="4186"/>
                                    </p:animMotion>
                                  </p:childTnLst>
                                </p:cTn>
                              </p:par>
                            </p:childTnLst>
                          </p:cTn>
                        </p:par>
                        <p:par>
                          <p:cTn id="77" fill="hold" nodeType="afterGroup">
                            <p:stCondLst>
                              <p:cond delay="3500"/>
                            </p:stCondLst>
                            <p:childTnLst>
                              <p:par>
                                <p:cTn id="78" presetID="35" presetClass="emph" presetSubtype="0" repeatCount="indefinite" fill="hold" nodeType="afterEffect">
                                  <p:stCondLst>
                                    <p:cond delay="0"/>
                                  </p:stCondLst>
                                  <p:childTnLst>
                                    <p:anim calcmode="discrete" valueType="str">
                                      <p:cBhvr>
                                        <p:cTn id="79" dur="500" fill="hold"/>
                                        <p:tgtEl>
                                          <p:spTgt spid="16080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552AC3A-B3B1-4EDB-AEE3-570B32E20C07}" type="slidenum">
              <a:rPr lang="zh-CN" altLang="en-US" sz="1400">
                <a:latin typeface="Tahoma" panose="020B0604030504040204" pitchFamily="34" charset="0"/>
              </a:rPr>
              <a:pPr/>
              <a:t>57</a:t>
            </a:fld>
            <a:endParaRPr lang="en-US" altLang="zh-CN" sz="1400">
              <a:latin typeface="Tahoma" panose="020B0604030504040204" pitchFamily="34" charset="0"/>
            </a:endParaRPr>
          </a:p>
        </p:txBody>
      </p:sp>
      <p:sp>
        <p:nvSpPr>
          <p:cNvPr id="13320" name="Rectangle 2"/>
          <p:cNvSpPr>
            <a:spLocks noGrp="1" noChangeArrowheads="1"/>
          </p:cNvSpPr>
          <p:nvPr>
            <p:ph type="title"/>
          </p:nvPr>
        </p:nvSpPr>
        <p:spPr>
          <a:xfrm>
            <a:off x="0" y="228600"/>
            <a:ext cx="9144000" cy="1143000"/>
          </a:xfrm>
        </p:spPr>
        <p:txBody>
          <a:bodyPr/>
          <a:lstStyle/>
          <a:p>
            <a:pPr eaLnBrk="1" hangingPunct="1"/>
            <a:r>
              <a:rPr lang="en-US" altLang="zh-CN" sz="3600" smtClean="0">
                <a:latin typeface="Comic Sans MS" panose="030F0702030302020204" pitchFamily="66" charset="0"/>
              </a:rPr>
              <a:t>Packet Switching: </a:t>
            </a:r>
            <a:r>
              <a:rPr lang="en-US" altLang="zh-CN" sz="3600" smtClean="0">
                <a:solidFill>
                  <a:srgbClr val="FF3300"/>
                </a:solidFill>
                <a:latin typeface="Comic Sans MS" panose="030F0702030302020204" pitchFamily="66" charset="0"/>
              </a:rPr>
              <a:t>Statistical Multiplexing</a:t>
            </a:r>
            <a:endParaRPr lang="en-US" altLang="zh-CN" sz="4000" smtClean="0">
              <a:solidFill>
                <a:srgbClr val="FF3300"/>
              </a:solidFill>
              <a:latin typeface="Comic Sans MS" panose="030F0702030302020204" pitchFamily="66" charset="0"/>
            </a:endParaRPr>
          </a:p>
        </p:txBody>
      </p:sp>
      <p:sp>
        <p:nvSpPr>
          <p:cNvPr id="13321" name="Rectangle 3"/>
          <p:cNvSpPr>
            <a:spLocks noGrp="1" noChangeArrowheads="1"/>
          </p:cNvSpPr>
          <p:nvPr>
            <p:ph type="body" sz="half" idx="1"/>
          </p:nvPr>
        </p:nvSpPr>
        <p:spPr>
          <a:xfrm>
            <a:off x="0" y="5076825"/>
            <a:ext cx="9144000" cy="1524000"/>
          </a:xfrm>
        </p:spPr>
        <p:txBody>
          <a:bodyPr/>
          <a:lstStyle/>
          <a:p>
            <a:pPr eaLnBrk="1" hangingPunct="1">
              <a:spcBef>
                <a:spcPct val="0"/>
              </a:spcBef>
              <a:buFont typeface="Wingdings" panose="05000000000000000000" pitchFamily="2" charset="2"/>
              <a:buNone/>
            </a:pPr>
            <a:r>
              <a:rPr lang="en-US" altLang="zh-CN" sz="2400" dirty="0" smtClean="0">
                <a:solidFill>
                  <a:srgbClr val="0000FF"/>
                </a:solidFill>
                <a:latin typeface="Comic Sans MS" panose="030F0702030302020204" pitchFamily="66" charset="0"/>
              </a:rPr>
              <a:t>Sequence of A &amp; B packets does not have fixed pattern, shared on demand</a:t>
            </a:r>
            <a:r>
              <a:rPr lang="en-US" altLang="zh-CN" sz="2400" dirty="0" smtClean="0">
                <a:latin typeface="Comic Sans MS" panose="030F0702030302020204" pitchFamily="66" charset="0"/>
              </a:rPr>
              <a:t> </a:t>
            </a:r>
            <a:r>
              <a:rPr lang="en-US" altLang="zh-CN" sz="2400" dirty="0" smtClean="0">
                <a:latin typeface="Comic Sans MS" panose="030F0702030302020204" pitchFamily="66" charset="0"/>
                <a:sym typeface="Monotype Sorts" pitchFamily="2" charset="2"/>
              </a:rPr>
              <a:t> </a:t>
            </a:r>
            <a:r>
              <a:rPr lang="en-US" altLang="zh-CN" sz="2400" b="1" i="1" dirty="0" smtClean="0">
                <a:solidFill>
                  <a:srgbClr val="FF0000"/>
                </a:solidFill>
                <a:latin typeface="Comic Sans MS" panose="030F0702030302020204" pitchFamily="66" charset="0"/>
                <a:sym typeface="Monotype Sorts" pitchFamily="2" charset="2"/>
              </a:rPr>
              <a:t>statistical multiplexing</a:t>
            </a:r>
            <a:r>
              <a:rPr lang="en-US" altLang="zh-CN" sz="2400" dirty="0" smtClean="0">
                <a:latin typeface="Comic Sans MS" panose="030F0702030302020204" pitchFamily="66" charset="0"/>
                <a:sym typeface="Monotype Sorts" pitchFamily="2" charset="2"/>
              </a:rPr>
              <a:t>.</a:t>
            </a:r>
          </a:p>
          <a:p>
            <a:pPr eaLnBrk="1" hangingPunct="1">
              <a:spcBef>
                <a:spcPct val="0"/>
              </a:spcBef>
              <a:buFont typeface="Wingdings" panose="05000000000000000000" pitchFamily="2" charset="2"/>
              <a:buNone/>
            </a:pPr>
            <a:r>
              <a:rPr lang="en-US" altLang="zh-CN" sz="2400" dirty="0" smtClean="0">
                <a:solidFill>
                  <a:srgbClr val="0000FF"/>
                </a:solidFill>
                <a:latin typeface="Comic Sans MS" panose="030F0702030302020204" pitchFamily="66" charset="0"/>
                <a:sym typeface="Monotype Sorts" pitchFamily="2" charset="2"/>
              </a:rPr>
              <a:t>TDM: each host gets same slot in revolving TDM frame.</a:t>
            </a:r>
            <a:endParaRPr lang="en-US" altLang="zh-CN" sz="2400" dirty="0" smtClean="0">
              <a:solidFill>
                <a:srgbClr val="0000FF"/>
              </a:solidFill>
              <a:latin typeface="Comic Sans MS" panose="030F0702030302020204" pitchFamily="66" charset="0"/>
            </a:endParaRPr>
          </a:p>
        </p:txBody>
      </p:sp>
      <p:graphicFrame>
        <p:nvGraphicFramePr>
          <p:cNvPr id="13314" name="Object 226"/>
          <p:cNvGraphicFramePr>
            <a:graphicFrameLocks noChangeAspect="1"/>
          </p:cNvGraphicFramePr>
          <p:nvPr/>
        </p:nvGraphicFramePr>
        <p:xfrm>
          <a:off x="1300163" y="2706688"/>
          <a:ext cx="646112" cy="533400"/>
        </p:xfrm>
        <a:graphic>
          <a:graphicData uri="http://schemas.openxmlformats.org/presentationml/2006/ole">
            <mc:AlternateContent xmlns:mc="http://schemas.openxmlformats.org/markup-compatibility/2006">
              <mc:Choice xmlns:v="urn:schemas-microsoft-com:vml" Requires="v">
                <p:oleObj spid="_x0000_s14134" name="Clip" r:id="rId4" imgW="1307263" imgH="1084139" progId="MS_ClipArt_Gallery.2">
                  <p:embed/>
                </p:oleObj>
              </mc:Choice>
              <mc:Fallback>
                <p:oleObj name="Clip" r:id="rId4" imgW="1307263" imgH="1084139" progId="MS_ClipArt_Gallery.2">
                  <p:embed/>
                  <p:pic>
                    <p:nvPicPr>
                      <p:cNvPr id="0" name="Object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163" y="2706688"/>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2" name="Line 230"/>
          <p:cNvSpPr>
            <a:spLocks noChangeShapeType="1"/>
          </p:cNvSpPr>
          <p:nvPr/>
        </p:nvSpPr>
        <p:spPr bwMode="auto">
          <a:xfrm>
            <a:off x="3635375" y="2540000"/>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3323" name="Oval 228"/>
          <p:cNvSpPr>
            <a:spLocks noChangeArrowheads="1"/>
          </p:cNvSpPr>
          <p:nvPr/>
        </p:nvSpPr>
        <p:spPr bwMode="auto">
          <a:xfrm>
            <a:off x="2417763" y="2570163"/>
            <a:ext cx="1198562" cy="369887"/>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24" name="Rectangle 231"/>
          <p:cNvSpPr>
            <a:spLocks noChangeArrowheads="1"/>
          </p:cNvSpPr>
          <p:nvPr/>
        </p:nvSpPr>
        <p:spPr bwMode="auto">
          <a:xfrm>
            <a:off x="2417763" y="2501900"/>
            <a:ext cx="1198562"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3325" name="Oval 232"/>
          <p:cNvSpPr>
            <a:spLocks noChangeArrowheads="1"/>
          </p:cNvSpPr>
          <p:nvPr/>
        </p:nvSpPr>
        <p:spPr bwMode="auto">
          <a:xfrm>
            <a:off x="2427288" y="2273300"/>
            <a:ext cx="1198562" cy="43021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26" name="Group 242"/>
          <p:cNvGrpSpPr>
            <a:grpSpLocks/>
          </p:cNvGrpSpPr>
          <p:nvPr/>
        </p:nvGrpSpPr>
        <p:grpSpPr bwMode="auto">
          <a:xfrm>
            <a:off x="2773363" y="2303463"/>
            <a:ext cx="498475" cy="119062"/>
            <a:chOff x="2208" y="2184"/>
            <a:chExt cx="176" cy="69"/>
          </a:xfrm>
        </p:grpSpPr>
        <p:grpSp>
          <p:nvGrpSpPr>
            <p:cNvPr id="13396" name="Group 120"/>
            <p:cNvGrpSpPr>
              <a:grpSpLocks/>
            </p:cNvGrpSpPr>
            <p:nvPr/>
          </p:nvGrpSpPr>
          <p:grpSpPr bwMode="auto">
            <a:xfrm>
              <a:off x="2208" y="2185"/>
              <a:ext cx="176" cy="68"/>
              <a:chOff x="2848" y="848"/>
              <a:chExt cx="140" cy="98"/>
            </a:xfrm>
          </p:grpSpPr>
          <p:sp>
            <p:nvSpPr>
              <p:cNvPr id="13401" name="Line 1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2" name="Line 1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3" name="Line 1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97" name="Group 124"/>
            <p:cNvGrpSpPr>
              <a:grpSpLocks/>
            </p:cNvGrpSpPr>
            <p:nvPr/>
          </p:nvGrpSpPr>
          <p:grpSpPr bwMode="auto">
            <a:xfrm flipV="1">
              <a:off x="2208" y="2184"/>
              <a:ext cx="176" cy="68"/>
              <a:chOff x="2848" y="848"/>
              <a:chExt cx="140" cy="98"/>
            </a:xfrm>
          </p:grpSpPr>
          <p:sp>
            <p:nvSpPr>
              <p:cNvPr id="13398" name="Line 1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99" name="Line 1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0" name="Line 1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3327" name="Oval 246"/>
          <p:cNvSpPr>
            <a:spLocks noChangeArrowheads="1"/>
          </p:cNvSpPr>
          <p:nvPr/>
        </p:nvSpPr>
        <p:spPr bwMode="auto">
          <a:xfrm>
            <a:off x="5513388" y="2589213"/>
            <a:ext cx="1198562" cy="369887"/>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28" name="Line 247"/>
          <p:cNvSpPr>
            <a:spLocks noChangeShapeType="1"/>
          </p:cNvSpPr>
          <p:nvPr/>
        </p:nvSpPr>
        <p:spPr bwMode="auto">
          <a:xfrm>
            <a:off x="5522913" y="256857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9" name="Rectangle 248"/>
          <p:cNvSpPr>
            <a:spLocks noChangeArrowheads="1"/>
          </p:cNvSpPr>
          <p:nvPr/>
        </p:nvSpPr>
        <p:spPr bwMode="auto">
          <a:xfrm>
            <a:off x="5522913" y="2530475"/>
            <a:ext cx="1198562" cy="263525"/>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3330" name="Oval 249"/>
          <p:cNvSpPr>
            <a:spLocks noChangeArrowheads="1"/>
          </p:cNvSpPr>
          <p:nvPr/>
        </p:nvSpPr>
        <p:spPr bwMode="auto">
          <a:xfrm>
            <a:off x="5532438" y="2301875"/>
            <a:ext cx="1198562" cy="43021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aphicFrame>
        <p:nvGraphicFramePr>
          <p:cNvPr id="13315" name="Object 274"/>
          <p:cNvGraphicFramePr>
            <a:graphicFrameLocks noChangeAspect="1"/>
          </p:cNvGraphicFramePr>
          <p:nvPr/>
        </p:nvGraphicFramePr>
        <p:xfrm>
          <a:off x="7100888" y="1782763"/>
          <a:ext cx="646112" cy="533400"/>
        </p:xfrm>
        <a:graphic>
          <a:graphicData uri="http://schemas.openxmlformats.org/presentationml/2006/ole">
            <mc:AlternateContent xmlns:mc="http://schemas.openxmlformats.org/markup-compatibility/2006">
              <mc:Choice xmlns:v="urn:schemas-microsoft-com:vml" Requires="v">
                <p:oleObj spid="_x0000_s14135" name="Clip" r:id="rId6" imgW="1307263" imgH="1084139" progId="MS_ClipArt_Gallery.2">
                  <p:embed/>
                </p:oleObj>
              </mc:Choice>
              <mc:Fallback>
                <p:oleObj name="Clip" r:id="rId6" imgW="1307263" imgH="1084139" progId="MS_ClipArt_Gallery.2">
                  <p:embed/>
                  <p:pic>
                    <p:nvPicPr>
                      <p:cNvPr id="0" name="Object 2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0888" y="178276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275"/>
          <p:cNvGraphicFramePr>
            <a:graphicFrameLocks noChangeAspect="1"/>
          </p:cNvGraphicFramePr>
          <p:nvPr/>
        </p:nvGraphicFramePr>
        <p:xfrm>
          <a:off x="1062038" y="1801813"/>
          <a:ext cx="646112" cy="533400"/>
        </p:xfrm>
        <a:graphic>
          <a:graphicData uri="http://schemas.openxmlformats.org/presentationml/2006/ole">
            <mc:AlternateContent xmlns:mc="http://schemas.openxmlformats.org/markup-compatibility/2006">
              <mc:Choice xmlns:v="urn:schemas-microsoft-com:vml" Requires="v">
                <p:oleObj spid="_x0000_s14136" name="Clip" r:id="rId7" imgW="1307263" imgH="1084139" progId="MS_ClipArt_Gallery.2">
                  <p:embed/>
                </p:oleObj>
              </mc:Choice>
              <mc:Fallback>
                <p:oleObj name="Clip" r:id="rId7" imgW="1307263" imgH="1084139" progId="MS_ClipArt_Gallery.2">
                  <p:embed/>
                  <p:pic>
                    <p:nvPicPr>
                      <p:cNvPr id="0" name="Object 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38" y="180181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1" name="Line 276"/>
          <p:cNvSpPr>
            <a:spLocks noChangeShapeType="1"/>
          </p:cNvSpPr>
          <p:nvPr/>
        </p:nvSpPr>
        <p:spPr bwMode="auto">
          <a:xfrm>
            <a:off x="1687513" y="2208213"/>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2" name="Line 277"/>
          <p:cNvSpPr>
            <a:spLocks noChangeShapeType="1"/>
          </p:cNvSpPr>
          <p:nvPr/>
        </p:nvSpPr>
        <p:spPr bwMode="auto">
          <a:xfrm flipV="1">
            <a:off x="1992313" y="3194050"/>
            <a:ext cx="195262"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3" name="Line 278"/>
          <p:cNvSpPr>
            <a:spLocks noChangeShapeType="1"/>
          </p:cNvSpPr>
          <p:nvPr/>
        </p:nvSpPr>
        <p:spPr bwMode="auto">
          <a:xfrm>
            <a:off x="3611563" y="2627313"/>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4" name="Line 279"/>
          <p:cNvSpPr>
            <a:spLocks noChangeShapeType="1"/>
          </p:cNvSpPr>
          <p:nvPr/>
        </p:nvSpPr>
        <p:spPr bwMode="auto">
          <a:xfrm flipV="1">
            <a:off x="5716588" y="2960688"/>
            <a:ext cx="142875" cy="657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5" name="Line 280"/>
          <p:cNvSpPr>
            <a:spLocks noChangeShapeType="1"/>
          </p:cNvSpPr>
          <p:nvPr/>
        </p:nvSpPr>
        <p:spPr bwMode="auto">
          <a:xfrm flipV="1">
            <a:off x="6688138" y="2189163"/>
            <a:ext cx="504825" cy="266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6" name="Line 284"/>
          <p:cNvSpPr>
            <a:spLocks noChangeShapeType="1"/>
          </p:cNvSpPr>
          <p:nvPr/>
        </p:nvSpPr>
        <p:spPr bwMode="auto">
          <a:xfrm flipH="1">
            <a:off x="2192338" y="2198688"/>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7" name="Line 285"/>
          <p:cNvSpPr>
            <a:spLocks noChangeShapeType="1"/>
          </p:cNvSpPr>
          <p:nvPr/>
        </p:nvSpPr>
        <p:spPr bwMode="auto">
          <a:xfrm>
            <a:off x="2201863" y="2632075"/>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8" name="Rectangle 287"/>
          <p:cNvSpPr>
            <a:spLocks noChangeArrowheads="1"/>
          </p:cNvSpPr>
          <p:nvPr/>
        </p:nvSpPr>
        <p:spPr bwMode="auto">
          <a:xfrm>
            <a:off x="3644900" y="242252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39" name="Rectangle 288"/>
          <p:cNvSpPr>
            <a:spLocks noChangeArrowheads="1"/>
          </p:cNvSpPr>
          <p:nvPr/>
        </p:nvSpPr>
        <p:spPr bwMode="auto">
          <a:xfrm>
            <a:off x="3806825" y="242252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0" name="Rectangle 289"/>
          <p:cNvSpPr>
            <a:spLocks noChangeArrowheads="1"/>
          </p:cNvSpPr>
          <p:nvPr/>
        </p:nvSpPr>
        <p:spPr bwMode="auto">
          <a:xfrm>
            <a:off x="3968750" y="242252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1" name="Rectangle 290"/>
          <p:cNvSpPr>
            <a:spLocks noChangeArrowheads="1"/>
          </p:cNvSpPr>
          <p:nvPr/>
        </p:nvSpPr>
        <p:spPr bwMode="auto">
          <a:xfrm>
            <a:off x="4130675" y="242252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2" name="Rectangle 291"/>
          <p:cNvSpPr>
            <a:spLocks noChangeArrowheads="1"/>
          </p:cNvSpPr>
          <p:nvPr/>
        </p:nvSpPr>
        <p:spPr bwMode="auto">
          <a:xfrm>
            <a:off x="4292600" y="242252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3" name="Rectangle 292"/>
          <p:cNvSpPr>
            <a:spLocks noChangeArrowheads="1"/>
          </p:cNvSpPr>
          <p:nvPr/>
        </p:nvSpPr>
        <p:spPr bwMode="auto">
          <a:xfrm>
            <a:off x="4664075" y="2422525"/>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4" name="Rectangle 293"/>
          <p:cNvSpPr>
            <a:spLocks noChangeArrowheads="1"/>
          </p:cNvSpPr>
          <p:nvPr/>
        </p:nvSpPr>
        <p:spPr bwMode="auto">
          <a:xfrm>
            <a:off x="5102225" y="241776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45" name="Group 311"/>
          <p:cNvGrpSpPr>
            <a:grpSpLocks/>
          </p:cNvGrpSpPr>
          <p:nvPr/>
        </p:nvGrpSpPr>
        <p:grpSpPr bwMode="auto">
          <a:xfrm>
            <a:off x="2954338" y="2498725"/>
            <a:ext cx="633412" cy="200025"/>
            <a:chOff x="1800" y="1425"/>
            <a:chExt cx="399" cy="126"/>
          </a:xfrm>
        </p:grpSpPr>
        <p:sp>
          <p:nvSpPr>
            <p:cNvPr id="13392"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3"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4"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5"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3346" name="Rectangle 298"/>
          <p:cNvSpPr>
            <a:spLocks noChangeArrowheads="1"/>
          </p:cNvSpPr>
          <p:nvPr/>
        </p:nvSpPr>
        <p:spPr bwMode="auto">
          <a:xfrm>
            <a:off x="2225675" y="2398713"/>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7" name="Rectangle 299"/>
          <p:cNvSpPr>
            <a:spLocks noChangeArrowheads="1"/>
          </p:cNvSpPr>
          <p:nvPr/>
        </p:nvSpPr>
        <p:spPr bwMode="auto">
          <a:xfrm>
            <a:off x="2006600" y="2970213"/>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48" name="Line 300"/>
          <p:cNvSpPr>
            <a:spLocks noChangeShapeType="1"/>
          </p:cNvSpPr>
          <p:nvPr/>
        </p:nvSpPr>
        <p:spPr bwMode="auto">
          <a:xfrm>
            <a:off x="2401888" y="2503488"/>
            <a:ext cx="242887" cy="4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9" name="Line 301"/>
          <p:cNvSpPr>
            <a:spLocks noChangeShapeType="1"/>
          </p:cNvSpPr>
          <p:nvPr/>
        </p:nvSpPr>
        <p:spPr bwMode="auto">
          <a:xfrm flipV="1">
            <a:off x="2068513" y="2779713"/>
            <a:ext cx="0" cy="1762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0" name="Line 302"/>
          <p:cNvSpPr>
            <a:spLocks noChangeShapeType="1"/>
          </p:cNvSpPr>
          <p:nvPr/>
        </p:nvSpPr>
        <p:spPr bwMode="auto">
          <a:xfrm>
            <a:off x="4025900" y="2312988"/>
            <a:ext cx="10620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1" name="Text Box 303"/>
          <p:cNvSpPr txBox="1">
            <a:spLocks noChangeArrowheads="1"/>
          </p:cNvSpPr>
          <p:nvPr/>
        </p:nvSpPr>
        <p:spPr bwMode="auto">
          <a:xfrm>
            <a:off x="709613" y="1825625"/>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1"/>
                </a:solidFill>
                <a:latin typeface="Comic Sans MS" panose="030F0702030302020204" pitchFamily="66" charset="0"/>
              </a:rPr>
              <a:t>A</a:t>
            </a:r>
            <a:endParaRPr lang="en-US" altLang="zh-CN">
              <a:solidFill>
                <a:schemeClr val="accent1"/>
              </a:solidFill>
            </a:endParaRPr>
          </a:p>
        </p:txBody>
      </p:sp>
      <p:sp>
        <p:nvSpPr>
          <p:cNvPr id="13352" name="Text Box 304"/>
          <p:cNvSpPr txBox="1">
            <a:spLocks noChangeArrowheads="1"/>
          </p:cNvSpPr>
          <p:nvPr/>
        </p:nvSpPr>
        <p:spPr bwMode="auto">
          <a:xfrm>
            <a:off x="985838" y="2844800"/>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accent2"/>
                </a:solidFill>
                <a:latin typeface="Comic Sans MS" panose="030F0702030302020204" pitchFamily="66" charset="0"/>
              </a:rPr>
              <a:t>B</a:t>
            </a:r>
            <a:endParaRPr lang="en-US" altLang="zh-CN">
              <a:solidFill>
                <a:schemeClr val="accent1"/>
              </a:solidFill>
            </a:endParaRPr>
          </a:p>
        </p:txBody>
      </p:sp>
      <p:sp>
        <p:nvSpPr>
          <p:cNvPr id="13353" name="Text Box 305"/>
          <p:cNvSpPr txBox="1">
            <a:spLocks noChangeArrowheads="1"/>
          </p:cNvSpPr>
          <p:nvPr/>
        </p:nvSpPr>
        <p:spPr bwMode="auto">
          <a:xfrm>
            <a:off x="6700838" y="17018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C</a:t>
            </a:r>
            <a:endParaRPr lang="en-US" altLang="zh-CN">
              <a:solidFill>
                <a:schemeClr val="accent1"/>
              </a:solidFill>
            </a:endParaRPr>
          </a:p>
        </p:txBody>
      </p:sp>
      <p:sp>
        <p:nvSpPr>
          <p:cNvPr id="13354" name="Text Box 308"/>
          <p:cNvSpPr txBox="1">
            <a:spLocks noChangeArrowheads="1"/>
          </p:cNvSpPr>
          <p:nvPr/>
        </p:nvSpPr>
        <p:spPr bwMode="auto">
          <a:xfrm>
            <a:off x="1709738" y="1549400"/>
            <a:ext cx="1262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10 Mb/s</a:t>
            </a:r>
          </a:p>
          <a:p>
            <a:r>
              <a:rPr lang="en-US" altLang="zh-CN" sz="2000">
                <a:latin typeface="Comic Sans MS" panose="030F0702030302020204" pitchFamily="66" charset="0"/>
              </a:rPr>
              <a:t>Ethernet</a:t>
            </a:r>
            <a:endParaRPr lang="en-US" altLang="zh-CN">
              <a:solidFill>
                <a:schemeClr val="accent1"/>
              </a:solidFill>
            </a:endParaRPr>
          </a:p>
        </p:txBody>
      </p:sp>
      <p:sp>
        <p:nvSpPr>
          <p:cNvPr id="13355" name="Text Box 309"/>
          <p:cNvSpPr txBox="1">
            <a:spLocks noChangeArrowheads="1"/>
          </p:cNvSpPr>
          <p:nvPr/>
        </p:nvSpPr>
        <p:spPr bwMode="auto">
          <a:xfrm>
            <a:off x="3852863" y="2663825"/>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1.5 Mb/s</a:t>
            </a:r>
            <a:endParaRPr lang="en-US" altLang="zh-CN">
              <a:solidFill>
                <a:schemeClr val="accent1"/>
              </a:solidFill>
            </a:endParaRPr>
          </a:p>
        </p:txBody>
      </p:sp>
      <p:sp>
        <p:nvSpPr>
          <p:cNvPr id="13356" name="Text Box 310"/>
          <p:cNvSpPr txBox="1">
            <a:spLocks noChangeArrowheads="1"/>
          </p:cNvSpPr>
          <p:nvPr/>
        </p:nvSpPr>
        <p:spPr bwMode="auto">
          <a:xfrm>
            <a:off x="6119813" y="32305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solidFill>
                <a:schemeClr val="accent1"/>
              </a:solidFill>
            </a:endParaRPr>
          </a:p>
        </p:txBody>
      </p:sp>
      <p:sp>
        <p:nvSpPr>
          <p:cNvPr id="13357" name="Rectangle 313"/>
          <p:cNvSpPr>
            <a:spLocks noChangeArrowheads="1"/>
          </p:cNvSpPr>
          <p:nvPr/>
        </p:nvSpPr>
        <p:spPr bwMode="auto">
          <a:xfrm>
            <a:off x="5564188" y="2441575"/>
            <a:ext cx="147637"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58" name="Rectangle 314"/>
          <p:cNvSpPr>
            <a:spLocks noChangeArrowheads="1"/>
          </p:cNvSpPr>
          <p:nvPr/>
        </p:nvSpPr>
        <p:spPr bwMode="auto">
          <a:xfrm>
            <a:off x="5726113" y="2441575"/>
            <a:ext cx="147637"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59" name="Rectangle 315"/>
          <p:cNvSpPr>
            <a:spLocks noChangeArrowheads="1"/>
          </p:cNvSpPr>
          <p:nvPr/>
        </p:nvSpPr>
        <p:spPr bwMode="auto">
          <a:xfrm>
            <a:off x="5888038" y="2441575"/>
            <a:ext cx="147637"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60" name="Group 319"/>
          <p:cNvGrpSpPr>
            <a:grpSpLocks/>
          </p:cNvGrpSpPr>
          <p:nvPr/>
        </p:nvGrpSpPr>
        <p:grpSpPr bwMode="auto">
          <a:xfrm rot="-1962567">
            <a:off x="5811838" y="2660650"/>
            <a:ext cx="633412" cy="200025"/>
            <a:chOff x="4176" y="2211"/>
            <a:chExt cx="399" cy="126"/>
          </a:xfrm>
        </p:grpSpPr>
        <p:sp>
          <p:nvSpPr>
            <p:cNvPr id="13388" name="Rectangle 320"/>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89" name="Rectangle 321"/>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0" name="Rectangle 322"/>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91" name="Rectangle 323"/>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3361" name="Group 331"/>
          <p:cNvGrpSpPr>
            <a:grpSpLocks/>
          </p:cNvGrpSpPr>
          <p:nvPr/>
        </p:nvGrpSpPr>
        <p:grpSpPr bwMode="auto">
          <a:xfrm>
            <a:off x="3776663" y="3578225"/>
            <a:ext cx="3117850" cy="1471613"/>
            <a:chOff x="1646" y="2009"/>
            <a:chExt cx="1964" cy="927"/>
          </a:xfrm>
        </p:grpSpPr>
        <p:graphicFrame>
          <p:nvGraphicFramePr>
            <p:cNvPr id="13317" name="Object 11"/>
            <p:cNvGraphicFramePr>
              <a:graphicFrameLocks noChangeAspect="1"/>
            </p:cNvGraphicFramePr>
            <p:nvPr/>
          </p:nvGraphicFramePr>
          <p:xfrm>
            <a:off x="2960" y="2600"/>
            <a:ext cx="407" cy="336"/>
          </p:xfrm>
          <a:graphic>
            <a:graphicData uri="http://schemas.openxmlformats.org/presentationml/2006/ole">
              <mc:AlternateContent xmlns:mc="http://schemas.openxmlformats.org/markup-compatibility/2006">
                <mc:Choice xmlns:v="urn:schemas-microsoft-com:vml" Requires="v">
                  <p:oleObj spid="_x0000_s14137" name="Clip" r:id="rId8" imgW="1307263" imgH="1084139" progId="MS_ClipArt_Gallery.2">
                    <p:embed/>
                  </p:oleObj>
                </mc:Choice>
                <mc:Fallback>
                  <p:oleObj name="Clip" r:id="rId8" imgW="1307263" imgH="1084139"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 y="260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65" name="Group 259"/>
            <p:cNvGrpSpPr>
              <a:grpSpLocks/>
            </p:cNvGrpSpPr>
            <p:nvPr/>
          </p:nvGrpSpPr>
          <p:grpSpPr bwMode="auto">
            <a:xfrm>
              <a:off x="2428" y="2009"/>
              <a:ext cx="761" cy="420"/>
              <a:chOff x="1462" y="1283"/>
              <a:chExt cx="761" cy="420"/>
            </a:xfrm>
          </p:grpSpPr>
          <p:sp>
            <p:nvSpPr>
              <p:cNvPr id="13375" name="Oval 260"/>
              <p:cNvSpPr>
                <a:spLocks noChangeArrowheads="1"/>
              </p:cNvSpPr>
              <p:nvPr/>
            </p:nvSpPr>
            <p:spPr bwMode="auto">
              <a:xfrm>
                <a:off x="1462" y="1470"/>
                <a:ext cx="755" cy="233"/>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6" name="Line 261"/>
              <p:cNvSpPr>
                <a:spLocks noChangeShapeType="1"/>
              </p:cNvSpPr>
              <p:nvPr/>
            </p:nvSpPr>
            <p:spPr bwMode="auto">
              <a:xfrm>
                <a:off x="1462" y="1451"/>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7" name="Rectangle 262"/>
              <p:cNvSpPr>
                <a:spLocks noChangeArrowheads="1"/>
              </p:cNvSpPr>
              <p:nvPr/>
            </p:nvSpPr>
            <p:spPr bwMode="auto">
              <a:xfrm>
                <a:off x="1462" y="1427"/>
                <a:ext cx="755" cy="166"/>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3378" name="Oval 263"/>
              <p:cNvSpPr>
                <a:spLocks noChangeArrowheads="1"/>
              </p:cNvSpPr>
              <p:nvPr/>
            </p:nvSpPr>
            <p:spPr bwMode="auto">
              <a:xfrm>
                <a:off x="1468" y="1283"/>
                <a:ext cx="755" cy="271"/>
              </a:xfrm>
              <a:prstGeom prst="ellipse">
                <a:avLst/>
              </a:prstGeom>
              <a:solidFill>
                <a:srgbClr val="B2B2B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79" name="Group 264"/>
              <p:cNvGrpSpPr>
                <a:grpSpLocks/>
              </p:cNvGrpSpPr>
              <p:nvPr/>
            </p:nvGrpSpPr>
            <p:grpSpPr bwMode="auto">
              <a:xfrm>
                <a:off x="1686" y="1302"/>
                <a:ext cx="314" cy="75"/>
                <a:chOff x="2208" y="2184"/>
                <a:chExt cx="176" cy="69"/>
              </a:xfrm>
            </p:grpSpPr>
            <p:grpSp>
              <p:nvGrpSpPr>
                <p:cNvPr id="13380" name="Group 265"/>
                <p:cNvGrpSpPr>
                  <a:grpSpLocks/>
                </p:cNvGrpSpPr>
                <p:nvPr/>
              </p:nvGrpSpPr>
              <p:grpSpPr bwMode="auto">
                <a:xfrm>
                  <a:off x="2208" y="2185"/>
                  <a:ext cx="176" cy="68"/>
                  <a:chOff x="2848" y="848"/>
                  <a:chExt cx="140" cy="98"/>
                </a:xfrm>
              </p:grpSpPr>
              <p:sp>
                <p:nvSpPr>
                  <p:cNvPr id="13385" name="Line 2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6" name="Line 2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7" name="Line 2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81" name="Group 269"/>
                <p:cNvGrpSpPr>
                  <a:grpSpLocks/>
                </p:cNvGrpSpPr>
                <p:nvPr/>
              </p:nvGrpSpPr>
              <p:grpSpPr bwMode="auto">
                <a:xfrm flipV="1">
                  <a:off x="2208" y="2184"/>
                  <a:ext cx="176" cy="68"/>
                  <a:chOff x="2848" y="848"/>
                  <a:chExt cx="140" cy="98"/>
                </a:xfrm>
              </p:grpSpPr>
              <p:sp>
                <p:nvSpPr>
                  <p:cNvPr id="13382" name="Line 2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3" name="Line 2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4" name="Line 2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aphicFrame>
          <p:nvGraphicFramePr>
            <p:cNvPr id="13318" name="Object 273"/>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14138" name="Clip" r:id="rId9" imgW="1307263" imgH="1084139" progId="MS_ClipArt_Gallery.2">
                    <p:embed/>
                  </p:oleObj>
                </mc:Choice>
                <mc:Fallback>
                  <p:oleObj name="Clip" r:id="rId9" imgW="1307263" imgH="1084139" progId="MS_ClipArt_Gallery.2">
                    <p:embed/>
                    <p:pic>
                      <p:nvPicPr>
                        <p:cNvPr id="0" name="Object 2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6" name="Line 281"/>
            <p:cNvSpPr>
              <a:spLocks noChangeShapeType="1"/>
            </p:cNvSpPr>
            <p:nvPr/>
          </p:nvSpPr>
          <p:spPr bwMode="auto">
            <a:xfrm flipV="1">
              <a:off x="2214" y="2370"/>
              <a:ext cx="294"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7" name="Line 283"/>
            <p:cNvSpPr>
              <a:spLocks noChangeShapeType="1"/>
            </p:cNvSpPr>
            <p:nvPr/>
          </p:nvSpPr>
          <p:spPr bwMode="auto">
            <a:xfrm flipH="1" flipV="1">
              <a:off x="2964" y="2406"/>
              <a:ext cx="21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8" name="Text Box 306"/>
            <p:cNvSpPr txBox="1">
              <a:spLocks noChangeArrowheads="1"/>
            </p:cNvSpPr>
            <p:nvPr/>
          </p:nvSpPr>
          <p:spPr bwMode="auto">
            <a:xfrm>
              <a:off x="1646" y="254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D</a:t>
              </a:r>
              <a:endParaRPr lang="en-US" altLang="zh-CN">
                <a:solidFill>
                  <a:schemeClr val="accent1"/>
                </a:solidFill>
              </a:endParaRPr>
            </a:p>
          </p:txBody>
        </p:sp>
        <p:sp>
          <p:nvSpPr>
            <p:cNvPr id="13369" name="Text Box 307"/>
            <p:cNvSpPr txBox="1">
              <a:spLocks noChangeArrowheads="1"/>
            </p:cNvSpPr>
            <p:nvPr/>
          </p:nvSpPr>
          <p:spPr bwMode="auto">
            <a:xfrm>
              <a:off x="3374" y="2591"/>
              <a:ext cx="2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latin typeface="Comic Sans MS" panose="030F0702030302020204" pitchFamily="66" charset="0"/>
                </a:rPr>
                <a:t>E</a:t>
              </a:r>
              <a:endParaRPr lang="en-US" altLang="zh-CN">
                <a:solidFill>
                  <a:schemeClr val="accent1"/>
                </a:solidFill>
              </a:endParaRPr>
            </a:p>
          </p:txBody>
        </p:sp>
        <p:grpSp>
          <p:nvGrpSpPr>
            <p:cNvPr id="13370" name="Group 324"/>
            <p:cNvGrpSpPr>
              <a:grpSpLocks/>
            </p:cNvGrpSpPr>
            <p:nvPr/>
          </p:nvGrpSpPr>
          <p:grpSpPr bwMode="auto">
            <a:xfrm rot="-2018696">
              <a:off x="2736" y="2139"/>
              <a:ext cx="399" cy="126"/>
              <a:chOff x="4176" y="2211"/>
              <a:chExt cx="399" cy="126"/>
            </a:xfrm>
          </p:grpSpPr>
          <p:sp>
            <p:nvSpPr>
              <p:cNvPr id="13371" name="Rectangle 325"/>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2" name="Rectangle 326"/>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3" name="Rectangle 327"/>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374" name="Rectangle 328"/>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
        <p:nvSpPr>
          <p:cNvPr id="13362" name="Text Box 329"/>
          <p:cNvSpPr txBox="1">
            <a:spLocks noChangeArrowheads="1"/>
          </p:cNvSpPr>
          <p:nvPr/>
        </p:nvSpPr>
        <p:spPr bwMode="auto">
          <a:xfrm>
            <a:off x="3338513" y="1873250"/>
            <a:ext cx="294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b="1" i="1">
                <a:solidFill>
                  <a:srgbClr val="FF0000"/>
                </a:solidFill>
                <a:latin typeface="Comic Sans MS" panose="030F0702030302020204" pitchFamily="66" charset="0"/>
              </a:rPr>
              <a:t>statistical multiplexing</a:t>
            </a:r>
            <a:endParaRPr lang="en-US" altLang="zh-CN">
              <a:solidFill>
                <a:schemeClr val="accent1"/>
              </a:solidFill>
            </a:endParaRPr>
          </a:p>
        </p:txBody>
      </p:sp>
      <p:sp>
        <p:nvSpPr>
          <p:cNvPr id="13363" name="Text Box 330"/>
          <p:cNvSpPr txBox="1">
            <a:spLocks noChangeArrowheads="1"/>
          </p:cNvSpPr>
          <p:nvPr/>
        </p:nvSpPr>
        <p:spPr bwMode="auto">
          <a:xfrm>
            <a:off x="2054225" y="3221038"/>
            <a:ext cx="21129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1800">
                <a:latin typeface="Comic Sans MS" panose="030F0702030302020204" pitchFamily="66" charset="0"/>
              </a:rPr>
              <a:t>queue of packets</a:t>
            </a:r>
          </a:p>
          <a:p>
            <a:pPr algn="ctr"/>
            <a:r>
              <a:rPr lang="en-US" altLang="zh-CN" sz="1800">
                <a:latin typeface="Comic Sans MS" panose="030F0702030302020204" pitchFamily="66" charset="0"/>
              </a:rPr>
              <a:t>waiting for output</a:t>
            </a:r>
          </a:p>
          <a:p>
            <a:pPr algn="ctr"/>
            <a:r>
              <a:rPr lang="en-US" altLang="zh-CN" sz="1800">
                <a:latin typeface="Comic Sans MS" panose="030F0702030302020204" pitchFamily="66" charset="0"/>
              </a:rPr>
              <a:t>link</a:t>
            </a:r>
            <a:endParaRPr lang="en-US" altLang="zh-CN" sz="1800">
              <a:solidFill>
                <a:schemeClr val="accent1"/>
              </a:solidFill>
            </a:endParaRPr>
          </a:p>
        </p:txBody>
      </p:sp>
      <p:sp>
        <p:nvSpPr>
          <p:cNvPr id="13364" name="Line 332"/>
          <p:cNvSpPr>
            <a:spLocks noChangeShapeType="1"/>
          </p:cNvSpPr>
          <p:nvPr/>
        </p:nvSpPr>
        <p:spPr bwMode="auto">
          <a:xfrm flipV="1">
            <a:off x="2987675" y="2751138"/>
            <a:ext cx="166688"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F755B1A-5E42-41E4-A57C-3E4862F3170B}" type="slidenum">
              <a:rPr lang="zh-CN" altLang="en-US" sz="1400">
                <a:latin typeface="Tahoma" panose="020B0604030504040204" pitchFamily="34" charset="0"/>
              </a:rPr>
              <a:pPr/>
              <a:t>58</a:t>
            </a:fld>
            <a:endParaRPr lang="en-US" altLang="zh-CN" sz="1400">
              <a:latin typeface="Tahoma" panose="020B0604030504040204" pitchFamily="34" charset="0"/>
            </a:endParaRPr>
          </a:p>
        </p:txBody>
      </p:sp>
      <p:sp>
        <p:nvSpPr>
          <p:cNvPr id="89091" name="Rectangle 2"/>
          <p:cNvSpPr>
            <a:spLocks noGrp="1" noChangeArrowheads="1"/>
          </p:cNvSpPr>
          <p:nvPr>
            <p:ph type="title"/>
          </p:nvPr>
        </p:nvSpPr>
        <p:spPr>
          <a:xfrm>
            <a:off x="90488" y="908050"/>
            <a:ext cx="9132887" cy="768350"/>
          </a:xfrm>
        </p:spPr>
        <p:txBody>
          <a:bodyPr/>
          <a:lstStyle/>
          <a:p>
            <a:pPr algn="ctr" eaLnBrk="1" hangingPunct="1"/>
            <a:r>
              <a:rPr lang="zh-CN" altLang="en-US" sz="2800" b="1" smtClean="0">
                <a:solidFill>
                  <a:srgbClr val="0000FF"/>
                </a:solidFill>
                <a:latin typeface="Comic Sans MS" panose="030F0702030302020204" pitchFamily="66" charset="0"/>
                <a:ea typeface="隶书" panose="02010509060101010101" pitchFamily="49" charset="-122"/>
              </a:rPr>
              <a:t> </a:t>
            </a:r>
            <a:r>
              <a:rPr lang="en-US" altLang="zh-CN" sz="2800" b="1" smtClean="0">
                <a:solidFill>
                  <a:srgbClr val="0000FF"/>
                </a:solidFill>
                <a:latin typeface="Comic Sans MS" panose="030F0702030302020204" pitchFamily="66" charset="0"/>
                <a:ea typeface="隶书" panose="02010509060101010101" pitchFamily="49" charset="-122"/>
              </a:rPr>
              <a:t>STDM: Statistical time division multiplexing</a:t>
            </a:r>
          </a:p>
        </p:txBody>
      </p:sp>
      <p:sp>
        <p:nvSpPr>
          <p:cNvPr id="89092" name="Freeform 3"/>
          <p:cNvSpPr>
            <a:spLocks/>
          </p:cNvSpPr>
          <p:nvPr/>
        </p:nvSpPr>
        <p:spPr bwMode="auto">
          <a:xfrm>
            <a:off x="6891338"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3" name="Freeform 4"/>
          <p:cNvSpPr>
            <a:spLocks/>
          </p:cNvSpPr>
          <p:nvPr/>
        </p:nvSpPr>
        <p:spPr bwMode="auto">
          <a:xfrm>
            <a:off x="7975600"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4" name="Freeform 5"/>
          <p:cNvSpPr>
            <a:spLocks/>
          </p:cNvSpPr>
          <p:nvPr/>
        </p:nvSpPr>
        <p:spPr bwMode="auto">
          <a:xfrm>
            <a:off x="761365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5" name="Freeform 6"/>
          <p:cNvSpPr>
            <a:spLocks/>
          </p:cNvSpPr>
          <p:nvPr/>
        </p:nvSpPr>
        <p:spPr bwMode="auto">
          <a:xfrm>
            <a:off x="725170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6" name="Freeform 7"/>
          <p:cNvSpPr>
            <a:spLocks/>
          </p:cNvSpPr>
          <p:nvPr/>
        </p:nvSpPr>
        <p:spPr bwMode="auto">
          <a:xfrm>
            <a:off x="652938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7" name="Freeform 8"/>
          <p:cNvSpPr>
            <a:spLocks/>
          </p:cNvSpPr>
          <p:nvPr/>
        </p:nvSpPr>
        <p:spPr bwMode="auto">
          <a:xfrm>
            <a:off x="616743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8" name="Freeform 9"/>
          <p:cNvSpPr>
            <a:spLocks/>
          </p:cNvSpPr>
          <p:nvPr/>
        </p:nvSpPr>
        <p:spPr bwMode="auto">
          <a:xfrm>
            <a:off x="5807075"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099" name="Text Box 10"/>
          <p:cNvSpPr txBox="1">
            <a:spLocks noChangeArrowheads="1"/>
          </p:cNvSpPr>
          <p:nvPr/>
        </p:nvSpPr>
        <p:spPr bwMode="auto">
          <a:xfrm>
            <a:off x="660400" y="2138363"/>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User</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9100" name="Freeform 11"/>
          <p:cNvSpPr>
            <a:spLocks/>
          </p:cNvSpPr>
          <p:nvPr/>
        </p:nvSpPr>
        <p:spPr bwMode="auto">
          <a:xfrm>
            <a:off x="3186113" y="2813050"/>
            <a:ext cx="633412"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1" name="Freeform 12"/>
          <p:cNvSpPr>
            <a:spLocks/>
          </p:cNvSpPr>
          <p:nvPr/>
        </p:nvSpPr>
        <p:spPr bwMode="auto">
          <a:xfrm>
            <a:off x="1289050" y="3619500"/>
            <a:ext cx="1265238" cy="4016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2" name="Freeform 13"/>
          <p:cNvSpPr>
            <a:spLocks/>
          </p:cNvSpPr>
          <p:nvPr/>
        </p:nvSpPr>
        <p:spPr bwMode="auto">
          <a:xfrm>
            <a:off x="1920875" y="4424363"/>
            <a:ext cx="1265238"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3" name="Freeform 14"/>
          <p:cNvSpPr>
            <a:spLocks/>
          </p:cNvSpPr>
          <p:nvPr/>
        </p:nvSpPr>
        <p:spPr bwMode="auto">
          <a:xfrm>
            <a:off x="2554288" y="5229225"/>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04" name="Text Box 15"/>
          <p:cNvSpPr txBox="1">
            <a:spLocks noChangeArrowheads="1"/>
          </p:cNvSpPr>
          <p:nvPr/>
        </p:nvSpPr>
        <p:spPr bwMode="auto">
          <a:xfrm>
            <a:off x="755650" y="2776538"/>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05" name="Text Box 16"/>
          <p:cNvSpPr txBox="1">
            <a:spLocks noChangeArrowheads="1"/>
          </p:cNvSpPr>
          <p:nvPr/>
        </p:nvSpPr>
        <p:spPr bwMode="auto">
          <a:xfrm>
            <a:off x="755650" y="3581400"/>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06" name="Text Box 17"/>
          <p:cNvSpPr txBox="1">
            <a:spLocks noChangeArrowheads="1"/>
          </p:cNvSpPr>
          <p:nvPr/>
        </p:nvSpPr>
        <p:spPr bwMode="auto">
          <a:xfrm>
            <a:off x="755650" y="438785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07" name="Text Box 18"/>
          <p:cNvSpPr txBox="1">
            <a:spLocks noChangeArrowheads="1"/>
          </p:cNvSpPr>
          <p:nvPr/>
        </p:nvSpPr>
        <p:spPr bwMode="auto">
          <a:xfrm>
            <a:off x="755650" y="5192713"/>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9108" name="Line 19"/>
          <p:cNvSpPr>
            <a:spLocks noChangeShapeType="1"/>
          </p:cNvSpPr>
          <p:nvPr/>
        </p:nvSpPr>
        <p:spPr bwMode="auto">
          <a:xfrm>
            <a:off x="5535613" y="4424363"/>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09" name="Text Box 20"/>
          <p:cNvSpPr txBox="1">
            <a:spLocks noChangeArrowheads="1"/>
          </p:cNvSpPr>
          <p:nvPr/>
        </p:nvSpPr>
        <p:spPr bwMode="auto">
          <a:xfrm>
            <a:off x="3322638" y="2797175"/>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10" name="Text Box 21"/>
          <p:cNvSpPr txBox="1">
            <a:spLocks noChangeArrowheads="1"/>
          </p:cNvSpPr>
          <p:nvPr/>
        </p:nvSpPr>
        <p:spPr bwMode="auto">
          <a:xfrm>
            <a:off x="1477963" y="360521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11" name="Text Box 22"/>
          <p:cNvSpPr txBox="1">
            <a:spLocks noChangeArrowheads="1"/>
          </p:cNvSpPr>
          <p:nvPr/>
        </p:nvSpPr>
        <p:spPr bwMode="auto">
          <a:xfrm>
            <a:off x="2705100" y="44005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12" name="Text Box 23"/>
          <p:cNvSpPr txBox="1">
            <a:spLocks noChangeArrowheads="1"/>
          </p:cNvSpPr>
          <p:nvPr/>
        </p:nvSpPr>
        <p:spPr bwMode="auto">
          <a:xfrm>
            <a:off x="2708275" y="52292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9113" name="Text Box 24"/>
          <p:cNvSpPr txBox="1">
            <a:spLocks noChangeArrowheads="1"/>
          </p:cNvSpPr>
          <p:nvPr/>
        </p:nvSpPr>
        <p:spPr bwMode="auto">
          <a:xfrm>
            <a:off x="4067175" y="28527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4" name="Text Box 25"/>
          <p:cNvSpPr txBox="1">
            <a:spLocks noChangeArrowheads="1"/>
          </p:cNvSpPr>
          <p:nvPr/>
        </p:nvSpPr>
        <p:spPr bwMode="auto">
          <a:xfrm>
            <a:off x="4067175" y="36766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5" name="Text Box 26"/>
          <p:cNvSpPr txBox="1">
            <a:spLocks noChangeArrowheads="1"/>
          </p:cNvSpPr>
          <p:nvPr/>
        </p:nvSpPr>
        <p:spPr bwMode="auto">
          <a:xfrm>
            <a:off x="4067175" y="45021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6" name="Text Box 27"/>
          <p:cNvSpPr txBox="1">
            <a:spLocks noChangeArrowheads="1"/>
          </p:cNvSpPr>
          <p:nvPr/>
        </p:nvSpPr>
        <p:spPr bwMode="auto">
          <a:xfrm>
            <a:off x="4067175" y="532606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7" name="Text Box 28"/>
          <p:cNvSpPr txBox="1">
            <a:spLocks noChangeArrowheads="1"/>
          </p:cNvSpPr>
          <p:nvPr/>
        </p:nvSpPr>
        <p:spPr bwMode="auto">
          <a:xfrm>
            <a:off x="8426450" y="400208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t</a:t>
            </a:r>
          </a:p>
        </p:txBody>
      </p:sp>
      <p:sp>
        <p:nvSpPr>
          <p:cNvPr id="89118" name="Line 29"/>
          <p:cNvSpPr>
            <a:spLocks noChangeShapeType="1"/>
          </p:cNvSpPr>
          <p:nvPr/>
        </p:nvSpPr>
        <p:spPr bwMode="auto">
          <a:xfrm>
            <a:off x="192087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9" name="Line 30"/>
          <p:cNvSpPr>
            <a:spLocks noChangeShapeType="1"/>
          </p:cNvSpPr>
          <p:nvPr/>
        </p:nvSpPr>
        <p:spPr bwMode="auto">
          <a:xfrm>
            <a:off x="2554288"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0" name="Line 31"/>
          <p:cNvSpPr>
            <a:spLocks noChangeShapeType="1"/>
          </p:cNvSpPr>
          <p:nvPr/>
        </p:nvSpPr>
        <p:spPr bwMode="auto">
          <a:xfrm>
            <a:off x="3186113"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1" name="Line 32"/>
          <p:cNvSpPr>
            <a:spLocks noChangeShapeType="1"/>
          </p:cNvSpPr>
          <p:nvPr/>
        </p:nvSpPr>
        <p:spPr bwMode="auto">
          <a:xfrm>
            <a:off x="192087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2" name="Line 33"/>
          <p:cNvSpPr>
            <a:spLocks noChangeShapeType="1"/>
          </p:cNvSpPr>
          <p:nvPr/>
        </p:nvSpPr>
        <p:spPr bwMode="auto">
          <a:xfrm>
            <a:off x="3819525"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3" name="Line 34"/>
          <p:cNvSpPr>
            <a:spLocks noChangeShapeType="1"/>
          </p:cNvSpPr>
          <p:nvPr/>
        </p:nvSpPr>
        <p:spPr bwMode="auto">
          <a:xfrm>
            <a:off x="381952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4" name="Line 35"/>
          <p:cNvSpPr>
            <a:spLocks noChangeShapeType="1"/>
          </p:cNvSpPr>
          <p:nvPr/>
        </p:nvSpPr>
        <p:spPr bwMode="auto">
          <a:xfrm>
            <a:off x="5716588"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5" name="Line 36"/>
          <p:cNvSpPr>
            <a:spLocks noChangeShapeType="1"/>
          </p:cNvSpPr>
          <p:nvPr/>
        </p:nvSpPr>
        <p:spPr bwMode="auto">
          <a:xfrm>
            <a:off x="6438900"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6" name="Line 37"/>
          <p:cNvSpPr>
            <a:spLocks noChangeShapeType="1"/>
          </p:cNvSpPr>
          <p:nvPr/>
        </p:nvSpPr>
        <p:spPr bwMode="auto">
          <a:xfrm>
            <a:off x="71612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7" name="Line 38"/>
          <p:cNvSpPr>
            <a:spLocks noChangeShapeType="1"/>
          </p:cNvSpPr>
          <p:nvPr/>
        </p:nvSpPr>
        <p:spPr bwMode="auto">
          <a:xfrm>
            <a:off x="5716588" y="4625975"/>
            <a:ext cx="722312"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28" name="Line 39"/>
          <p:cNvSpPr>
            <a:spLocks noChangeShapeType="1"/>
          </p:cNvSpPr>
          <p:nvPr/>
        </p:nvSpPr>
        <p:spPr bwMode="auto">
          <a:xfrm>
            <a:off x="6438900" y="4625975"/>
            <a:ext cx="722313"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29" name="Line 40"/>
          <p:cNvSpPr>
            <a:spLocks noChangeShapeType="1"/>
          </p:cNvSpPr>
          <p:nvPr/>
        </p:nvSpPr>
        <p:spPr bwMode="auto">
          <a:xfrm>
            <a:off x="7161213" y="4625975"/>
            <a:ext cx="723900"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0" name="Text Box 41"/>
          <p:cNvSpPr txBox="1">
            <a:spLocks noChangeArrowheads="1"/>
          </p:cNvSpPr>
          <p:nvPr/>
        </p:nvSpPr>
        <p:spPr bwMode="auto">
          <a:xfrm>
            <a:off x="6076950" y="5330825"/>
            <a:ext cx="1452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3 </a:t>
            </a:r>
            <a:r>
              <a:rPr kumimoji="1" lang="zh-CN" altLang="en-US" sz="2000">
                <a:solidFill>
                  <a:srgbClr val="333399"/>
                </a:solidFill>
                <a:latin typeface="Arial" panose="020B0604020202020204" pitchFamily="34" charset="0"/>
                <a:ea typeface="黑体" panose="02010609060101010101" pitchFamily="49" charset="-122"/>
              </a:rPr>
              <a:t>个 </a:t>
            </a:r>
            <a:r>
              <a:rPr kumimoji="1" lang="en-US" altLang="zh-CN" sz="2000">
                <a:solidFill>
                  <a:srgbClr val="333399"/>
                </a:solidFill>
                <a:latin typeface="Arial" panose="020B0604020202020204" pitchFamily="34" charset="0"/>
                <a:ea typeface="黑体" panose="02010609060101010101" pitchFamily="49" charset="-122"/>
              </a:rPr>
              <a:t>STDM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9131" name="Text Box 42"/>
          <p:cNvSpPr txBox="1">
            <a:spLocks noChangeArrowheads="1"/>
          </p:cNvSpPr>
          <p:nvPr/>
        </p:nvSpPr>
        <p:spPr bwMode="auto">
          <a:xfrm>
            <a:off x="5826125" y="45339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#1</a:t>
            </a:r>
          </a:p>
        </p:txBody>
      </p:sp>
      <p:sp>
        <p:nvSpPr>
          <p:cNvPr id="89132" name="Line 43"/>
          <p:cNvSpPr>
            <a:spLocks noChangeShapeType="1"/>
          </p:cNvSpPr>
          <p:nvPr/>
        </p:nvSpPr>
        <p:spPr bwMode="auto">
          <a:xfrm>
            <a:off x="4284663" y="3213100"/>
            <a:ext cx="1160462" cy="808038"/>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3" name="Line 44"/>
          <p:cNvSpPr>
            <a:spLocks noChangeShapeType="1"/>
          </p:cNvSpPr>
          <p:nvPr/>
        </p:nvSpPr>
        <p:spPr bwMode="auto">
          <a:xfrm>
            <a:off x="4356100" y="4005263"/>
            <a:ext cx="998538" cy="21748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4" name="Line 45"/>
          <p:cNvSpPr>
            <a:spLocks noChangeShapeType="1"/>
          </p:cNvSpPr>
          <p:nvPr/>
        </p:nvSpPr>
        <p:spPr bwMode="auto">
          <a:xfrm flipV="1">
            <a:off x="4356100" y="4424363"/>
            <a:ext cx="998538" cy="37306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5" name="Line 46"/>
          <p:cNvSpPr>
            <a:spLocks noChangeShapeType="1"/>
          </p:cNvSpPr>
          <p:nvPr/>
        </p:nvSpPr>
        <p:spPr bwMode="auto">
          <a:xfrm flipV="1">
            <a:off x="4284663" y="4625975"/>
            <a:ext cx="1160462" cy="9636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36" name="Text Box 47"/>
          <p:cNvSpPr txBox="1">
            <a:spLocks noChangeArrowheads="1"/>
          </p:cNvSpPr>
          <p:nvPr/>
        </p:nvSpPr>
        <p:spPr bwMode="auto">
          <a:xfrm>
            <a:off x="4356100" y="49418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④</a:t>
            </a:r>
          </a:p>
        </p:txBody>
      </p:sp>
      <p:sp>
        <p:nvSpPr>
          <p:cNvPr id="89137" name="Text Box 48"/>
          <p:cNvSpPr txBox="1">
            <a:spLocks noChangeArrowheads="1"/>
          </p:cNvSpPr>
          <p:nvPr/>
        </p:nvSpPr>
        <p:spPr bwMode="auto">
          <a:xfrm>
            <a:off x="4284663" y="42926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③</a:t>
            </a:r>
          </a:p>
        </p:txBody>
      </p:sp>
      <p:sp>
        <p:nvSpPr>
          <p:cNvPr id="89138" name="Text Box 49"/>
          <p:cNvSpPr txBox="1">
            <a:spLocks noChangeArrowheads="1"/>
          </p:cNvSpPr>
          <p:nvPr/>
        </p:nvSpPr>
        <p:spPr bwMode="auto">
          <a:xfrm>
            <a:off x="4284663" y="36449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②</a:t>
            </a:r>
          </a:p>
        </p:txBody>
      </p:sp>
      <p:sp>
        <p:nvSpPr>
          <p:cNvPr id="89139" name="Text Box 50"/>
          <p:cNvSpPr txBox="1">
            <a:spLocks noChangeArrowheads="1"/>
          </p:cNvSpPr>
          <p:nvPr/>
        </p:nvSpPr>
        <p:spPr bwMode="auto">
          <a:xfrm>
            <a:off x="4427538" y="29972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Arial" panose="020B0604020202020204" pitchFamily="34" charset="0"/>
                <a:ea typeface="黑体" panose="02010609060101010101" pitchFamily="49" charset="-122"/>
              </a:rPr>
              <a:t>①</a:t>
            </a:r>
          </a:p>
        </p:txBody>
      </p:sp>
      <p:sp>
        <p:nvSpPr>
          <p:cNvPr id="89140" name="Freeform 51"/>
          <p:cNvSpPr>
            <a:spLocks/>
          </p:cNvSpPr>
          <p:nvPr/>
        </p:nvSpPr>
        <p:spPr bwMode="auto">
          <a:xfrm>
            <a:off x="1289050" y="2813050"/>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41" name="Line 52"/>
          <p:cNvSpPr>
            <a:spLocks noChangeShapeType="1"/>
          </p:cNvSpPr>
          <p:nvPr/>
        </p:nvSpPr>
        <p:spPr bwMode="auto">
          <a:xfrm>
            <a:off x="381952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Line 53"/>
          <p:cNvSpPr>
            <a:spLocks noChangeShapeType="1"/>
          </p:cNvSpPr>
          <p:nvPr/>
        </p:nvSpPr>
        <p:spPr bwMode="auto">
          <a:xfrm>
            <a:off x="1379538"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Text Box 54"/>
          <p:cNvSpPr txBox="1">
            <a:spLocks noChangeArrowheads="1"/>
          </p:cNvSpPr>
          <p:nvPr/>
        </p:nvSpPr>
        <p:spPr bwMode="auto">
          <a:xfrm>
            <a:off x="1447800" y="278130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44" name="Text Box 55"/>
          <p:cNvSpPr txBox="1">
            <a:spLocks noChangeArrowheads="1"/>
          </p:cNvSpPr>
          <p:nvPr/>
        </p:nvSpPr>
        <p:spPr bwMode="auto">
          <a:xfrm>
            <a:off x="2068513" y="43878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45" name="Text Box 56"/>
          <p:cNvSpPr txBox="1">
            <a:spLocks noChangeArrowheads="1"/>
          </p:cNvSpPr>
          <p:nvPr/>
        </p:nvSpPr>
        <p:spPr bwMode="auto">
          <a:xfrm>
            <a:off x="2098675" y="36083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46" name="Line 57"/>
          <p:cNvSpPr>
            <a:spLocks noChangeShapeType="1"/>
          </p:cNvSpPr>
          <p:nvPr/>
        </p:nvSpPr>
        <p:spPr bwMode="auto">
          <a:xfrm>
            <a:off x="6529388"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7" name="Line 58"/>
          <p:cNvSpPr>
            <a:spLocks noChangeShapeType="1"/>
          </p:cNvSpPr>
          <p:nvPr/>
        </p:nvSpPr>
        <p:spPr bwMode="auto">
          <a:xfrm>
            <a:off x="6800850"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8" name="Line 59"/>
          <p:cNvSpPr>
            <a:spLocks noChangeShapeType="1"/>
          </p:cNvSpPr>
          <p:nvPr/>
        </p:nvSpPr>
        <p:spPr bwMode="auto">
          <a:xfrm>
            <a:off x="78851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9" name="Line 60"/>
          <p:cNvSpPr>
            <a:spLocks noChangeShapeType="1"/>
          </p:cNvSpPr>
          <p:nvPr/>
        </p:nvSpPr>
        <p:spPr bwMode="auto">
          <a:xfrm>
            <a:off x="7885113"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50" name="Text Box 61"/>
          <p:cNvSpPr txBox="1">
            <a:spLocks noChangeArrowheads="1"/>
          </p:cNvSpPr>
          <p:nvPr/>
        </p:nvSpPr>
        <p:spPr bwMode="auto">
          <a:xfrm>
            <a:off x="795178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51" name="Text Box 62"/>
          <p:cNvSpPr txBox="1">
            <a:spLocks noChangeArrowheads="1"/>
          </p:cNvSpPr>
          <p:nvPr/>
        </p:nvSpPr>
        <p:spPr bwMode="auto">
          <a:xfrm>
            <a:off x="61452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52" name="Text Box 63"/>
          <p:cNvSpPr txBox="1">
            <a:spLocks noChangeArrowheads="1"/>
          </p:cNvSpPr>
          <p:nvPr/>
        </p:nvSpPr>
        <p:spPr bwMode="auto">
          <a:xfrm>
            <a:off x="648493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b</a:t>
            </a:r>
          </a:p>
        </p:txBody>
      </p:sp>
      <p:sp>
        <p:nvSpPr>
          <p:cNvPr id="89153" name="Text Box 64"/>
          <p:cNvSpPr txBox="1">
            <a:spLocks noChangeArrowheads="1"/>
          </p:cNvSpPr>
          <p:nvPr/>
        </p:nvSpPr>
        <p:spPr bwMode="auto">
          <a:xfrm>
            <a:off x="6845300"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54" name="Text Box 65"/>
          <p:cNvSpPr txBox="1">
            <a:spLocks noChangeArrowheads="1"/>
          </p:cNvSpPr>
          <p:nvPr/>
        </p:nvSpPr>
        <p:spPr bwMode="auto">
          <a:xfrm>
            <a:off x="57769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a</a:t>
            </a:r>
          </a:p>
        </p:txBody>
      </p:sp>
      <p:sp>
        <p:nvSpPr>
          <p:cNvPr id="89155" name="Text Box 66"/>
          <p:cNvSpPr txBox="1">
            <a:spLocks noChangeArrowheads="1"/>
          </p:cNvSpPr>
          <p:nvPr/>
        </p:nvSpPr>
        <p:spPr bwMode="auto">
          <a:xfrm>
            <a:off x="7218363"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c</a:t>
            </a:r>
          </a:p>
        </p:txBody>
      </p:sp>
      <p:sp>
        <p:nvSpPr>
          <p:cNvPr id="89156" name="Text Box 67"/>
          <p:cNvSpPr txBox="1">
            <a:spLocks noChangeArrowheads="1"/>
          </p:cNvSpPr>
          <p:nvPr/>
        </p:nvSpPr>
        <p:spPr bwMode="auto">
          <a:xfrm>
            <a:off x="7569200" y="40052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d</a:t>
            </a:r>
          </a:p>
        </p:txBody>
      </p:sp>
      <p:sp>
        <p:nvSpPr>
          <p:cNvPr id="89157" name="Freeform 68"/>
          <p:cNvSpPr>
            <a:spLocks/>
          </p:cNvSpPr>
          <p:nvPr/>
        </p:nvSpPr>
        <p:spPr bwMode="auto">
          <a:xfrm>
            <a:off x="5716588"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58" name="Freeform 69"/>
          <p:cNvSpPr>
            <a:spLocks/>
          </p:cNvSpPr>
          <p:nvPr/>
        </p:nvSpPr>
        <p:spPr bwMode="auto">
          <a:xfrm>
            <a:off x="60769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59" name="Freeform 70"/>
          <p:cNvSpPr>
            <a:spLocks/>
          </p:cNvSpPr>
          <p:nvPr/>
        </p:nvSpPr>
        <p:spPr bwMode="auto">
          <a:xfrm>
            <a:off x="643890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0" name="Freeform 71"/>
          <p:cNvSpPr>
            <a:spLocks/>
          </p:cNvSpPr>
          <p:nvPr/>
        </p:nvSpPr>
        <p:spPr bwMode="auto">
          <a:xfrm>
            <a:off x="68008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1" name="Freeform 72"/>
          <p:cNvSpPr>
            <a:spLocks/>
          </p:cNvSpPr>
          <p:nvPr/>
        </p:nvSpPr>
        <p:spPr bwMode="auto">
          <a:xfrm>
            <a:off x="71612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2" name="Freeform 73"/>
          <p:cNvSpPr>
            <a:spLocks/>
          </p:cNvSpPr>
          <p:nvPr/>
        </p:nvSpPr>
        <p:spPr bwMode="auto">
          <a:xfrm>
            <a:off x="752316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3" name="Freeform 74"/>
          <p:cNvSpPr>
            <a:spLocks/>
          </p:cNvSpPr>
          <p:nvPr/>
        </p:nvSpPr>
        <p:spPr bwMode="auto">
          <a:xfrm>
            <a:off x="78851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9164" name="Text Box 75"/>
          <p:cNvSpPr txBox="1">
            <a:spLocks noChangeArrowheads="1"/>
          </p:cNvSpPr>
          <p:nvPr/>
        </p:nvSpPr>
        <p:spPr bwMode="auto">
          <a:xfrm>
            <a:off x="6529388" y="45212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#2</a:t>
            </a:r>
          </a:p>
        </p:txBody>
      </p:sp>
      <p:sp>
        <p:nvSpPr>
          <p:cNvPr id="89165" name="Text Box 76"/>
          <p:cNvSpPr txBox="1">
            <a:spLocks noChangeArrowheads="1"/>
          </p:cNvSpPr>
          <p:nvPr/>
        </p:nvSpPr>
        <p:spPr bwMode="auto">
          <a:xfrm>
            <a:off x="7232650" y="45085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#3</a:t>
            </a:r>
          </a:p>
        </p:txBody>
      </p:sp>
      <p:sp>
        <p:nvSpPr>
          <p:cNvPr id="89166" name="Text Box 77"/>
          <p:cNvSpPr txBox="1">
            <a:spLocks noChangeArrowheads="1"/>
          </p:cNvSpPr>
          <p:nvPr/>
        </p:nvSpPr>
        <p:spPr bwMode="auto">
          <a:xfrm>
            <a:off x="4270375" y="2473325"/>
            <a:ext cx="912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solidFill>
                  <a:srgbClr val="333399"/>
                </a:solidFill>
                <a:latin typeface="Arial" panose="020B0604020202020204" pitchFamily="34" charset="0"/>
                <a:ea typeface="黑体" panose="02010609060101010101" pitchFamily="49" charset="-122"/>
              </a:rPr>
              <a:t>STDM</a:t>
            </a:r>
            <a:endParaRPr kumimoji="1" lang="zh-CN" altLang="en-US" sz="2000">
              <a:solidFill>
                <a:srgbClr val="333399"/>
              </a:solidFill>
              <a:latin typeface="Arial" panose="020B0604020202020204" pitchFamily="34" charset="0"/>
              <a:ea typeface="黑体" panose="02010609060101010101" pitchFamily="49" charset="-122"/>
            </a:endParaRPr>
          </a:p>
        </p:txBody>
      </p:sp>
      <p:sp>
        <p:nvSpPr>
          <p:cNvPr id="89167" name="Line 78"/>
          <p:cNvSpPr>
            <a:spLocks noChangeShapeType="1"/>
          </p:cNvSpPr>
          <p:nvPr/>
        </p:nvSpPr>
        <p:spPr bwMode="auto">
          <a:xfrm>
            <a:off x="6076950" y="4927600"/>
            <a:ext cx="633413"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68" name="Line 79"/>
          <p:cNvSpPr>
            <a:spLocks noChangeShapeType="1"/>
          </p:cNvSpPr>
          <p:nvPr/>
        </p:nvSpPr>
        <p:spPr bwMode="auto">
          <a:xfrm>
            <a:off x="6800850" y="4927600"/>
            <a:ext cx="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69" name="Line 80"/>
          <p:cNvSpPr>
            <a:spLocks noChangeShapeType="1"/>
          </p:cNvSpPr>
          <p:nvPr/>
        </p:nvSpPr>
        <p:spPr bwMode="auto">
          <a:xfrm flipH="1">
            <a:off x="6981825" y="4927600"/>
            <a:ext cx="45085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70" name="Line 81"/>
          <p:cNvSpPr>
            <a:spLocks noChangeShapeType="1"/>
          </p:cNvSpPr>
          <p:nvPr/>
        </p:nvSpPr>
        <p:spPr bwMode="auto">
          <a:xfrm>
            <a:off x="1198563" y="3216275"/>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71" name="Line 82"/>
          <p:cNvSpPr>
            <a:spLocks noChangeShapeType="1"/>
          </p:cNvSpPr>
          <p:nvPr/>
        </p:nvSpPr>
        <p:spPr bwMode="auto">
          <a:xfrm>
            <a:off x="1198563" y="402113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72" name="Line 83"/>
          <p:cNvSpPr>
            <a:spLocks noChangeShapeType="1"/>
          </p:cNvSpPr>
          <p:nvPr/>
        </p:nvSpPr>
        <p:spPr bwMode="auto">
          <a:xfrm>
            <a:off x="1198563" y="482758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9173" name="Line 84"/>
          <p:cNvSpPr>
            <a:spLocks noChangeShapeType="1"/>
          </p:cNvSpPr>
          <p:nvPr/>
        </p:nvSpPr>
        <p:spPr bwMode="auto">
          <a:xfrm>
            <a:off x="1198563" y="5632450"/>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E20E033-C61F-407F-B2A6-317C884CA3F5}" type="slidenum">
              <a:rPr lang="zh-CN" altLang="en-US" sz="1400">
                <a:latin typeface="Tahoma" panose="020B0604030504040204" pitchFamily="34" charset="0"/>
              </a:rPr>
              <a:pPr/>
              <a:t>59</a:t>
            </a:fld>
            <a:endParaRPr lang="en-US" altLang="zh-CN" sz="1400">
              <a:latin typeface="Tahoma" panose="020B0604030504040204" pitchFamily="34" charset="0"/>
            </a:endParaRPr>
          </a:p>
        </p:txBody>
      </p:sp>
      <p:sp>
        <p:nvSpPr>
          <p:cNvPr id="90115" name="Rectangle 2"/>
          <p:cNvSpPr>
            <a:spLocks noGrp="1" noChangeArrowheads="1"/>
          </p:cNvSpPr>
          <p:nvPr>
            <p:ph type="title"/>
          </p:nvPr>
        </p:nvSpPr>
        <p:spPr>
          <a:xfrm>
            <a:off x="0" y="228600"/>
            <a:ext cx="9144000" cy="1143000"/>
          </a:xfrm>
        </p:spPr>
        <p:txBody>
          <a:bodyPr/>
          <a:lstStyle/>
          <a:p>
            <a:pPr eaLnBrk="1" hangingPunct="1"/>
            <a:r>
              <a:rPr lang="en-US" altLang="zh-CN" sz="3600" smtClean="0">
                <a:latin typeface="Comic Sans MS" panose="030F0702030302020204" pitchFamily="66" charset="0"/>
              </a:rPr>
              <a:t>Packet switching </a:t>
            </a:r>
            <a:r>
              <a:rPr lang="en-US" altLang="zh-CN" sz="3600" smtClean="0">
                <a:solidFill>
                  <a:schemeClr val="tx1"/>
                </a:solidFill>
                <a:latin typeface="Comic Sans MS" panose="030F0702030302020204" pitchFamily="66" charset="0"/>
              </a:rPr>
              <a:t>versus</a:t>
            </a:r>
            <a:r>
              <a:rPr lang="en-US" altLang="zh-CN" sz="3600" smtClean="0">
                <a:latin typeface="Comic Sans MS" panose="030F0702030302020204" pitchFamily="66" charset="0"/>
              </a:rPr>
              <a:t> </a:t>
            </a:r>
            <a:r>
              <a:rPr lang="en-US" altLang="zh-CN" sz="3600" smtClean="0">
                <a:solidFill>
                  <a:srgbClr val="FF3300"/>
                </a:solidFill>
                <a:latin typeface="Comic Sans MS" panose="030F0702030302020204" pitchFamily="66" charset="0"/>
              </a:rPr>
              <a:t>circuit switching</a:t>
            </a:r>
            <a:endParaRPr lang="en-US" altLang="zh-CN" smtClean="0">
              <a:solidFill>
                <a:srgbClr val="FF3300"/>
              </a:solidFill>
              <a:latin typeface="Comic Sans MS" panose="030F0702030302020204" pitchFamily="66" charset="0"/>
            </a:endParaRPr>
          </a:p>
        </p:txBody>
      </p:sp>
      <p:sp>
        <p:nvSpPr>
          <p:cNvPr id="90116" name="Rectangle 3"/>
          <p:cNvSpPr>
            <a:spLocks noGrp="1" noChangeArrowheads="1"/>
          </p:cNvSpPr>
          <p:nvPr>
            <p:ph type="body" sz="half" idx="1"/>
          </p:nvPr>
        </p:nvSpPr>
        <p:spPr>
          <a:xfrm>
            <a:off x="211138" y="1979613"/>
            <a:ext cx="4114800" cy="4648200"/>
          </a:xfrm>
        </p:spPr>
        <p:txBody>
          <a:bodyPr/>
          <a:lstStyle/>
          <a:p>
            <a:pPr eaLnBrk="1" hangingPunct="1">
              <a:spcBef>
                <a:spcPct val="0"/>
              </a:spcBef>
            </a:pPr>
            <a:r>
              <a:rPr lang="en-US" altLang="zh-CN" b="1" smtClean="0">
                <a:solidFill>
                  <a:srgbClr val="0000FF"/>
                </a:solidFill>
                <a:latin typeface="Comic Sans MS" panose="030F0702030302020204" pitchFamily="66" charset="0"/>
              </a:rPr>
              <a:t>1 Mb/s link</a:t>
            </a:r>
          </a:p>
          <a:p>
            <a:pPr eaLnBrk="1" hangingPunct="1">
              <a:spcBef>
                <a:spcPct val="0"/>
              </a:spcBef>
            </a:pPr>
            <a:r>
              <a:rPr lang="en-US" altLang="zh-CN" b="1" smtClean="0">
                <a:solidFill>
                  <a:srgbClr val="0000FF"/>
                </a:solidFill>
                <a:latin typeface="Comic Sans MS" panose="030F0702030302020204" pitchFamily="66" charset="0"/>
              </a:rPr>
              <a:t>each user: </a:t>
            </a:r>
          </a:p>
          <a:p>
            <a:pPr lvl="1" eaLnBrk="1" hangingPunct="1">
              <a:spcBef>
                <a:spcPct val="0"/>
              </a:spcBef>
            </a:pPr>
            <a:r>
              <a:rPr lang="en-US" altLang="zh-CN" b="1" smtClean="0">
                <a:solidFill>
                  <a:srgbClr val="0000FF"/>
                </a:solidFill>
                <a:latin typeface="Comic Sans MS" panose="030F0702030302020204" pitchFamily="66" charset="0"/>
              </a:rPr>
              <a:t>100 kb/s when “active”</a:t>
            </a:r>
          </a:p>
          <a:p>
            <a:pPr lvl="1" eaLnBrk="1" hangingPunct="1">
              <a:spcBef>
                <a:spcPct val="0"/>
              </a:spcBef>
            </a:pPr>
            <a:r>
              <a:rPr lang="en-US" altLang="zh-CN" b="1" smtClean="0">
                <a:solidFill>
                  <a:srgbClr val="0000FF"/>
                </a:solidFill>
                <a:latin typeface="Comic Sans MS" panose="030F0702030302020204" pitchFamily="66" charset="0"/>
              </a:rPr>
              <a:t>active 10% of time</a:t>
            </a:r>
          </a:p>
          <a:p>
            <a:pPr eaLnBrk="1" hangingPunct="1">
              <a:spcBef>
                <a:spcPct val="0"/>
              </a:spcBef>
            </a:pPr>
            <a:r>
              <a:rPr lang="en-US" altLang="zh-CN" b="1" smtClean="0">
                <a:solidFill>
                  <a:srgbClr val="0000FF"/>
                </a:solidFill>
                <a:latin typeface="Comic Sans MS" panose="030F0702030302020204" pitchFamily="66" charset="0"/>
              </a:rPr>
              <a:t>circuit-switching: </a:t>
            </a:r>
          </a:p>
          <a:p>
            <a:pPr lvl="1" eaLnBrk="1" hangingPunct="1">
              <a:spcBef>
                <a:spcPct val="0"/>
              </a:spcBef>
            </a:pPr>
            <a:r>
              <a:rPr lang="en-US" altLang="zh-CN" b="1" smtClean="0">
                <a:solidFill>
                  <a:srgbClr val="0000FF"/>
                </a:solidFill>
                <a:latin typeface="Comic Sans MS" panose="030F0702030302020204" pitchFamily="66" charset="0"/>
              </a:rPr>
              <a:t>10 users</a:t>
            </a:r>
          </a:p>
          <a:p>
            <a:pPr eaLnBrk="1" hangingPunct="1">
              <a:spcBef>
                <a:spcPct val="0"/>
              </a:spcBef>
            </a:pPr>
            <a:r>
              <a:rPr lang="en-US" altLang="zh-CN" b="1" smtClean="0">
                <a:solidFill>
                  <a:srgbClr val="0000FF"/>
                </a:solidFill>
                <a:latin typeface="Comic Sans MS" panose="030F0702030302020204" pitchFamily="66" charset="0"/>
              </a:rPr>
              <a:t>packet switching: </a:t>
            </a:r>
          </a:p>
          <a:p>
            <a:pPr lvl="1" eaLnBrk="1" hangingPunct="1">
              <a:spcBef>
                <a:spcPct val="0"/>
              </a:spcBef>
            </a:pPr>
            <a:r>
              <a:rPr lang="en-US" altLang="zh-CN" b="1" smtClean="0">
                <a:solidFill>
                  <a:srgbClr val="0000FF"/>
                </a:solidFill>
                <a:latin typeface="Comic Sans MS" panose="030F0702030302020204" pitchFamily="66" charset="0"/>
              </a:rPr>
              <a:t>with 35 users, probability &gt; 10 active less than .0004</a:t>
            </a:r>
          </a:p>
          <a:p>
            <a:pPr eaLnBrk="1" hangingPunct="1">
              <a:spcBef>
                <a:spcPct val="0"/>
              </a:spcBef>
            </a:pPr>
            <a:endParaRPr lang="zh-CN" altLang="en-US" b="1" smtClean="0">
              <a:solidFill>
                <a:srgbClr val="0000FF"/>
              </a:solidFill>
              <a:latin typeface="Comic Sans MS" panose="030F0702030302020204" pitchFamily="66" charset="0"/>
            </a:endParaRPr>
          </a:p>
        </p:txBody>
      </p:sp>
      <p:sp>
        <p:nvSpPr>
          <p:cNvPr id="90117" name="Rectangle 4"/>
          <p:cNvSpPr>
            <a:spLocks noGrp="1" noChangeArrowheads="1"/>
          </p:cNvSpPr>
          <p:nvPr>
            <p:ph type="body" sz="half" idx="2"/>
          </p:nvPr>
        </p:nvSpPr>
        <p:spPr>
          <a:xfrm>
            <a:off x="343040" y="1378533"/>
            <a:ext cx="8782050" cy="609600"/>
          </a:xfrm>
        </p:spPr>
        <p:txBody>
          <a:bodyPr/>
          <a:lstStyle/>
          <a:p>
            <a:pPr eaLnBrk="1" hangingPunct="1">
              <a:buFont typeface="Wingdings" panose="05000000000000000000" pitchFamily="2" charset="2"/>
              <a:buNone/>
            </a:pPr>
            <a:r>
              <a:rPr lang="en-US" altLang="zh-CN" sz="2400" dirty="0" smtClean="0">
                <a:solidFill>
                  <a:schemeClr val="hlink"/>
                </a:solidFill>
                <a:latin typeface="Comic Sans MS" panose="030F0702030302020204" pitchFamily="66" charset="0"/>
              </a:rPr>
              <a:t>Packet switching allows more users to use network!</a:t>
            </a:r>
          </a:p>
        </p:txBody>
      </p:sp>
      <p:sp>
        <p:nvSpPr>
          <p:cNvPr id="90128" name="Text Box 48"/>
          <p:cNvSpPr txBox="1">
            <a:spLocks noChangeArrowheads="1"/>
          </p:cNvSpPr>
          <p:nvPr/>
        </p:nvSpPr>
        <p:spPr bwMode="auto">
          <a:xfrm>
            <a:off x="4468813" y="5330825"/>
            <a:ext cx="403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Q: </a:t>
            </a:r>
            <a:r>
              <a:rPr lang="en-US" altLang="zh-CN" sz="2000">
                <a:solidFill>
                  <a:schemeClr val="hlink"/>
                </a:solidFill>
                <a:latin typeface="Comic Sans MS" panose="030F0702030302020204" pitchFamily="66" charset="0"/>
              </a:rPr>
              <a:t>how did we get value 0.0004?</a:t>
            </a:r>
          </a:p>
        </p:txBody>
      </p:sp>
      <p:grpSp>
        <p:nvGrpSpPr>
          <p:cNvPr id="29" name="组合 28"/>
          <p:cNvGrpSpPr/>
          <p:nvPr/>
        </p:nvGrpSpPr>
        <p:grpSpPr>
          <a:xfrm>
            <a:off x="4212437" y="2687135"/>
            <a:ext cx="4364037" cy="2005013"/>
            <a:chOff x="4646613" y="2066925"/>
            <a:chExt cx="4364037" cy="2005013"/>
          </a:xfrm>
        </p:grpSpPr>
        <p:grpSp>
          <p:nvGrpSpPr>
            <p:cNvPr id="30" name="Group 347"/>
            <p:cNvGrpSpPr>
              <a:grpSpLocks/>
            </p:cNvGrpSpPr>
            <p:nvPr/>
          </p:nvGrpSpPr>
          <p:grpSpPr bwMode="auto">
            <a:xfrm>
              <a:off x="6327775" y="2809875"/>
              <a:ext cx="1162050" cy="714375"/>
              <a:chOff x="1871277" y="1576300"/>
              <a:chExt cx="1128371" cy="437861"/>
            </a:xfrm>
          </p:grpSpPr>
          <p:sp>
            <p:nvSpPr>
              <p:cNvPr id="45" name="Oval 41"/>
              <p:cNvSpPr>
                <a:spLocks noChangeArrowheads="1"/>
              </p:cNvSpPr>
              <p:nvPr/>
            </p:nvSpPr>
            <p:spPr bwMode="auto">
              <a:xfrm flipV="1">
                <a:off x="1874360" y="1695009"/>
                <a:ext cx="1125288" cy="31915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6"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3"/>
              <p:cNvSpPr>
                <a:spLocks noChangeArrowheads="1"/>
              </p:cNvSpPr>
              <p:nvPr/>
            </p:nvSpPr>
            <p:spPr bwMode="auto">
              <a:xfrm flipV="1">
                <a:off x="1871277" y="1576300"/>
                <a:ext cx="1125288" cy="31915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48"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Freeform 45"/>
              <p:cNvSpPr>
                <a:spLocks/>
              </p:cNvSpPr>
              <p:nvPr/>
            </p:nvSpPr>
            <p:spPr bwMode="auto">
              <a:xfrm>
                <a:off x="2102501" y="1632735"/>
                <a:ext cx="662841" cy="11189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0" name="Freeform 46"/>
              <p:cNvSpPr>
                <a:spLocks/>
              </p:cNvSpPr>
              <p:nvPr/>
            </p:nvSpPr>
            <p:spPr bwMode="auto">
              <a:xfrm>
                <a:off x="2537201" y="1728092"/>
                <a:ext cx="243555" cy="96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51" name="Freeform 47"/>
              <p:cNvSpPr>
                <a:spLocks/>
              </p:cNvSpPr>
              <p:nvPr/>
            </p:nvSpPr>
            <p:spPr bwMode="auto">
              <a:xfrm>
                <a:off x="2090169" y="1730038"/>
                <a:ext cx="240473"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52" name="Straight Connector 48"/>
              <p:cNvCxnSpPr>
                <a:cxnSpLocks noChangeShapeType="1"/>
                <a:endCxn id="47" idx="2"/>
              </p:cNvCxnSpPr>
              <p:nvPr/>
            </p:nvCxnSpPr>
            <p:spPr bwMode="auto">
              <a:xfrm flipH="1" flipV="1">
                <a:off x="1871277" y="1736849"/>
                <a:ext cx="3083" cy="1235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3" name="Straight Connector 49"/>
              <p:cNvCxnSpPr>
                <a:cxnSpLocks noChangeShapeType="1"/>
              </p:cNvCxnSpPr>
              <p:nvPr/>
            </p:nvCxnSpPr>
            <p:spPr bwMode="auto">
              <a:xfrm flipH="1" flipV="1">
                <a:off x="2996565" y="1734903"/>
                <a:ext cx="3083" cy="12260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1" name="Line 15"/>
            <p:cNvSpPr>
              <a:spLocks noChangeShapeType="1"/>
            </p:cNvSpPr>
            <p:nvPr/>
          </p:nvSpPr>
          <p:spPr bwMode="auto">
            <a:xfrm>
              <a:off x="5380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6"/>
            <p:cNvSpPr>
              <a:spLocks noChangeShapeType="1"/>
            </p:cNvSpPr>
            <p:nvPr/>
          </p:nvSpPr>
          <p:spPr bwMode="auto">
            <a:xfrm>
              <a:off x="6218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7"/>
            <p:cNvSpPr>
              <a:spLocks noChangeShapeType="1"/>
            </p:cNvSpPr>
            <p:nvPr/>
          </p:nvSpPr>
          <p:spPr bwMode="auto">
            <a:xfrm>
              <a:off x="6218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8"/>
            <p:cNvSpPr>
              <a:spLocks noChangeShapeType="1"/>
            </p:cNvSpPr>
            <p:nvPr/>
          </p:nvSpPr>
          <p:spPr bwMode="auto">
            <a:xfrm flipV="1">
              <a:off x="5456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Text Box 19"/>
            <p:cNvSpPr txBox="1">
              <a:spLocks noChangeArrowheads="1"/>
            </p:cNvSpPr>
            <p:nvPr/>
          </p:nvSpPr>
          <p:spPr bwMode="auto">
            <a:xfrm>
              <a:off x="5145088" y="2740025"/>
              <a:ext cx="730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2000" i="1">
                  <a:solidFill>
                    <a:srgbClr val="000099"/>
                  </a:solidFill>
                  <a:latin typeface="Gill Sans MT" panose="020B0502020104020203" pitchFamily="34" charset="0"/>
                </a:rPr>
                <a:t>N</a:t>
              </a:r>
              <a:r>
                <a:rPr lang="en-US" altLang="zh-CN" sz="2000">
                  <a:solidFill>
                    <a:srgbClr val="000099"/>
                  </a:solidFill>
                  <a:latin typeface="Gill Sans MT" panose="020B0502020104020203" pitchFamily="34" charset="0"/>
                </a:rPr>
                <a:t> </a:t>
              </a:r>
            </a:p>
            <a:p>
              <a:pPr algn="ctr">
                <a:lnSpc>
                  <a:spcPct val="80000"/>
                </a:lnSpc>
              </a:pPr>
              <a:r>
                <a:rPr lang="en-US" altLang="zh-CN" sz="2000">
                  <a:solidFill>
                    <a:srgbClr val="000099"/>
                  </a:solidFill>
                  <a:latin typeface="Gill Sans MT" panose="020B0502020104020203" pitchFamily="34" charset="0"/>
                </a:rPr>
                <a:t>users</a:t>
              </a:r>
            </a:p>
          </p:txBody>
        </p:sp>
        <p:sp>
          <p:nvSpPr>
            <p:cNvPr id="36" name="Text Box 20"/>
            <p:cNvSpPr txBox="1">
              <a:spLocks noChangeArrowheads="1"/>
            </p:cNvSpPr>
            <p:nvPr/>
          </p:nvSpPr>
          <p:spPr bwMode="auto">
            <a:xfrm>
              <a:off x="7542213" y="3303588"/>
              <a:ext cx="1468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t>1 Mbps link</a:t>
              </a:r>
            </a:p>
          </p:txBody>
        </p:sp>
        <p:sp>
          <p:nvSpPr>
            <p:cNvPr id="37" name="Line 47"/>
            <p:cNvSpPr>
              <a:spLocks noChangeShapeType="1"/>
            </p:cNvSpPr>
            <p:nvPr/>
          </p:nvSpPr>
          <p:spPr bwMode="auto">
            <a:xfrm>
              <a:off x="7491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Text Box 34"/>
            <p:cNvSpPr txBox="1">
              <a:spLocks noChangeArrowheads="1"/>
            </p:cNvSpPr>
            <p:nvPr/>
          </p:nvSpPr>
          <p:spPr bwMode="auto">
            <a:xfrm rot="5273514">
              <a:off x="4791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b="1"/>
                <a:t>…..</a:t>
              </a:r>
            </a:p>
          </p:txBody>
        </p:sp>
        <p:grpSp>
          <p:nvGrpSpPr>
            <p:cNvPr id="39" name="Group 37"/>
            <p:cNvGrpSpPr>
              <a:grpSpLocks/>
            </p:cNvGrpSpPr>
            <p:nvPr/>
          </p:nvGrpSpPr>
          <p:grpSpPr bwMode="auto">
            <a:xfrm>
              <a:off x="4646613" y="2066925"/>
              <a:ext cx="779462" cy="679450"/>
              <a:chOff x="-44" y="1473"/>
              <a:chExt cx="981" cy="1105"/>
            </a:xfrm>
          </p:grpSpPr>
          <p:pic>
            <p:nvPicPr>
              <p:cNvPr id="43" name="Picture 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39"/>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 name="Group 40"/>
            <p:cNvGrpSpPr>
              <a:grpSpLocks/>
            </p:cNvGrpSpPr>
            <p:nvPr/>
          </p:nvGrpSpPr>
          <p:grpSpPr bwMode="auto">
            <a:xfrm>
              <a:off x="4651375" y="3392488"/>
              <a:ext cx="779463" cy="679450"/>
              <a:chOff x="-44" y="1473"/>
              <a:chExt cx="981" cy="1105"/>
            </a:xfrm>
          </p:grpSpPr>
          <p:pic>
            <p:nvPicPr>
              <p:cNvPr id="41" name="Picture 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42"/>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7A3A55-0C09-4888-95AE-4DF79515BAAC}" type="slidenum">
              <a:rPr lang="zh-CN" altLang="en-US" sz="1400">
                <a:latin typeface="Tahoma" panose="020B0604030504040204" pitchFamily="34" charset="0"/>
              </a:rPr>
              <a:pPr/>
              <a:t>6</a:t>
            </a:fld>
            <a:endParaRPr lang="en-US" altLang="zh-CN" sz="1400">
              <a:latin typeface="Tahoma" panose="020B0604030504040204" pitchFamily="34" charset="0"/>
            </a:endParaRPr>
          </a:p>
        </p:txBody>
      </p:sp>
      <p:sp>
        <p:nvSpPr>
          <p:cNvPr id="50179" name="Rectangle 3"/>
          <p:cNvSpPr>
            <a:spLocks noGrp="1" noChangeArrowheads="1"/>
          </p:cNvSpPr>
          <p:nvPr>
            <p:ph type="title"/>
          </p:nvPr>
        </p:nvSpPr>
        <p:spPr>
          <a:xfrm>
            <a:off x="457200" y="241300"/>
            <a:ext cx="7772400" cy="1143000"/>
          </a:xfrm>
        </p:spPr>
        <p:txBody>
          <a:bodyPr/>
          <a:lstStyle/>
          <a:p>
            <a:pPr algn="ctr" eaLnBrk="1" hangingPunct="1"/>
            <a:r>
              <a:rPr lang="en-US" altLang="zh-CN" b="1" smtClean="0">
                <a:solidFill>
                  <a:srgbClr val="FF3300"/>
                </a:solidFill>
                <a:latin typeface="Comic Sans MS" panose="030F0702030302020204" pitchFamily="66" charset="0"/>
              </a:rPr>
              <a:t>Terms</a:t>
            </a:r>
            <a:r>
              <a:rPr lang="en-US" altLang="zh-CN" b="1" smtClean="0">
                <a:latin typeface="Comic Sans MS" panose="030F0702030302020204" pitchFamily="66" charset="0"/>
              </a:rPr>
              <a:t> in chapter 1</a:t>
            </a:r>
          </a:p>
        </p:txBody>
      </p:sp>
      <p:sp>
        <p:nvSpPr>
          <p:cNvPr id="50180" name="Rectangle 4"/>
          <p:cNvSpPr>
            <a:spLocks noGrp="1" noChangeArrowheads="1"/>
          </p:cNvSpPr>
          <p:nvPr>
            <p:ph type="body" sz="half" idx="1"/>
          </p:nvPr>
        </p:nvSpPr>
        <p:spPr>
          <a:xfrm>
            <a:off x="268288" y="1706563"/>
            <a:ext cx="4221162" cy="4648200"/>
          </a:xfrm>
        </p:spPr>
        <p:txBody>
          <a:bodyPr/>
          <a:lstStyle/>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LAN	</a:t>
            </a:r>
            <a:r>
              <a:rPr lang="zh-CN" altLang="en-US" sz="2000" b="1" dirty="0" smtClean="0">
                <a:solidFill>
                  <a:srgbClr val="0000FF"/>
                </a:solidFill>
                <a:latin typeface="Comic Sans MS" panose="030F0702030302020204" pitchFamily="66" charset="0"/>
              </a:rPr>
              <a:t>局域网</a:t>
            </a:r>
          </a:p>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WAN	</a:t>
            </a:r>
            <a:r>
              <a:rPr lang="zh-CN" altLang="en-US" sz="2000" b="1" dirty="0" smtClean="0">
                <a:solidFill>
                  <a:srgbClr val="0000FF"/>
                </a:solidFill>
                <a:latin typeface="Comic Sans MS" panose="030F0702030302020204" pitchFamily="66" charset="0"/>
              </a:rPr>
              <a:t>广域网</a:t>
            </a:r>
          </a:p>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Router	</a:t>
            </a:r>
            <a:r>
              <a:rPr lang="zh-CN" altLang="en-US" sz="2000" b="1" dirty="0" smtClean="0">
                <a:solidFill>
                  <a:srgbClr val="0000FF"/>
                </a:solidFill>
                <a:latin typeface="Comic Sans MS" panose="030F0702030302020204" pitchFamily="66" charset="0"/>
              </a:rPr>
              <a:t>路由器</a:t>
            </a:r>
          </a:p>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Switch	</a:t>
            </a:r>
            <a:r>
              <a:rPr lang="zh-CN" altLang="en-US" sz="2000" b="1" dirty="0" smtClean="0">
                <a:solidFill>
                  <a:srgbClr val="0000FF"/>
                </a:solidFill>
                <a:latin typeface="Comic Sans MS" panose="030F0702030302020204" pitchFamily="66" charset="0"/>
              </a:rPr>
              <a:t>交换机</a:t>
            </a:r>
          </a:p>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Protocol </a:t>
            </a:r>
            <a:r>
              <a:rPr lang="zh-CN" altLang="en-US" sz="2000" b="1" dirty="0" smtClean="0">
                <a:solidFill>
                  <a:srgbClr val="0000FF"/>
                </a:solidFill>
                <a:latin typeface="Comic Sans MS" panose="030F0702030302020204" pitchFamily="66" charset="0"/>
              </a:rPr>
              <a:t>协议</a:t>
            </a:r>
          </a:p>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Packet	</a:t>
            </a:r>
            <a:r>
              <a:rPr lang="zh-CN" altLang="en-US" sz="2000" b="1" dirty="0" smtClean="0">
                <a:solidFill>
                  <a:srgbClr val="0000FF"/>
                </a:solidFill>
                <a:latin typeface="Comic Sans MS" panose="030F0702030302020204" pitchFamily="66" charset="0"/>
              </a:rPr>
              <a:t>数据包</a:t>
            </a:r>
            <a:r>
              <a:rPr lang="en-US" altLang="zh-CN" sz="2000" b="1" dirty="0" smtClean="0">
                <a:solidFill>
                  <a:srgbClr val="0000FF"/>
                </a:solidFill>
                <a:latin typeface="Comic Sans MS" panose="030F0702030302020204" pitchFamily="66" charset="0"/>
              </a:rPr>
              <a:t>/</a:t>
            </a:r>
            <a:r>
              <a:rPr lang="zh-CN" altLang="en-US" sz="2000" b="1" dirty="0" smtClean="0">
                <a:solidFill>
                  <a:srgbClr val="0000FF"/>
                </a:solidFill>
                <a:latin typeface="Comic Sans MS" panose="030F0702030302020204" pitchFamily="66" charset="0"/>
              </a:rPr>
              <a:t>报文</a:t>
            </a:r>
            <a:r>
              <a:rPr lang="en-US" altLang="zh-CN" sz="2000" b="1" dirty="0" smtClean="0">
                <a:solidFill>
                  <a:srgbClr val="0000FF"/>
                </a:solidFill>
                <a:latin typeface="Comic Sans MS" panose="030F0702030302020204" pitchFamily="66" charset="0"/>
              </a:rPr>
              <a:t>/</a:t>
            </a:r>
            <a:r>
              <a:rPr lang="zh-CN" altLang="en-US" sz="2000" b="1" dirty="0" smtClean="0">
                <a:solidFill>
                  <a:srgbClr val="0000FF"/>
                </a:solidFill>
                <a:latin typeface="Comic Sans MS" panose="030F0702030302020204" pitchFamily="66" charset="0"/>
              </a:rPr>
              <a:t>分组</a:t>
            </a:r>
          </a:p>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ISP	</a:t>
            </a:r>
            <a:r>
              <a:rPr lang="zh-CN" altLang="en-US" sz="2000" b="1" dirty="0" smtClean="0">
                <a:solidFill>
                  <a:srgbClr val="0000FF"/>
                </a:solidFill>
                <a:latin typeface="Comic Sans MS" panose="030F0702030302020204" pitchFamily="66" charset="0"/>
              </a:rPr>
              <a:t>因特网服务提供商</a:t>
            </a:r>
          </a:p>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TCP	</a:t>
            </a:r>
            <a:r>
              <a:rPr lang="zh-CN" altLang="en-US" sz="2400" b="1" dirty="0" smtClean="0">
                <a:solidFill>
                  <a:srgbClr val="0000FF"/>
                </a:solidFill>
                <a:latin typeface="Comic Sans MS" panose="030F0702030302020204" pitchFamily="66" charset="0"/>
              </a:rPr>
              <a:t>传输控制协议</a:t>
            </a:r>
          </a:p>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UDP	</a:t>
            </a:r>
            <a:r>
              <a:rPr lang="zh-CN" altLang="en-US" sz="2000" b="1" dirty="0" smtClean="0">
                <a:solidFill>
                  <a:srgbClr val="0000FF"/>
                </a:solidFill>
                <a:latin typeface="Comic Sans MS" panose="030F0702030302020204" pitchFamily="66" charset="0"/>
              </a:rPr>
              <a:t>用户数据报协议</a:t>
            </a:r>
          </a:p>
          <a:p>
            <a:pPr eaLnBrk="1" hangingPunct="1">
              <a:spcBef>
                <a:spcPct val="0"/>
              </a:spcBef>
              <a:buClr>
                <a:schemeClr val="hlink"/>
              </a:buClr>
              <a:buSzTx/>
              <a:buFont typeface="Wingdings" panose="05000000000000000000" pitchFamily="2" charset="2"/>
              <a:buChar char="l"/>
            </a:pPr>
            <a:r>
              <a:rPr lang="en-US" altLang="zh-CN" b="1" dirty="0" smtClean="0">
                <a:solidFill>
                  <a:srgbClr val="0000FF"/>
                </a:solidFill>
                <a:latin typeface="Comic Sans MS" panose="030F0702030302020204" pitchFamily="66" charset="0"/>
              </a:rPr>
              <a:t>Intranet</a:t>
            </a:r>
            <a:r>
              <a:rPr lang="zh-CN" altLang="en-US" sz="2000" b="1" dirty="0" smtClean="0">
                <a:solidFill>
                  <a:srgbClr val="0000FF"/>
                </a:solidFill>
                <a:latin typeface="Comic Sans MS" panose="030F0702030302020204" pitchFamily="66" charset="0"/>
              </a:rPr>
              <a:t>内网</a:t>
            </a:r>
          </a:p>
        </p:txBody>
      </p:sp>
      <p:sp>
        <p:nvSpPr>
          <p:cNvPr id="50181" name="Rectangle 9"/>
          <p:cNvSpPr>
            <a:spLocks noChangeArrowheads="1"/>
          </p:cNvSpPr>
          <p:nvPr/>
        </p:nvSpPr>
        <p:spPr bwMode="auto">
          <a:xfrm>
            <a:off x="4510088" y="1704975"/>
            <a:ext cx="4410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Bandwidth	  </a:t>
            </a:r>
            <a:r>
              <a:rPr lang="zh-CN" altLang="en-US" sz="2000" b="1" dirty="0">
                <a:solidFill>
                  <a:srgbClr val="0000FF"/>
                </a:solidFill>
                <a:latin typeface="Comic Sans MS" panose="030F0702030302020204" pitchFamily="66" charset="0"/>
              </a:rPr>
              <a:t>带宽</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infrastructure  </a:t>
            </a:r>
            <a:r>
              <a:rPr lang="zh-CN" altLang="en-US" sz="2000" b="1" dirty="0">
                <a:solidFill>
                  <a:srgbClr val="0000FF"/>
                </a:solidFill>
                <a:latin typeface="Comic Sans MS" panose="030F0702030302020204" pitchFamily="66" charset="0"/>
              </a:rPr>
              <a:t>基础设施</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Ethernet	  </a:t>
            </a:r>
            <a:r>
              <a:rPr lang="zh-CN" altLang="en-US" sz="2000" b="1" dirty="0">
                <a:solidFill>
                  <a:srgbClr val="0000FF"/>
                </a:solidFill>
                <a:latin typeface="Comic Sans MS" panose="030F0702030302020204" pitchFamily="66" charset="0"/>
              </a:rPr>
              <a:t>以太网</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Multiplexing	  </a:t>
            </a:r>
            <a:r>
              <a:rPr lang="zh-CN" altLang="en-US" sz="2000" b="1" dirty="0">
                <a:solidFill>
                  <a:srgbClr val="0000FF"/>
                </a:solidFill>
                <a:latin typeface="Comic Sans MS" panose="030F0702030302020204" pitchFamily="66" charset="0"/>
              </a:rPr>
              <a:t>多路复用</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Encapsulation   </a:t>
            </a:r>
            <a:r>
              <a:rPr lang="zh-CN" altLang="en-US" sz="2000" b="1" dirty="0">
                <a:solidFill>
                  <a:srgbClr val="0000FF"/>
                </a:solidFill>
                <a:latin typeface="Comic Sans MS" panose="030F0702030302020204" pitchFamily="66" charset="0"/>
              </a:rPr>
              <a:t>封装</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Stack		  </a:t>
            </a:r>
            <a:r>
              <a:rPr lang="zh-CN" altLang="en-US" sz="2000" b="1" dirty="0">
                <a:solidFill>
                  <a:srgbClr val="0000FF"/>
                </a:solidFill>
                <a:latin typeface="Comic Sans MS" panose="030F0702030302020204" pitchFamily="66" charset="0"/>
              </a:rPr>
              <a:t>栈</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FDM		  </a:t>
            </a:r>
            <a:r>
              <a:rPr lang="zh-CN" altLang="en-US" sz="2000" b="1" dirty="0">
                <a:solidFill>
                  <a:srgbClr val="0000FF"/>
                </a:solidFill>
                <a:latin typeface="Comic Sans MS" panose="030F0702030302020204" pitchFamily="66" charset="0"/>
              </a:rPr>
              <a:t>频分复用</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TDM		  </a:t>
            </a:r>
            <a:r>
              <a:rPr lang="zh-CN" altLang="en-US" sz="2000" b="1" dirty="0">
                <a:solidFill>
                  <a:srgbClr val="0000FF"/>
                </a:solidFill>
                <a:latin typeface="Comic Sans MS" panose="030F0702030302020204" pitchFamily="66" charset="0"/>
              </a:rPr>
              <a:t>时分复用</a:t>
            </a: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congestion 	  </a:t>
            </a:r>
            <a:r>
              <a:rPr lang="zh-CN" altLang="en-US" sz="2000" b="1" dirty="0">
                <a:solidFill>
                  <a:srgbClr val="0000FF"/>
                </a:solidFill>
                <a:latin typeface="Comic Sans MS" panose="030F0702030302020204" pitchFamily="66" charset="0"/>
              </a:rPr>
              <a:t>拥挤拥塞</a:t>
            </a:r>
            <a:endParaRPr lang="zh-CN" altLang="en-US" sz="2800" b="1" dirty="0">
              <a:solidFill>
                <a:srgbClr val="0000FF"/>
              </a:solidFill>
              <a:latin typeface="Comic Sans MS" panose="030F0702030302020204" pitchFamily="66" charset="0"/>
            </a:endParaRPr>
          </a:p>
          <a:p>
            <a:pPr eaLnBrk="1" hangingPunct="1">
              <a:buClr>
                <a:schemeClr val="hlink"/>
              </a:buClr>
              <a:buFont typeface="Wingdings" panose="05000000000000000000" pitchFamily="2" charset="2"/>
              <a:buChar char="l"/>
            </a:pPr>
            <a:r>
              <a:rPr lang="en-US" altLang="zh-CN" sz="2800" b="1" dirty="0">
                <a:solidFill>
                  <a:srgbClr val="0000FF"/>
                </a:solidFill>
                <a:latin typeface="Comic Sans MS" panose="030F0702030302020204" pitchFamily="66" charset="0"/>
              </a:rPr>
              <a:t>Extranet	  </a:t>
            </a:r>
            <a:r>
              <a:rPr lang="zh-CN" altLang="en-US" sz="2000" b="1" dirty="0">
                <a:solidFill>
                  <a:srgbClr val="0000FF"/>
                </a:solidFill>
                <a:latin typeface="Comic Sans MS" panose="030F0702030302020204" pitchFamily="66" charset="0"/>
              </a:rPr>
              <a:t>外网</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72AD98F-08B4-4FAE-A9BE-61FE07DDD977}" type="slidenum">
              <a:rPr lang="zh-CN" altLang="en-US" sz="1400">
                <a:latin typeface="Tahoma" panose="020B0604030504040204" pitchFamily="34" charset="0"/>
              </a:rPr>
              <a:pPr/>
              <a:t>60</a:t>
            </a:fld>
            <a:endParaRPr lang="en-US" altLang="zh-CN" sz="1400">
              <a:latin typeface="Tahoma" panose="020B0604030504040204" pitchFamily="34" charset="0"/>
            </a:endParaRPr>
          </a:p>
        </p:txBody>
      </p:sp>
      <p:sp>
        <p:nvSpPr>
          <p:cNvPr id="91139" name="Rectangle 2"/>
          <p:cNvSpPr>
            <a:spLocks noGrp="1" noChangeArrowheads="1"/>
          </p:cNvSpPr>
          <p:nvPr>
            <p:ph type="title"/>
          </p:nvPr>
        </p:nvSpPr>
        <p:spPr>
          <a:xfrm>
            <a:off x="187325" y="228600"/>
            <a:ext cx="9317038" cy="1143000"/>
          </a:xfrm>
        </p:spPr>
        <p:txBody>
          <a:bodyPr/>
          <a:lstStyle/>
          <a:p>
            <a:pPr eaLnBrk="1" hangingPunct="1"/>
            <a:r>
              <a:rPr lang="en-US" altLang="zh-CN" sz="3200" b="1" smtClean="0">
                <a:solidFill>
                  <a:schemeClr val="folHlink"/>
                </a:solidFill>
                <a:latin typeface="Comic Sans MS" panose="030F0702030302020204" pitchFamily="66" charset="0"/>
              </a:rPr>
              <a:t>Packet switching versus circuit switching</a:t>
            </a:r>
          </a:p>
        </p:txBody>
      </p:sp>
      <p:sp>
        <p:nvSpPr>
          <p:cNvPr id="91140" name="Rectangle 3"/>
          <p:cNvSpPr>
            <a:spLocks noGrp="1" noChangeArrowheads="1"/>
          </p:cNvSpPr>
          <p:nvPr>
            <p:ph type="body" sz="half" idx="1"/>
          </p:nvPr>
        </p:nvSpPr>
        <p:spPr>
          <a:xfrm>
            <a:off x="533400" y="1981200"/>
            <a:ext cx="8416925" cy="4648200"/>
          </a:xfrm>
        </p:spPr>
        <p:txBody>
          <a:bodyPr/>
          <a:lstStyle/>
          <a:p>
            <a:pPr eaLnBrk="1" hangingPunct="1">
              <a:lnSpc>
                <a:spcPct val="95000"/>
              </a:lnSpc>
              <a:spcBef>
                <a:spcPct val="0"/>
              </a:spcBef>
            </a:pPr>
            <a:r>
              <a:rPr lang="en-US" altLang="zh-CN" smtClean="0">
                <a:solidFill>
                  <a:srgbClr val="0000FF"/>
                </a:solidFill>
                <a:latin typeface="Comic Sans MS" panose="030F0702030302020204" pitchFamily="66" charset="0"/>
              </a:rPr>
              <a:t>Great for bursty data</a:t>
            </a:r>
          </a:p>
          <a:p>
            <a:pPr lvl="1" eaLnBrk="1" hangingPunct="1">
              <a:lnSpc>
                <a:spcPct val="95000"/>
              </a:lnSpc>
              <a:spcBef>
                <a:spcPct val="0"/>
              </a:spcBef>
            </a:pPr>
            <a:r>
              <a:rPr lang="en-US" altLang="zh-CN" sz="2800" smtClean="0">
                <a:solidFill>
                  <a:srgbClr val="0000FF"/>
                </a:solidFill>
                <a:latin typeface="Comic Sans MS" panose="030F0702030302020204" pitchFamily="66" charset="0"/>
              </a:rPr>
              <a:t>resource sharing</a:t>
            </a:r>
          </a:p>
          <a:p>
            <a:pPr lvl="1" eaLnBrk="1" hangingPunct="1">
              <a:lnSpc>
                <a:spcPct val="95000"/>
              </a:lnSpc>
              <a:spcBef>
                <a:spcPct val="0"/>
              </a:spcBef>
            </a:pPr>
            <a:r>
              <a:rPr lang="en-US" altLang="zh-CN" sz="2800" smtClean="0">
                <a:solidFill>
                  <a:srgbClr val="0000FF"/>
                </a:solidFill>
                <a:latin typeface="Comic Sans MS" panose="030F0702030302020204" pitchFamily="66" charset="0"/>
              </a:rPr>
              <a:t>simpler, no call setup</a:t>
            </a:r>
            <a:endParaRPr lang="en-US" altLang="zh-CN" smtClean="0">
              <a:solidFill>
                <a:srgbClr val="0000FF"/>
              </a:solidFill>
              <a:latin typeface="Comic Sans MS" panose="030F0702030302020204" pitchFamily="66" charset="0"/>
            </a:endParaRPr>
          </a:p>
          <a:p>
            <a:pPr eaLnBrk="1" hangingPunct="1">
              <a:lnSpc>
                <a:spcPct val="95000"/>
              </a:lnSpc>
              <a:spcBef>
                <a:spcPct val="0"/>
              </a:spcBef>
            </a:pPr>
            <a:r>
              <a:rPr lang="en-US" altLang="zh-CN" smtClean="0">
                <a:solidFill>
                  <a:srgbClr val="FF0000"/>
                </a:solidFill>
                <a:latin typeface="Comic Sans MS" panose="030F0702030302020204" pitchFamily="66" charset="0"/>
              </a:rPr>
              <a:t>Excessive congestion:</a:t>
            </a:r>
            <a:r>
              <a:rPr lang="en-US" altLang="zh-CN" smtClean="0">
                <a:latin typeface="Comic Sans MS" panose="030F0702030302020204" pitchFamily="66" charset="0"/>
              </a:rPr>
              <a:t> </a:t>
            </a:r>
            <a:r>
              <a:rPr lang="en-US" altLang="zh-CN" smtClean="0">
                <a:solidFill>
                  <a:srgbClr val="0000FF"/>
                </a:solidFill>
                <a:latin typeface="Comic Sans MS" panose="030F0702030302020204" pitchFamily="66" charset="0"/>
              </a:rPr>
              <a:t>packet delay and loss</a:t>
            </a:r>
          </a:p>
          <a:p>
            <a:pPr lvl="1" eaLnBrk="1" hangingPunct="1">
              <a:lnSpc>
                <a:spcPct val="95000"/>
              </a:lnSpc>
              <a:spcBef>
                <a:spcPct val="0"/>
              </a:spcBef>
            </a:pPr>
            <a:r>
              <a:rPr lang="en-US" altLang="zh-CN" sz="2800" smtClean="0">
                <a:solidFill>
                  <a:srgbClr val="0000FF"/>
                </a:solidFill>
                <a:latin typeface="Comic Sans MS" panose="030F0702030302020204" pitchFamily="66" charset="0"/>
              </a:rPr>
              <a:t>protocols needed for reliable data transfer, congestion control</a:t>
            </a:r>
            <a:endParaRPr lang="en-US" altLang="zh-CN" smtClean="0">
              <a:solidFill>
                <a:srgbClr val="0000FF"/>
              </a:solidFill>
              <a:latin typeface="Comic Sans MS" panose="030F0702030302020204" pitchFamily="66" charset="0"/>
            </a:endParaRPr>
          </a:p>
          <a:p>
            <a:pPr eaLnBrk="1" hangingPunct="1">
              <a:lnSpc>
                <a:spcPct val="95000"/>
              </a:lnSpc>
              <a:spcBef>
                <a:spcPct val="0"/>
              </a:spcBef>
            </a:pPr>
            <a:r>
              <a:rPr lang="en-US" altLang="zh-CN" smtClean="0">
                <a:solidFill>
                  <a:srgbClr val="FF0000"/>
                </a:solidFill>
                <a:latin typeface="Comic Sans MS" panose="030F0702030302020204" pitchFamily="66" charset="0"/>
              </a:rPr>
              <a:t>Q: How to provide circuit-like behavior?</a:t>
            </a:r>
            <a:endParaRPr lang="en-US" altLang="zh-CN" smtClean="0">
              <a:latin typeface="Comic Sans MS" panose="030F0702030302020204" pitchFamily="66" charset="0"/>
            </a:endParaRPr>
          </a:p>
          <a:p>
            <a:pPr lvl="1" eaLnBrk="1" hangingPunct="1">
              <a:lnSpc>
                <a:spcPct val="95000"/>
              </a:lnSpc>
              <a:spcBef>
                <a:spcPct val="0"/>
              </a:spcBef>
            </a:pPr>
            <a:r>
              <a:rPr lang="en-US" altLang="zh-CN" sz="2800" smtClean="0">
                <a:solidFill>
                  <a:srgbClr val="0000FF"/>
                </a:solidFill>
                <a:latin typeface="Comic Sans MS" panose="030F0702030302020204" pitchFamily="66" charset="0"/>
              </a:rPr>
              <a:t>bandwidth guarantees needed for audio/video apps</a:t>
            </a:r>
          </a:p>
          <a:p>
            <a:pPr lvl="1" eaLnBrk="1" hangingPunct="1">
              <a:lnSpc>
                <a:spcPct val="95000"/>
              </a:lnSpc>
              <a:spcBef>
                <a:spcPct val="0"/>
              </a:spcBef>
            </a:pPr>
            <a:r>
              <a:rPr lang="en-US" altLang="zh-CN" sz="2800" smtClean="0">
                <a:solidFill>
                  <a:srgbClr val="0000FF"/>
                </a:solidFill>
                <a:latin typeface="Comic Sans MS" panose="030F0702030302020204" pitchFamily="66" charset="0"/>
              </a:rPr>
              <a:t>still an unsolved problem (chapter 7)</a:t>
            </a:r>
            <a:endParaRPr lang="en-US" altLang="zh-CN" smtClean="0">
              <a:solidFill>
                <a:srgbClr val="0000FF"/>
              </a:solidFill>
              <a:latin typeface="Comic Sans MS" panose="030F0702030302020204" pitchFamily="66" charset="0"/>
            </a:endParaRPr>
          </a:p>
        </p:txBody>
      </p:sp>
      <p:sp>
        <p:nvSpPr>
          <p:cNvPr id="91141" name="Rectangle 4"/>
          <p:cNvSpPr>
            <a:spLocks noGrp="1" noChangeArrowheads="1"/>
          </p:cNvSpPr>
          <p:nvPr>
            <p:ph type="body" sz="half" idx="2"/>
          </p:nvPr>
        </p:nvSpPr>
        <p:spPr>
          <a:xfrm>
            <a:off x="533400" y="1371600"/>
            <a:ext cx="7620000" cy="609600"/>
          </a:xfrm>
        </p:spPr>
        <p:txBody>
          <a:bodyPr/>
          <a:lstStyle/>
          <a:p>
            <a:pPr eaLnBrk="1" hangingPunct="1">
              <a:buFont typeface="Wingdings" panose="05000000000000000000" pitchFamily="2" charset="2"/>
              <a:buNone/>
            </a:pPr>
            <a:r>
              <a:rPr lang="en-US" altLang="zh-CN" smtClean="0">
                <a:solidFill>
                  <a:srgbClr val="FF0000"/>
                </a:solidFill>
                <a:latin typeface="Comic Sans MS" panose="030F0702030302020204" pitchFamily="66" charset="0"/>
              </a:rPr>
              <a:t>Is packet switching a “slam dunk winner?”</a:t>
            </a:r>
            <a:endParaRPr lang="en-US" altLang="zh-CN" smtClean="0">
              <a:latin typeface="Comic Sans MS" panose="030F0702030302020204" pitchFamily="66" charset="0"/>
            </a:endParaRPr>
          </a:p>
        </p:txBody>
      </p:sp>
      <p:sp>
        <p:nvSpPr>
          <p:cNvPr id="91142" name="Text Box 20"/>
          <p:cNvSpPr txBox="1">
            <a:spLocks noChangeArrowheads="1"/>
          </p:cNvSpPr>
          <p:nvPr/>
        </p:nvSpPr>
        <p:spPr bwMode="auto">
          <a:xfrm>
            <a:off x="628650" y="6024563"/>
            <a:ext cx="749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00CC00"/>
                </a:solidFill>
                <a:latin typeface="Comic Sans MS" panose="030F0702030302020204" pitchFamily="66" charset="0"/>
              </a:rPr>
              <a:t>Q:  human analogies of reserved resources (circuit switching) versus on-demand allocation (packet-switching)?</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19B7122-8AFE-452F-A06F-D65C6B0BED31}" type="slidenum">
              <a:rPr lang="zh-CN" altLang="en-US" sz="1400">
                <a:latin typeface="Tahoma" panose="020B0604030504040204" pitchFamily="34" charset="0"/>
              </a:rPr>
              <a:pPr/>
              <a:t>61</a:t>
            </a:fld>
            <a:endParaRPr lang="en-US" altLang="zh-CN" sz="1400">
              <a:latin typeface="Tahoma" panose="020B0604030504040204" pitchFamily="34" charset="0"/>
            </a:endParaRPr>
          </a:p>
        </p:txBody>
      </p:sp>
      <p:sp>
        <p:nvSpPr>
          <p:cNvPr id="14341" name="Rectangle 2"/>
          <p:cNvSpPr>
            <a:spLocks noGrp="1" noChangeArrowheads="1"/>
          </p:cNvSpPr>
          <p:nvPr>
            <p:ph type="title"/>
          </p:nvPr>
        </p:nvSpPr>
        <p:spPr>
          <a:xfrm>
            <a:off x="228600" y="228600"/>
            <a:ext cx="8915400" cy="1143000"/>
          </a:xfrm>
        </p:spPr>
        <p:txBody>
          <a:bodyPr/>
          <a:lstStyle/>
          <a:p>
            <a:pPr eaLnBrk="1" hangingPunct="1"/>
            <a:r>
              <a:rPr lang="en-US" altLang="zh-CN" sz="3600" b="1" smtClean="0">
                <a:solidFill>
                  <a:srgbClr val="0000FF"/>
                </a:solidFill>
                <a:latin typeface="Comic Sans MS" panose="030F0702030302020204" pitchFamily="66" charset="0"/>
              </a:rPr>
              <a:t>Packet-switching: store-and-forward</a:t>
            </a:r>
          </a:p>
        </p:txBody>
      </p:sp>
      <p:sp>
        <p:nvSpPr>
          <p:cNvPr id="14342" name="Rectangle 3"/>
          <p:cNvSpPr>
            <a:spLocks noGrp="1" noChangeArrowheads="1"/>
          </p:cNvSpPr>
          <p:nvPr>
            <p:ph type="body" sz="half" idx="1"/>
          </p:nvPr>
        </p:nvSpPr>
        <p:spPr>
          <a:xfrm>
            <a:off x="441325" y="2636838"/>
            <a:ext cx="4651375" cy="3930650"/>
          </a:xfrm>
        </p:spPr>
        <p:txBody>
          <a:bodyPr/>
          <a:lstStyle/>
          <a:p>
            <a:pPr eaLnBrk="1" hangingPunct="1"/>
            <a:r>
              <a:rPr lang="en-US" altLang="zh-CN" sz="2400" smtClean="0">
                <a:solidFill>
                  <a:schemeClr val="folHlink"/>
                </a:solidFill>
                <a:latin typeface="Comic Sans MS" panose="030F0702030302020204" pitchFamily="66" charset="0"/>
              </a:rPr>
              <a:t>Takes L/R seconds to transmit (push out) packet of L bits on to link or R bps</a:t>
            </a:r>
          </a:p>
          <a:p>
            <a:pPr eaLnBrk="1" hangingPunct="1"/>
            <a:r>
              <a:rPr lang="en-US" altLang="zh-CN" sz="2400" smtClean="0">
                <a:solidFill>
                  <a:schemeClr val="folHlink"/>
                </a:solidFill>
                <a:latin typeface="Comic Sans MS" panose="030F0702030302020204" pitchFamily="66" charset="0"/>
              </a:rPr>
              <a:t>Entire packet must  arrive at router before it can be transmitted on next link:</a:t>
            </a:r>
            <a:r>
              <a:rPr lang="en-US" altLang="zh-CN" sz="2400" smtClean="0">
                <a:latin typeface="Comic Sans MS" panose="030F0702030302020204" pitchFamily="66" charset="0"/>
              </a:rPr>
              <a:t> </a:t>
            </a:r>
            <a:r>
              <a:rPr lang="en-US" altLang="zh-CN" sz="2400" i="1" smtClean="0">
                <a:solidFill>
                  <a:srgbClr val="FF0000"/>
                </a:solidFill>
                <a:latin typeface="Comic Sans MS" panose="030F0702030302020204" pitchFamily="66" charset="0"/>
              </a:rPr>
              <a:t>store and forward</a:t>
            </a:r>
          </a:p>
          <a:p>
            <a:pPr eaLnBrk="1" hangingPunct="1"/>
            <a:r>
              <a:rPr lang="en-US" altLang="zh-CN" sz="2400" smtClean="0">
                <a:solidFill>
                  <a:schemeClr val="folHlink"/>
                </a:solidFill>
                <a:latin typeface="Comic Sans MS" panose="030F0702030302020204" pitchFamily="66" charset="0"/>
              </a:rPr>
              <a:t>delay = 3L/R (assuming zero propagation delay)</a:t>
            </a:r>
            <a:endParaRPr lang="en-US" altLang="zh-CN" sz="2400" i="1" smtClean="0">
              <a:solidFill>
                <a:schemeClr val="folHlink"/>
              </a:solidFill>
              <a:latin typeface="Comic Sans MS" panose="030F0702030302020204" pitchFamily="66" charset="0"/>
            </a:endParaRPr>
          </a:p>
        </p:txBody>
      </p:sp>
      <p:sp>
        <p:nvSpPr>
          <p:cNvPr id="14343" name="Rectangle 4"/>
          <p:cNvSpPr>
            <a:spLocks noGrp="1" noChangeArrowheads="1"/>
          </p:cNvSpPr>
          <p:nvPr>
            <p:ph type="body" sz="half" idx="2"/>
          </p:nvPr>
        </p:nvSpPr>
        <p:spPr>
          <a:xfrm>
            <a:off x="5991225" y="2652713"/>
            <a:ext cx="2963863" cy="3479800"/>
          </a:xfrm>
        </p:spPr>
        <p:txBody>
          <a:bodyPr/>
          <a:lstStyle/>
          <a:p>
            <a:pPr eaLnBrk="1" hangingPunct="1">
              <a:buFont typeface="Wingdings" panose="05000000000000000000" pitchFamily="2" charset="2"/>
              <a:buNone/>
            </a:pPr>
            <a:r>
              <a:rPr lang="en-US" altLang="zh-CN" sz="2400" u="sng" smtClean="0">
                <a:solidFill>
                  <a:srgbClr val="FF0000"/>
                </a:solidFill>
                <a:latin typeface="Comic Sans MS" panose="030F0702030302020204" pitchFamily="66" charset="0"/>
              </a:rPr>
              <a:t>Example:</a:t>
            </a:r>
            <a:endParaRPr lang="en-US" altLang="zh-CN" sz="2400" smtClean="0">
              <a:latin typeface="Comic Sans MS" panose="030F0702030302020204" pitchFamily="66" charset="0"/>
            </a:endParaRPr>
          </a:p>
          <a:p>
            <a:pPr eaLnBrk="1" hangingPunct="1"/>
            <a:r>
              <a:rPr lang="en-US" altLang="zh-CN" sz="2400" smtClean="0">
                <a:solidFill>
                  <a:schemeClr val="folHlink"/>
                </a:solidFill>
                <a:latin typeface="Comic Sans MS" panose="030F0702030302020204" pitchFamily="66" charset="0"/>
              </a:rPr>
              <a:t>L = 7.5 Mbits</a:t>
            </a:r>
          </a:p>
          <a:p>
            <a:pPr eaLnBrk="1" hangingPunct="1"/>
            <a:r>
              <a:rPr lang="en-US" altLang="zh-CN" sz="2400" smtClean="0">
                <a:solidFill>
                  <a:schemeClr val="folHlink"/>
                </a:solidFill>
                <a:latin typeface="Comic Sans MS" panose="030F0702030302020204" pitchFamily="66" charset="0"/>
              </a:rPr>
              <a:t>R = 1.5 Mbps</a:t>
            </a:r>
          </a:p>
          <a:p>
            <a:pPr eaLnBrk="1" hangingPunct="1"/>
            <a:r>
              <a:rPr lang="en-US" altLang="zh-CN" sz="2400" smtClean="0">
                <a:solidFill>
                  <a:schemeClr val="folHlink"/>
                </a:solidFill>
                <a:latin typeface="Comic Sans MS" panose="030F0702030302020204" pitchFamily="66" charset="0"/>
              </a:rPr>
              <a:t>delay = 15 sec</a:t>
            </a:r>
          </a:p>
        </p:txBody>
      </p:sp>
      <p:grpSp>
        <p:nvGrpSpPr>
          <p:cNvPr id="14344" name="Group 42"/>
          <p:cNvGrpSpPr>
            <a:grpSpLocks/>
          </p:cNvGrpSpPr>
          <p:nvPr/>
        </p:nvGrpSpPr>
        <p:grpSpPr bwMode="auto">
          <a:xfrm>
            <a:off x="2016125" y="1617663"/>
            <a:ext cx="4264025" cy="733425"/>
            <a:chOff x="1270" y="1019"/>
            <a:chExt cx="2686" cy="462"/>
          </a:xfrm>
        </p:grpSpPr>
        <p:sp>
          <p:nvSpPr>
            <p:cNvPr id="14347" name="Line 5"/>
            <p:cNvSpPr>
              <a:spLocks noChangeShapeType="1"/>
            </p:cNvSpPr>
            <p:nvPr/>
          </p:nvSpPr>
          <p:spPr bwMode="auto">
            <a:xfrm>
              <a:off x="1647" y="1247"/>
              <a:ext cx="1950"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38" name="Object 6"/>
            <p:cNvGraphicFramePr>
              <a:graphicFrameLocks noChangeAspect="1"/>
            </p:cNvGraphicFramePr>
            <p:nvPr/>
          </p:nvGraphicFramePr>
          <p:xfrm>
            <a:off x="1270" y="1019"/>
            <a:ext cx="407" cy="336"/>
          </p:xfrm>
          <a:graphic>
            <a:graphicData uri="http://schemas.openxmlformats.org/presentationml/2006/ole">
              <mc:AlternateContent xmlns:mc="http://schemas.openxmlformats.org/markup-compatibility/2006">
                <mc:Choice xmlns:v="urn:schemas-microsoft-com:vml" Requires="v">
                  <p:oleObj spid="_x0000_s14670" name="Clip" r:id="rId3" imgW="1307263" imgH="1084139" progId="MS_ClipArt_Gallery.2">
                    <p:embed/>
                  </p:oleObj>
                </mc:Choice>
                <mc:Fallback>
                  <p:oleObj name="Clip" r:id="rId3"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 y="1019"/>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7"/>
            <p:cNvGraphicFramePr>
              <a:graphicFrameLocks noChangeAspect="1"/>
            </p:cNvGraphicFramePr>
            <p:nvPr/>
          </p:nvGraphicFramePr>
          <p:xfrm>
            <a:off x="3549" y="1046"/>
            <a:ext cx="407" cy="336"/>
          </p:xfrm>
          <a:graphic>
            <a:graphicData uri="http://schemas.openxmlformats.org/presentationml/2006/ole">
              <mc:AlternateContent xmlns:mc="http://schemas.openxmlformats.org/markup-compatibility/2006">
                <mc:Choice xmlns:v="urn:schemas-microsoft-com:vml" Requires="v">
                  <p:oleObj spid="_x0000_s14671" name="Clip" r:id="rId5" imgW="1307263" imgH="1084139" progId="MS_ClipArt_Gallery.2">
                    <p:embed/>
                  </p:oleObj>
                </mc:Choice>
                <mc:Fallback>
                  <p:oleObj name="Clip" r:id="rId5"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 y="10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8" name="Group 8"/>
            <p:cNvGrpSpPr>
              <a:grpSpLocks/>
            </p:cNvGrpSpPr>
            <p:nvPr/>
          </p:nvGrpSpPr>
          <p:grpSpPr bwMode="auto">
            <a:xfrm>
              <a:off x="2137" y="1141"/>
              <a:ext cx="358" cy="179"/>
              <a:chOff x="3824" y="1838"/>
              <a:chExt cx="358" cy="179"/>
            </a:xfrm>
          </p:grpSpPr>
          <p:sp>
            <p:nvSpPr>
              <p:cNvPr id="14367"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68" name="Line 10"/>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9" name="Line 11"/>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0" name="Rectangle 12"/>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371"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4372" name="Group 14"/>
              <p:cNvGrpSpPr>
                <a:grpSpLocks/>
              </p:cNvGrpSpPr>
              <p:nvPr/>
            </p:nvGrpSpPr>
            <p:grpSpPr bwMode="auto">
              <a:xfrm>
                <a:off x="3910" y="1864"/>
                <a:ext cx="176" cy="67"/>
                <a:chOff x="2848" y="848"/>
                <a:chExt cx="140" cy="98"/>
              </a:xfrm>
            </p:grpSpPr>
            <p:sp>
              <p:nvSpPr>
                <p:cNvPr id="14377"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8"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9"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373" name="Group 18"/>
              <p:cNvGrpSpPr>
                <a:grpSpLocks/>
              </p:cNvGrpSpPr>
              <p:nvPr/>
            </p:nvGrpSpPr>
            <p:grpSpPr bwMode="auto">
              <a:xfrm flipV="1">
                <a:off x="3910" y="1863"/>
                <a:ext cx="176" cy="67"/>
                <a:chOff x="2848" y="848"/>
                <a:chExt cx="140" cy="98"/>
              </a:xfrm>
            </p:grpSpPr>
            <p:sp>
              <p:nvSpPr>
                <p:cNvPr id="14374" name="Line 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5" name="Line 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6" name="Line 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4349" name="Group 22"/>
            <p:cNvGrpSpPr>
              <a:grpSpLocks/>
            </p:cNvGrpSpPr>
            <p:nvPr/>
          </p:nvGrpSpPr>
          <p:grpSpPr bwMode="auto">
            <a:xfrm>
              <a:off x="2837" y="1140"/>
              <a:ext cx="358" cy="179"/>
              <a:chOff x="3824" y="1838"/>
              <a:chExt cx="358" cy="179"/>
            </a:xfrm>
          </p:grpSpPr>
          <p:sp>
            <p:nvSpPr>
              <p:cNvPr id="14354"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55" name="Line 24"/>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6" name="Line 25"/>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7" name="Rectangle 26"/>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358"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4359" name="Group 28"/>
              <p:cNvGrpSpPr>
                <a:grpSpLocks/>
              </p:cNvGrpSpPr>
              <p:nvPr/>
            </p:nvGrpSpPr>
            <p:grpSpPr bwMode="auto">
              <a:xfrm>
                <a:off x="3910" y="1864"/>
                <a:ext cx="176" cy="67"/>
                <a:chOff x="2848" y="848"/>
                <a:chExt cx="140" cy="98"/>
              </a:xfrm>
            </p:grpSpPr>
            <p:sp>
              <p:nvSpPr>
                <p:cNvPr id="14364" name="Line 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5" name="Line 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6" name="Line 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360" name="Group 32"/>
              <p:cNvGrpSpPr>
                <a:grpSpLocks/>
              </p:cNvGrpSpPr>
              <p:nvPr/>
            </p:nvGrpSpPr>
            <p:grpSpPr bwMode="auto">
              <a:xfrm flipV="1">
                <a:off x="3910" y="1863"/>
                <a:ext cx="176" cy="67"/>
                <a:chOff x="2848" y="848"/>
                <a:chExt cx="140" cy="98"/>
              </a:xfrm>
            </p:grpSpPr>
            <p:sp>
              <p:nvSpPr>
                <p:cNvPr id="14361" name="Line 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2" name="Line 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3" name="Line 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350" name="Text Box 36"/>
            <p:cNvSpPr txBox="1">
              <a:spLocks noChangeArrowheads="1"/>
            </p:cNvSpPr>
            <p:nvPr/>
          </p:nvSpPr>
          <p:spPr bwMode="auto">
            <a:xfrm>
              <a:off x="1777" y="123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4351" name="Text Box 37"/>
            <p:cNvSpPr txBox="1">
              <a:spLocks noChangeArrowheads="1"/>
            </p:cNvSpPr>
            <p:nvPr/>
          </p:nvSpPr>
          <p:spPr bwMode="auto">
            <a:xfrm>
              <a:off x="2516" y="122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4352" name="Text Box 38"/>
            <p:cNvSpPr txBox="1">
              <a:spLocks noChangeArrowheads="1"/>
            </p:cNvSpPr>
            <p:nvPr/>
          </p:nvSpPr>
          <p:spPr bwMode="auto">
            <a:xfrm>
              <a:off x="3259" y="1225"/>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4353" name="Rectangle 39"/>
            <p:cNvSpPr>
              <a:spLocks noChangeArrowheads="1"/>
            </p:cNvSpPr>
            <p:nvPr/>
          </p:nvSpPr>
          <p:spPr bwMode="auto">
            <a:xfrm>
              <a:off x="1542" y="1027"/>
              <a:ext cx="306" cy="1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a:t>
              </a:r>
              <a:endParaRPr lang="en-US" altLang="zh-CN"/>
            </a:p>
          </p:txBody>
        </p:sp>
      </p:grpSp>
      <p:sp>
        <p:nvSpPr>
          <p:cNvPr id="14345" name="AutoShape 40"/>
          <p:cNvSpPr>
            <a:spLocks/>
          </p:cNvSpPr>
          <p:nvPr/>
        </p:nvSpPr>
        <p:spPr bwMode="auto">
          <a:xfrm>
            <a:off x="5045075" y="5335588"/>
            <a:ext cx="152400" cy="914400"/>
          </a:xfrm>
          <a:prstGeom prst="rightBrace">
            <a:avLst>
              <a:gd name="adj1" fmla="val 5000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6" name="Text Box 41"/>
          <p:cNvSpPr txBox="1">
            <a:spLocks noChangeArrowheads="1"/>
          </p:cNvSpPr>
          <p:nvPr/>
        </p:nvSpPr>
        <p:spPr bwMode="auto">
          <a:xfrm>
            <a:off x="5438775" y="5543550"/>
            <a:ext cx="2986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more on delay shortly …</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BEF78EB-0966-43C6-A775-237EDEB1307D}" type="slidenum">
              <a:rPr lang="zh-CN" altLang="en-US" sz="1400">
                <a:latin typeface="Tahoma" panose="020B0604030504040204" pitchFamily="34" charset="0"/>
              </a:rPr>
              <a:pPr/>
              <a:t>62</a:t>
            </a:fld>
            <a:endParaRPr lang="en-US" altLang="zh-CN" sz="1400">
              <a:latin typeface="Tahoma" panose="020B0604030504040204" pitchFamily="34" charset="0"/>
            </a:endParaRPr>
          </a:p>
        </p:txBody>
      </p:sp>
      <p:sp>
        <p:nvSpPr>
          <p:cNvPr id="15365" name="Rectangle 2"/>
          <p:cNvSpPr>
            <a:spLocks noGrp="1" noChangeArrowheads="1"/>
          </p:cNvSpPr>
          <p:nvPr>
            <p:ph type="title"/>
          </p:nvPr>
        </p:nvSpPr>
        <p:spPr>
          <a:xfrm>
            <a:off x="0" y="228600"/>
            <a:ext cx="9144000" cy="1143000"/>
          </a:xfrm>
        </p:spPr>
        <p:txBody>
          <a:bodyPr/>
          <a:lstStyle/>
          <a:p>
            <a:pPr eaLnBrk="1" hangingPunct="1"/>
            <a:r>
              <a:rPr lang="en-US" altLang="zh-CN" sz="4000" smtClean="0">
                <a:solidFill>
                  <a:schemeClr val="folHlink"/>
                </a:solidFill>
                <a:latin typeface="Comic Sans MS" panose="030F0702030302020204" pitchFamily="66" charset="0"/>
              </a:rPr>
              <a:t>Packet-switching: store-and-forward</a:t>
            </a:r>
          </a:p>
        </p:txBody>
      </p:sp>
      <p:sp>
        <p:nvSpPr>
          <p:cNvPr id="15366" name="Rectangle 3"/>
          <p:cNvSpPr>
            <a:spLocks noGrp="1" noChangeArrowheads="1"/>
          </p:cNvSpPr>
          <p:nvPr>
            <p:ph type="body" sz="half" idx="1"/>
          </p:nvPr>
        </p:nvSpPr>
        <p:spPr>
          <a:xfrm>
            <a:off x="441325" y="2317750"/>
            <a:ext cx="4192588" cy="3930650"/>
          </a:xfrm>
        </p:spPr>
        <p:txBody>
          <a:bodyPr/>
          <a:lstStyle/>
          <a:p>
            <a:pPr eaLnBrk="1" hangingPunct="1">
              <a:lnSpc>
                <a:spcPct val="90000"/>
              </a:lnSpc>
              <a:spcBef>
                <a:spcPct val="0"/>
              </a:spcBef>
            </a:pPr>
            <a:r>
              <a:rPr lang="en-US" altLang="zh-CN" smtClean="0">
                <a:solidFill>
                  <a:schemeClr val="folHlink"/>
                </a:solidFill>
                <a:latin typeface="Comic Sans MS" panose="030F0702030302020204" pitchFamily="66" charset="0"/>
              </a:rPr>
              <a:t>Takes L/R seconds to transmit (push out) packet of L bits on to link or R bps</a:t>
            </a:r>
          </a:p>
          <a:p>
            <a:pPr eaLnBrk="1" hangingPunct="1">
              <a:lnSpc>
                <a:spcPct val="90000"/>
              </a:lnSpc>
              <a:spcBef>
                <a:spcPct val="0"/>
              </a:spcBef>
            </a:pPr>
            <a:r>
              <a:rPr lang="en-US" altLang="zh-CN" smtClean="0">
                <a:solidFill>
                  <a:schemeClr val="folHlink"/>
                </a:solidFill>
                <a:latin typeface="Comic Sans MS" panose="030F0702030302020204" pitchFamily="66" charset="0"/>
              </a:rPr>
              <a:t>Entire packet must  arrive at router before it can be transmitted on next link:</a:t>
            </a:r>
            <a:r>
              <a:rPr lang="en-US" altLang="zh-CN" smtClean="0">
                <a:latin typeface="Comic Sans MS" panose="030F0702030302020204" pitchFamily="66" charset="0"/>
              </a:rPr>
              <a:t> </a:t>
            </a:r>
            <a:r>
              <a:rPr lang="en-US" altLang="zh-CN" i="1" smtClean="0">
                <a:solidFill>
                  <a:srgbClr val="FF0000"/>
                </a:solidFill>
                <a:latin typeface="Comic Sans MS" panose="030F0702030302020204" pitchFamily="66" charset="0"/>
              </a:rPr>
              <a:t>store and forward</a:t>
            </a:r>
          </a:p>
          <a:p>
            <a:pPr eaLnBrk="1" hangingPunct="1">
              <a:lnSpc>
                <a:spcPct val="90000"/>
              </a:lnSpc>
              <a:spcBef>
                <a:spcPct val="0"/>
              </a:spcBef>
            </a:pPr>
            <a:r>
              <a:rPr lang="en-US" altLang="zh-CN" smtClean="0">
                <a:solidFill>
                  <a:schemeClr val="folHlink"/>
                </a:solidFill>
                <a:latin typeface="Comic Sans MS" panose="030F0702030302020204" pitchFamily="66" charset="0"/>
              </a:rPr>
              <a:t>delay = 3L/R</a:t>
            </a:r>
            <a:endParaRPr lang="en-US" altLang="zh-CN" i="1" smtClean="0">
              <a:solidFill>
                <a:schemeClr val="folHlink"/>
              </a:solidFill>
              <a:latin typeface="Comic Sans MS" panose="030F0702030302020204" pitchFamily="66" charset="0"/>
            </a:endParaRPr>
          </a:p>
        </p:txBody>
      </p:sp>
      <p:sp>
        <p:nvSpPr>
          <p:cNvPr id="15367" name="Rectangle 4"/>
          <p:cNvSpPr>
            <a:spLocks noGrp="1" noChangeArrowheads="1"/>
          </p:cNvSpPr>
          <p:nvPr>
            <p:ph type="body" sz="half" idx="2"/>
          </p:nvPr>
        </p:nvSpPr>
        <p:spPr>
          <a:xfrm>
            <a:off x="5145088" y="2652713"/>
            <a:ext cx="3810000" cy="3479800"/>
          </a:xfrm>
        </p:spPr>
        <p:txBody>
          <a:bodyPr/>
          <a:lstStyle/>
          <a:p>
            <a:pPr eaLnBrk="1" hangingPunct="1">
              <a:lnSpc>
                <a:spcPct val="90000"/>
              </a:lnSpc>
              <a:buFont typeface="Wingdings" panose="05000000000000000000" pitchFamily="2" charset="2"/>
              <a:buNone/>
            </a:pPr>
            <a:r>
              <a:rPr lang="en-US" altLang="zh-CN" u="sng" smtClean="0">
                <a:solidFill>
                  <a:srgbClr val="FF0000"/>
                </a:solidFill>
                <a:latin typeface="Comic Sans MS" panose="030F0702030302020204" pitchFamily="66" charset="0"/>
              </a:rPr>
              <a:t>Example:</a:t>
            </a:r>
            <a:endParaRPr lang="en-US" altLang="zh-CN" smtClean="0">
              <a:latin typeface="Comic Sans MS" panose="030F0702030302020204" pitchFamily="66" charset="0"/>
            </a:endParaRPr>
          </a:p>
          <a:p>
            <a:pPr eaLnBrk="1" hangingPunct="1">
              <a:lnSpc>
                <a:spcPct val="90000"/>
              </a:lnSpc>
            </a:pPr>
            <a:r>
              <a:rPr lang="en-US" altLang="zh-CN" smtClean="0">
                <a:latin typeface="Comic Sans MS" panose="030F0702030302020204" pitchFamily="66" charset="0"/>
              </a:rPr>
              <a:t>L = 7.5 Mbits</a:t>
            </a:r>
          </a:p>
          <a:p>
            <a:pPr eaLnBrk="1" hangingPunct="1">
              <a:lnSpc>
                <a:spcPct val="90000"/>
              </a:lnSpc>
            </a:pPr>
            <a:r>
              <a:rPr lang="en-US" altLang="zh-CN" smtClean="0">
                <a:latin typeface="Comic Sans MS" panose="030F0702030302020204" pitchFamily="66" charset="0"/>
              </a:rPr>
              <a:t>R = 1.5 Mbps</a:t>
            </a:r>
          </a:p>
          <a:p>
            <a:pPr eaLnBrk="1" hangingPunct="1">
              <a:lnSpc>
                <a:spcPct val="90000"/>
              </a:lnSpc>
            </a:pPr>
            <a:r>
              <a:rPr lang="en-US" altLang="zh-CN" smtClean="0">
                <a:latin typeface="Comic Sans MS" panose="030F0702030302020204" pitchFamily="66" charset="0"/>
              </a:rPr>
              <a:t>delay = 15 sec</a:t>
            </a:r>
          </a:p>
        </p:txBody>
      </p:sp>
      <p:sp>
        <p:nvSpPr>
          <p:cNvPr id="15368" name="Line 6"/>
          <p:cNvSpPr>
            <a:spLocks noChangeShapeType="1"/>
          </p:cNvSpPr>
          <p:nvPr/>
        </p:nvSpPr>
        <p:spPr bwMode="auto">
          <a:xfrm>
            <a:off x="2643188" y="1744663"/>
            <a:ext cx="3095625" cy="79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62" name="Object 7"/>
          <p:cNvGraphicFramePr>
            <a:graphicFrameLocks noChangeAspect="1"/>
          </p:cNvGraphicFramePr>
          <p:nvPr/>
        </p:nvGraphicFramePr>
        <p:xfrm>
          <a:off x="2044700" y="1382713"/>
          <a:ext cx="646113" cy="533400"/>
        </p:xfrm>
        <a:graphic>
          <a:graphicData uri="http://schemas.openxmlformats.org/presentationml/2006/ole">
            <mc:AlternateContent xmlns:mc="http://schemas.openxmlformats.org/markup-compatibility/2006">
              <mc:Choice xmlns:v="urn:schemas-microsoft-com:vml" Requires="v">
                <p:oleObj spid="_x0000_s15694" name="Clip" r:id="rId3" imgW="1307263" imgH="1084139" progId="MS_ClipArt_Gallery.2">
                  <p:embed/>
                </p:oleObj>
              </mc:Choice>
              <mc:Fallback>
                <p:oleObj name="Clip" r:id="rId3"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700" y="1382713"/>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 name="Object 8"/>
          <p:cNvGraphicFramePr>
            <a:graphicFrameLocks noChangeAspect="1"/>
          </p:cNvGraphicFramePr>
          <p:nvPr/>
        </p:nvGraphicFramePr>
        <p:xfrm>
          <a:off x="5662613" y="1425575"/>
          <a:ext cx="646112" cy="533400"/>
        </p:xfrm>
        <a:graphic>
          <a:graphicData uri="http://schemas.openxmlformats.org/presentationml/2006/ole">
            <mc:AlternateContent xmlns:mc="http://schemas.openxmlformats.org/markup-compatibility/2006">
              <mc:Choice xmlns:v="urn:schemas-microsoft-com:vml" Requires="v">
                <p:oleObj spid="_x0000_s15695" name="Clip" r:id="rId5" imgW="1307263" imgH="1084139" progId="MS_ClipArt_Gallery.2">
                  <p:embed/>
                </p:oleObj>
              </mc:Choice>
              <mc:Fallback>
                <p:oleObj name="Clip" r:id="rId5"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613" y="1425575"/>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9" name="Group 9"/>
          <p:cNvGrpSpPr>
            <a:grpSpLocks/>
          </p:cNvGrpSpPr>
          <p:nvPr/>
        </p:nvGrpSpPr>
        <p:grpSpPr bwMode="auto">
          <a:xfrm>
            <a:off x="3406775" y="1576388"/>
            <a:ext cx="568325" cy="284162"/>
            <a:chOff x="3824" y="1838"/>
            <a:chExt cx="358" cy="179"/>
          </a:xfrm>
        </p:grpSpPr>
        <p:sp>
          <p:nvSpPr>
            <p:cNvPr id="15391" name="Oval 10"/>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92" name="Line 11"/>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3" name="Line 12"/>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4" name="Rectangle 13"/>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95" name="Oval 14"/>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5396" name="Group 15"/>
            <p:cNvGrpSpPr>
              <a:grpSpLocks/>
            </p:cNvGrpSpPr>
            <p:nvPr/>
          </p:nvGrpSpPr>
          <p:grpSpPr bwMode="auto">
            <a:xfrm>
              <a:off x="3910" y="1864"/>
              <a:ext cx="176" cy="67"/>
              <a:chOff x="2848" y="848"/>
              <a:chExt cx="140" cy="98"/>
            </a:xfrm>
          </p:grpSpPr>
          <p:sp>
            <p:nvSpPr>
              <p:cNvPr id="15401"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2"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3"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97" name="Group 19"/>
            <p:cNvGrpSpPr>
              <a:grpSpLocks/>
            </p:cNvGrpSpPr>
            <p:nvPr/>
          </p:nvGrpSpPr>
          <p:grpSpPr bwMode="auto">
            <a:xfrm flipV="1">
              <a:off x="3910" y="1863"/>
              <a:ext cx="176" cy="67"/>
              <a:chOff x="2848" y="848"/>
              <a:chExt cx="140" cy="98"/>
            </a:xfrm>
          </p:grpSpPr>
          <p:sp>
            <p:nvSpPr>
              <p:cNvPr id="15398"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9"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0"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5370" name="Group 23"/>
          <p:cNvGrpSpPr>
            <a:grpSpLocks/>
          </p:cNvGrpSpPr>
          <p:nvPr/>
        </p:nvGrpSpPr>
        <p:grpSpPr bwMode="auto">
          <a:xfrm>
            <a:off x="4532313" y="1574800"/>
            <a:ext cx="568325" cy="284163"/>
            <a:chOff x="3824" y="1838"/>
            <a:chExt cx="358" cy="179"/>
          </a:xfrm>
        </p:grpSpPr>
        <p:sp>
          <p:nvSpPr>
            <p:cNvPr id="15378" name="Oval 24"/>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79" name="Line 25"/>
            <p:cNvSpPr>
              <a:spLocks noChangeShapeType="1"/>
            </p:cNvSpPr>
            <p:nvPr/>
          </p:nvSpPr>
          <p:spPr bwMode="auto">
            <a:xfrm>
              <a:off x="3827"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0" name="Line 26"/>
            <p:cNvSpPr>
              <a:spLocks noChangeShapeType="1"/>
            </p:cNvSpPr>
            <p:nvPr/>
          </p:nvSpPr>
          <p:spPr bwMode="auto">
            <a:xfrm>
              <a:off x="4182" y="1910"/>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Rectangle 27"/>
            <p:cNvSpPr>
              <a:spLocks noChangeArrowheads="1"/>
            </p:cNvSpPr>
            <p:nvPr/>
          </p:nvSpPr>
          <p:spPr bwMode="auto">
            <a:xfrm>
              <a:off x="3827" y="1910"/>
              <a:ext cx="352" cy="60"/>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2" name="Oval 28"/>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FFFF00"/>
                </a:solidFill>
              </a:endParaRPr>
            </a:p>
          </p:txBody>
        </p:sp>
        <p:grpSp>
          <p:nvGrpSpPr>
            <p:cNvPr id="15383" name="Group 29"/>
            <p:cNvGrpSpPr>
              <a:grpSpLocks/>
            </p:cNvGrpSpPr>
            <p:nvPr/>
          </p:nvGrpSpPr>
          <p:grpSpPr bwMode="auto">
            <a:xfrm>
              <a:off x="3910" y="1864"/>
              <a:ext cx="176" cy="67"/>
              <a:chOff x="2848" y="848"/>
              <a:chExt cx="140" cy="98"/>
            </a:xfrm>
          </p:grpSpPr>
          <p:sp>
            <p:nvSpPr>
              <p:cNvPr id="15388" name="Line 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0" name="Line 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84" name="Group 33"/>
            <p:cNvGrpSpPr>
              <a:grpSpLocks/>
            </p:cNvGrpSpPr>
            <p:nvPr/>
          </p:nvGrpSpPr>
          <p:grpSpPr bwMode="auto">
            <a:xfrm flipV="1">
              <a:off x="3910" y="1863"/>
              <a:ext cx="176" cy="67"/>
              <a:chOff x="2848" y="848"/>
              <a:chExt cx="140" cy="98"/>
            </a:xfrm>
          </p:grpSpPr>
          <p:sp>
            <p:nvSpPr>
              <p:cNvPr id="15385" name="Line 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5371" name="Text Box 37"/>
          <p:cNvSpPr txBox="1">
            <a:spLocks noChangeArrowheads="1"/>
          </p:cNvSpPr>
          <p:nvPr/>
        </p:nvSpPr>
        <p:spPr bwMode="auto">
          <a:xfrm>
            <a:off x="2849563" y="1719263"/>
            <a:ext cx="344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5372" name="Text Box 38"/>
          <p:cNvSpPr txBox="1">
            <a:spLocks noChangeArrowheads="1"/>
          </p:cNvSpPr>
          <p:nvPr/>
        </p:nvSpPr>
        <p:spPr bwMode="auto">
          <a:xfrm>
            <a:off x="4022725" y="1703388"/>
            <a:ext cx="344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5373" name="Text Box 39"/>
          <p:cNvSpPr txBox="1">
            <a:spLocks noChangeArrowheads="1"/>
          </p:cNvSpPr>
          <p:nvPr/>
        </p:nvSpPr>
        <p:spPr bwMode="auto">
          <a:xfrm>
            <a:off x="5202238" y="1709738"/>
            <a:ext cx="344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R</a:t>
            </a:r>
            <a:endParaRPr lang="en-US" altLang="zh-CN"/>
          </a:p>
        </p:txBody>
      </p:sp>
      <p:sp>
        <p:nvSpPr>
          <p:cNvPr id="15374" name="Rectangle 40"/>
          <p:cNvSpPr>
            <a:spLocks noChangeArrowheads="1"/>
          </p:cNvSpPr>
          <p:nvPr/>
        </p:nvSpPr>
        <p:spPr bwMode="auto">
          <a:xfrm>
            <a:off x="2476500" y="1395413"/>
            <a:ext cx="485775" cy="293687"/>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latin typeface="Comic Sans MS" panose="030F0702030302020204" pitchFamily="66" charset="0"/>
              </a:rPr>
              <a:t>L</a:t>
            </a:r>
            <a:endParaRPr lang="en-US" altLang="zh-CN"/>
          </a:p>
        </p:txBody>
      </p:sp>
      <p:sp>
        <p:nvSpPr>
          <p:cNvPr id="15375" name="AutoShape 42"/>
          <p:cNvSpPr>
            <a:spLocks/>
          </p:cNvSpPr>
          <p:nvPr/>
        </p:nvSpPr>
        <p:spPr bwMode="auto">
          <a:xfrm>
            <a:off x="4559300" y="5084763"/>
            <a:ext cx="152400" cy="914400"/>
          </a:xfrm>
          <a:prstGeom prst="righ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376" name="Text Box 43"/>
          <p:cNvSpPr txBox="1">
            <a:spLocks noChangeArrowheads="1"/>
          </p:cNvSpPr>
          <p:nvPr/>
        </p:nvSpPr>
        <p:spPr bwMode="auto">
          <a:xfrm>
            <a:off x="5408613" y="5737225"/>
            <a:ext cx="2986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latin typeface="Comic Sans MS" panose="030F0702030302020204" pitchFamily="66" charset="0"/>
              </a:rPr>
              <a:t>more on delay shortly …</a:t>
            </a:r>
          </a:p>
        </p:txBody>
      </p:sp>
      <p:sp>
        <p:nvSpPr>
          <p:cNvPr id="89133" name="AutoShape 45"/>
          <p:cNvSpPr>
            <a:spLocks noChangeArrowheads="1"/>
          </p:cNvSpPr>
          <p:nvPr/>
        </p:nvSpPr>
        <p:spPr bwMode="auto">
          <a:xfrm>
            <a:off x="4897438" y="3883025"/>
            <a:ext cx="4008437" cy="1504950"/>
          </a:xfrm>
          <a:prstGeom prst="horizontalScroll">
            <a:avLst>
              <a:gd name="adj" fmla="val 12500"/>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b="1">
                <a:solidFill>
                  <a:srgbClr val="FF0000"/>
                </a:solidFill>
              </a:rPr>
              <a:t>L=7.5M</a:t>
            </a:r>
          </a:p>
          <a:p>
            <a:pPr algn="ctr"/>
            <a:r>
              <a:rPr lang="en-US" altLang="zh-CN" b="1" i="1">
                <a:solidFill>
                  <a:srgbClr val="FF0000"/>
                </a:solidFill>
              </a:rPr>
              <a:t>l</a:t>
            </a:r>
            <a:r>
              <a:rPr lang="en-US" altLang="zh-CN" b="1">
                <a:solidFill>
                  <a:srgbClr val="FF0000"/>
                </a:solidFill>
              </a:rPr>
              <a:t>(packet)=1.5K</a:t>
            </a:r>
          </a:p>
          <a:p>
            <a:pPr algn="ctr"/>
            <a:r>
              <a:rPr lang="en-US" altLang="zh-CN" b="1">
                <a:solidFill>
                  <a:srgbClr val="FF0000"/>
                </a:solidFill>
              </a:rPr>
              <a:t>Delay=?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dissolve">
                                      <p:cBhvr>
                                        <p:cTn id="7" dur="500"/>
                                        <p:tgtEl>
                                          <p:spTgt spid="89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CC883F9-487E-4FE2-9315-EC4CEC4406E1}" type="slidenum">
              <a:rPr lang="zh-CN" altLang="en-US" sz="1400">
                <a:latin typeface="Tahoma" panose="020B0604030504040204" pitchFamily="34" charset="0"/>
              </a:rPr>
              <a:pPr/>
              <a:t>63</a:t>
            </a:fld>
            <a:endParaRPr lang="en-US" altLang="zh-CN" sz="1400">
              <a:latin typeface="Tahoma" panose="020B0604030504040204" pitchFamily="34" charset="0"/>
            </a:endParaRPr>
          </a:p>
        </p:txBody>
      </p:sp>
      <p:sp>
        <p:nvSpPr>
          <p:cNvPr id="92163" name="Rectangle 2"/>
          <p:cNvSpPr>
            <a:spLocks noGrp="1" noChangeArrowheads="1"/>
          </p:cNvSpPr>
          <p:nvPr>
            <p:ph type="title"/>
          </p:nvPr>
        </p:nvSpPr>
        <p:spPr>
          <a:xfrm>
            <a:off x="0" y="214313"/>
            <a:ext cx="9144000" cy="1074737"/>
          </a:xfrm>
        </p:spPr>
        <p:txBody>
          <a:bodyPr/>
          <a:lstStyle/>
          <a:p>
            <a:pPr eaLnBrk="1" hangingPunct="1"/>
            <a:r>
              <a:rPr lang="en-US" altLang="zh-CN" sz="3600" b="1" smtClean="0">
                <a:solidFill>
                  <a:schemeClr val="folHlink"/>
                </a:solidFill>
                <a:latin typeface="Comic Sans MS" panose="030F0702030302020204" pitchFamily="66" charset="0"/>
              </a:rPr>
              <a:t>Packet-switched networks: forwarding</a:t>
            </a:r>
            <a:endParaRPr lang="en-US" altLang="zh-CN" b="1" smtClean="0">
              <a:solidFill>
                <a:schemeClr val="folHlink"/>
              </a:solidFill>
              <a:latin typeface="Comic Sans MS" panose="030F0702030302020204" pitchFamily="66" charset="0"/>
            </a:endParaRPr>
          </a:p>
        </p:txBody>
      </p:sp>
      <p:sp>
        <p:nvSpPr>
          <p:cNvPr id="92164" name="Rectangle 3"/>
          <p:cNvSpPr>
            <a:spLocks noGrp="1" noChangeArrowheads="1"/>
          </p:cNvSpPr>
          <p:nvPr>
            <p:ph type="body" sz="half" idx="1"/>
          </p:nvPr>
        </p:nvSpPr>
        <p:spPr>
          <a:xfrm>
            <a:off x="293687" y="1238673"/>
            <a:ext cx="8556625" cy="4648200"/>
          </a:xfrm>
        </p:spPr>
        <p:txBody>
          <a:bodyPr/>
          <a:lstStyle/>
          <a:p>
            <a:pPr eaLnBrk="1" hangingPunct="1">
              <a:spcBef>
                <a:spcPct val="0"/>
              </a:spcBef>
            </a:pPr>
            <a:r>
              <a:rPr lang="en-US" altLang="zh-CN" sz="2400" i="1" u="sng" dirty="0" smtClean="0">
                <a:solidFill>
                  <a:srgbClr val="FF0000"/>
                </a:solidFill>
                <a:latin typeface="Comic Sans MS" panose="030F0702030302020204" pitchFamily="66" charset="0"/>
              </a:rPr>
              <a:t>Goal:</a:t>
            </a:r>
            <a:r>
              <a:rPr lang="en-US" altLang="zh-CN" sz="2400" dirty="0" smtClean="0">
                <a:latin typeface="Comic Sans MS" panose="030F0702030302020204" pitchFamily="66" charset="0"/>
              </a:rPr>
              <a:t> </a:t>
            </a:r>
            <a:r>
              <a:rPr lang="en-US" altLang="zh-CN" sz="2400" dirty="0" smtClean="0">
                <a:solidFill>
                  <a:schemeClr val="folHlink"/>
                </a:solidFill>
                <a:latin typeface="Comic Sans MS" panose="030F0702030302020204" pitchFamily="66" charset="0"/>
              </a:rPr>
              <a:t>move packets through routers from source to destination</a:t>
            </a:r>
          </a:p>
          <a:p>
            <a:pPr lvl="1" eaLnBrk="1" hangingPunct="1">
              <a:spcBef>
                <a:spcPct val="0"/>
              </a:spcBef>
            </a:pPr>
            <a:r>
              <a:rPr lang="en-US" altLang="zh-CN" dirty="0" smtClean="0">
                <a:solidFill>
                  <a:schemeClr val="folHlink"/>
                </a:solidFill>
                <a:latin typeface="Comic Sans MS" panose="030F0702030302020204" pitchFamily="66" charset="0"/>
              </a:rPr>
              <a:t>we’ll study several path selection (i.e. routing) algorithms (chapter 4)</a:t>
            </a:r>
          </a:p>
          <a:p>
            <a:pPr eaLnBrk="1" hangingPunct="1">
              <a:spcBef>
                <a:spcPct val="0"/>
              </a:spcBef>
            </a:pPr>
            <a:r>
              <a:rPr lang="en-US" altLang="zh-CN" sz="2400" dirty="0" smtClean="0">
                <a:solidFill>
                  <a:srgbClr val="FF0000"/>
                </a:solidFill>
                <a:latin typeface="Comic Sans MS" panose="030F0702030302020204" pitchFamily="66" charset="0"/>
              </a:rPr>
              <a:t>datagram network:</a:t>
            </a:r>
            <a:r>
              <a:rPr lang="en-US" altLang="zh-CN" sz="2400" dirty="0" smtClean="0">
                <a:latin typeface="Comic Sans MS" panose="030F0702030302020204" pitchFamily="66" charset="0"/>
              </a:rPr>
              <a:t> </a:t>
            </a:r>
          </a:p>
          <a:p>
            <a:pPr lvl="1" eaLnBrk="1" hangingPunct="1">
              <a:spcBef>
                <a:spcPct val="0"/>
              </a:spcBef>
            </a:pPr>
            <a:r>
              <a:rPr lang="en-US" altLang="zh-CN" i="1" dirty="0" smtClean="0">
                <a:solidFill>
                  <a:schemeClr val="folHlink"/>
                </a:solidFill>
                <a:latin typeface="Comic Sans MS" panose="030F0702030302020204" pitchFamily="66" charset="0"/>
              </a:rPr>
              <a:t>destination address</a:t>
            </a:r>
            <a:r>
              <a:rPr lang="en-US" altLang="zh-CN" dirty="0" smtClean="0">
                <a:solidFill>
                  <a:schemeClr val="folHlink"/>
                </a:solidFill>
                <a:latin typeface="Comic Sans MS" panose="030F0702030302020204" pitchFamily="66" charset="0"/>
              </a:rPr>
              <a:t>  in packet determines next hop</a:t>
            </a:r>
          </a:p>
          <a:p>
            <a:pPr lvl="1" eaLnBrk="1" hangingPunct="1">
              <a:spcBef>
                <a:spcPct val="0"/>
              </a:spcBef>
            </a:pPr>
            <a:r>
              <a:rPr lang="en-US" altLang="zh-CN" dirty="0" smtClean="0">
                <a:solidFill>
                  <a:schemeClr val="folHlink"/>
                </a:solidFill>
                <a:latin typeface="Comic Sans MS" panose="030F0702030302020204" pitchFamily="66" charset="0"/>
              </a:rPr>
              <a:t>routes may change during session</a:t>
            </a:r>
          </a:p>
          <a:p>
            <a:pPr lvl="1" eaLnBrk="1" hangingPunct="1">
              <a:spcBef>
                <a:spcPct val="0"/>
              </a:spcBef>
            </a:pPr>
            <a:r>
              <a:rPr lang="en-US" altLang="zh-CN" dirty="0" smtClean="0">
                <a:solidFill>
                  <a:schemeClr val="folHlink"/>
                </a:solidFill>
                <a:latin typeface="Comic Sans MS" panose="030F0702030302020204" pitchFamily="66" charset="0"/>
              </a:rPr>
              <a:t>analogy: driving, asking directions</a:t>
            </a:r>
            <a:r>
              <a:rPr lang="en-US" altLang="zh-CN" dirty="0" smtClean="0">
                <a:latin typeface="Comic Sans MS" panose="030F0702030302020204" pitchFamily="66" charset="0"/>
              </a:rPr>
              <a:t> </a:t>
            </a:r>
          </a:p>
          <a:p>
            <a:pPr eaLnBrk="1" hangingPunct="1">
              <a:spcBef>
                <a:spcPct val="0"/>
              </a:spcBef>
            </a:pPr>
            <a:r>
              <a:rPr lang="en-US" altLang="zh-CN" sz="2400" dirty="0" smtClean="0">
                <a:solidFill>
                  <a:srgbClr val="FF0000"/>
                </a:solidFill>
                <a:latin typeface="Comic Sans MS" panose="030F0702030302020204" pitchFamily="66" charset="0"/>
              </a:rPr>
              <a:t>virtual circuit network:</a:t>
            </a:r>
            <a:r>
              <a:rPr lang="en-US" altLang="zh-CN" sz="2400" dirty="0" smtClean="0">
                <a:latin typeface="Comic Sans MS" panose="030F0702030302020204" pitchFamily="66" charset="0"/>
              </a:rPr>
              <a:t> </a:t>
            </a:r>
          </a:p>
          <a:p>
            <a:pPr lvl="1" eaLnBrk="1" hangingPunct="1">
              <a:spcBef>
                <a:spcPct val="0"/>
              </a:spcBef>
            </a:pPr>
            <a:r>
              <a:rPr lang="en-US" altLang="zh-CN" dirty="0" smtClean="0">
                <a:solidFill>
                  <a:schemeClr val="folHlink"/>
                </a:solidFill>
                <a:latin typeface="Comic Sans MS" panose="030F0702030302020204" pitchFamily="66" charset="0"/>
              </a:rPr>
              <a:t>each packet carries tag  (virtual circuit ID), tag determines next hop</a:t>
            </a:r>
          </a:p>
          <a:p>
            <a:pPr lvl="1" eaLnBrk="1" hangingPunct="1">
              <a:spcBef>
                <a:spcPct val="0"/>
              </a:spcBef>
            </a:pPr>
            <a:r>
              <a:rPr lang="en-US" altLang="zh-CN" dirty="0" smtClean="0">
                <a:solidFill>
                  <a:schemeClr val="folHlink"/>
                </a:solidFill>
                <a:latin typeface="Comic Sans MS" panose="030F0702030302020204" pitchFamily="66" charset="0"/>
              </a:rPr>
              <a:t>fixed path determined at </a:t>
            </a:r>
            <a:r>
              <a:rPr lang="en-US" altLang="zh-CN" i="1" dirty="0" smtClean="0">
                <a:solidFill>
                  <a:schemeClr val="folHlink"/>
                </a:solidFill>
                <a:latin typeface="Comic Sans MS" panose="030F0702030302020204" pitchFamily="66" charset="0"/>
              </a:rPr>
              <a:t>call setup time</a:t>
            </a:r>
            <a:r>
              <a:rPr lang="en-US" altLang="zh-CN" dirty="0" smtClean="0">
                <a:solidFill>
                  <a:schemeClr val="folHlink"/>
                </a:solidFill>
                <a:latin typeface="Comic Sans MS" panose="030F0702030302020204" pitchFamily="66" charset="0"/>
              </a:rPr>
              <a:t>, remains fixed thru call</a:t>
            </a:r>
          </a:p>
          <a:p>
            <a:pPr lvl="1" eaLnBrk="1" hangingPunct="1">
              <a:spcBef>
                <a:spcPct val="0"/>
              </a:spcBef>
            </a:pPr>
            <a:r>
              <a:rPr lang="en-US" altLang="zh-CN" i="1" dirty="0" smtClean="0">
                <a:solidFill>
                  <a:srgbClr val="FF0000"/>
                </a:solidFill>
                <a:latin typeface="Comic Sans MS" panose="030F0702030302020204" pitchFamily="66" charset="0"/>
              </a:rPr>
              <a:t>routers maintain</a:t>
            </a:r>
            <a:r>
              <a:rPr lang="en-US" altLang="zh-CN" dirty="0" smtClean="0">
                <a:latin typeface="Comic Sans MS" panose="030F0702030302020204" pitchFamily="66" charset="0"/>
              </a:rPr>
              <a:t> </a:t>
            </a:r>
            <a:r>
              <a:rPr lang="en-US" altLang="zh-CN" i="1" dirty="0" smtClean="0">
                <a:solidFill>
                  <a:srgbClr val="FF0000"/>
                </a:solidFill>
                <a:latin typeface="Comic Sans MS" panose="030F0702030302020204" pitchFamily="66" charset="0"/>
              </a:rPr>
              <a:t>per-call state</a:t>
            </a:r>
            <a:endParaRPr lang="en-US" altLang="zh-CN" dirty="0" smtClean="0">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3C3CD4E-99ED-4BBE-9BAA-89C8B61E1118}" type="slidenum">
              <a:rPr lang="zh-CN" altLang="en-US" sz="1400">
                <a:latin typeface="Tahoma" panose="020B0604030504040204" pitchFamily="34" charset="0"/>
              </a:rPr>
              <a:pPr/>
              <a:t>64</a:t>
            </a:fld>
            <a:endParaRPr lang="en-US" altLang="zh-CN" sz="1400">
              <a:latin typeface="Tahoma" panose="020B0604030504040204" pitchFamily="34" charset="0"/>
            </a:endParaRPr>
          </a:p>
        </p:txBody>
      </p:sp>
      <p:sp>
        <p:nvSpPr>
          <p:cNvPr id="93187" name="Rectangle 2"/>
          <p:cNvSpPr>
            <a:spLocks noGrp="1" noChangeArrowheads="1"/>
          </p:cNvSpPr>
          <p:nvPr>
            <p:ph type="title"/>
          </p:nvPr>
        </p:nvSpPr>
        <p:spPr>
          <a:xfrm>
            <a:off x="1350963" y="0"/>
            <a:ext cx="7793037" cy="1266825"/>
          </a:xfrm>
        </p:spPr>
        <p:txBody>
          <a:bodyPr/>
          <a:lstStyle/>
          <a:p>
            <a:pPr eaLnBrk="1" hangingPunct="1"/>
            <a:r>
              <a:rPr lang="en-US" altLang="zh-CN" dirty="0" smtClean="0">
                <a:solidFill>
                  <a:srgbClr val="0000FF"/>
                </a:solidFill>
                <a:latin typeface="Comic Sans MS" panose="030F0702030302020204" pitchFamily="66" charset="0"/>
              </a:rPr>
              <a:t>Network Taxonomy</a:t>
            </a:r>
          </a:p>
        </p:txBody>
      </p:sp>
      <p:sp>
        <p:nvSpPr>
          <p:cNvPr id="93188" name="Text Box 32"/>
          <p:cNvSpPr txBox="1">
            <a:spLocks noChangeArrowheads="1"/>
          </p:cNvSpPr>
          <p:nvPr/>
        </p:nvSpPr>
        <p:spPr bwMode="auto">
          <a:xfrm>
            <a:off x="935038" y="4997450"/>
            <a:ext cx="68389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Tx/>
              <a:buChar char="•"/>
            </a:pPr>
            <a:r>
              <a:rPr lang="zh-CN" altLang="en-US" sz="2000">
                <a:latin typeface="Comic Sans MS" panose="030F0702030302020204" pitchFamily="66" charset="0"/>
              </a:rPr>
              <a:t> </a:t>
            </a:r>
            <a:r>
              <a:rPr lang="en-US" altLang="zh-CN" sz="2000">
                <a:solidFill>
                  <a:schemeClr val="folHlink"/>
                </a:solidFill>
                <a:latin typeface="Comic Sans MS" panose="030F0702030302020204" pitchFamily="66" charset="0"/>
              </a:rPr>
              <a:t>Datagram network is </a:t>
            </a:r>
            <a:r>
              <a:rPr lang="en-US" altLang="zh-CN" sz="2000" i="1" u="sng">
                <a:solidFill>
                  <a:schemeClr val="folHlink"/>
                </a:solidFill>
                <a:latin typeface="Comic Sans MS" panose="030F0702030302020204" pitchFamily="66" charset="0"/>
              </a:rPr>
              <a:t>not</a:t>
            </a:r>
            <a:r>
              <a:rPr lang="en-US" altLang="zh-CN" sz="2000">
                <a:solidFill>
                  <a:schemeClr val="folHlink"/>
                </a:solidFill>
                <a:latin typeface="Comic Sans MS" panose="030F0702030302020204" pitchFamily="66" charset="0"/>
              </a:rPr>
              <a:t> either connection-oriented </a:t>
            </a:r>
          </a:p>
          <a:p>
            <a:r>
              <a:rPr lang="en-US" altLang="zh-CN" sz="2000">
                <a:solidFill>
                  <a:schemeClr val="folHlink"/>
                </a:solidFill>
                <a:latin typeface="Comic Sans MS" panose="030F0702030302020204" pitchFamily="66" charset="0"/>
              </a:rPr>
              <a:t>or connectionless.</a:t>
            </a:r>
          </a:p>
          <a:p>
            <a:pPr>
              <a:buFontTx/>
              <a:buChar char="•"/>
            </a:pPr>
            <a:r>
              <a:rPr lang="en-US" altLang="zh-CN" sz="2000">
                <a:solidFill>
                  <a:schemeClr val="folHlink"/>
                </a:solidFill>
                <a:latin typeface="Comic Sans MS" panose="030F0702030302020204" pitchFamily="66" charset="0"/>
              </a:rPr>
              <a:t> Internet provides both connection-oriented (TCP) and </a:t>
            </a:r>
          </a:p>
          <a:p>
            <a:r>
              <a:rPr lang="en-US" altLang="zh-CN" sz="2000">
                <a:solidFill>
                  <a:schemeClr val="folHlink"/>
                </a:solidFill>
                <a:latin typeface="Comic Sans MS" panose="030F0702030302020204" pitchFamily="66" charset="0"/>
              </a:rPr>
              <a:t>connectionless services (UDP) to apps</a:t>
            </a:r>
            <a:r>
              <a:rPr lang="en-US" altLang="zh-CN" sz="2000">
                <a:latin typeface="Comic Sans MS" panose="030F0702030302020204" pitchFamily="66" charset="0"/>
              </a:rPr>
              <a:t>.</a:t>
            </a:r>
          </a:p>
        </p:txBody>
      </p:sp>
      <p:sp>
        <p:nvSpPr>
          <p:cNvPr id="92194" name="AutoShape 34"/>
          <p:cNvSpPr>
            <a:spLocks noChangeArrowheads="1"/>
          </p:cNvSpPr>
          <p:nvPr/>
        </p:nvSpPr>
        <p:spPr bwMode="auto">
          <a:xfrm>
            <a:off x="438150" y="4572000"/>
            <a:ext cx="4386263" cy="2054225"/>
          </a:xfrm>
          <a:prstGeom prst="horizontalScroll">
            <a:avLst>
              <a:gd name="adj" fmla="val 12500"/>
            </a:avLst>
          </a:prstGeom>
          <a:solidFill>
            <a:srgbClr val="99C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0000"/>
                </a:solidFill>
                <a:latin typeface="Comic Sans MS" panose="030F0702030302020204" pitchFamily="66" charset="0"/>
              </a:rPr>
              <a:t>What’s the difference </a:t>
            </a:r>
          </a:p>
          <a:p>
            <a:pPr algn="ctr"/>
            <a:r>
              <a:rPr lang="en-US" altLang="zh-CN">
                <a:solidFill>
                  <a:srgbClr val="FF0000"/>
                </a:solidFill>
                <a:latin typeface="Comic Sans MS" panose="030F0702030302020204" pitchFamily="66" charset="0"/>
              </a:rPr>
              <a:t>between TDM and FDM?</a:t>
            </a:r>
          </a:p>
        </p:txBody>
      </p:sp>
      <p:grpSp>
        <p:nvGrpSpPr>
          <p:cNvPr id="93190" name="Group 37"/>
          <p:cNvGrpSpPr>
            <a:grpSpLocks/>
          </p:cNvGrpSpPr>
          <p:nvPr/>
        </p:nvGrpSpPr>
        <p:grpSpPr bwMode="auto">
          <a:xfrm>
            <a:off x="469900" y="1381125"/>
            <a:ext cx="8286750" cy="3328988"/>
            <a:chOff x="296" y="870"/>
            <a:chExt cx="5220" cy="2097"/>
          </a:xfrm>
        </p:grpSpPr>
        <p:sp>
          <p:nvSpPr>
            <p:cNvPr id="93191" name="Rectangle 4"/>
            <p:cNvSpPr>
              <a:spLocks noChangeArrowheads="1"/>
            </p:cNvSpPr>
            <p:nvPr/>
          </p:nvSpPr>
          <p:spPr bwMode="auto">
            <a:xfrm>
              <a:off x="2038" y="870"/>
              <a:ext cx="1487" cy="47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Telecommunication</a:t>
              </a:r>
            </a:p>
            <a:p>
              <a:pPr algn="ctr"/>
              <a:r>
                <a:rPr lang="en-US" altLang="zh-CN" sz="2000" b="1">
                  <a:solidFill>
                    <a:schemeClr val="hlink"/>
                  </a:solidFill>
                  <a:latin typeface="Comic Sans MS" panose="030F0702030302020204" pitchFamily="66" charset="0"/>
                </a:rPr>
                <a:t>networks</a:t>
              </a:r>
            </a:p>
          </p:txBody>
        </p:sp>
        <p:sp>
          <p:nvSpPr>
            <p:cNvPr id="93192" name="Rectangle 6"/>
            <p:cNvSpPr>
              <a:spLocks noChangeArrowheads="1"/>
            </p:cNvSpPr>
            <p:nvPr/>
          </p:nvSpPr>
          <p:spPr bwMode="auto">
            <a:xfrm>
              <a:off x="850" y="1708"/>
              <a:ext cx="1487" cy="47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Circuit-switched</a:t>
              </a:r>
            </a:p>
            <a:p>
              <a:pPr algn="ctr"/>
              <a:r>
                <a:rPr lang="en-US" altLang="zh-CN" sz="2000" b="1">
                  <a:solidFill>
                    <a:schemeClr val="hlink"/>
                  </a:solidFill>
                  <a:latin typeface="Comic Sans MS" panose="030F0702030302020204" pitchFamily="66" charset="0"/>
                </a:rPr>
                <a:t>networks</a:t>
              </a:r>
            </a:p>
          </p:txBody>
        </p:sp>
        <p:sp>
          <p:nvSpPr>
            <p:cNvPr id="93193" name="Rectangle 8"/>
            <p:cNvSpPr>
              <a:spLocks noChangeArrowheads="1"/>
            </p:cNvSpPr>
            <p:nvPr/>
          </p:nvSpPr>
          <p:spPr bwMode="auto">
            <a:xfrm>
              <a:off x="296" y="2544"/>
              <a:ext cx="803"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FDM</a:t>
              </a:r>
            </a:p>
          </p:txBody>
        </p:sp>
        <p:sp>
          <p:nvSpPr>
            <p:cNvPr id="93194" name="Rectangle 9"/>
            <p:cNvSpPr>
              <a:spLocks noChangeArrowheads="1"/>
            </p:cNvSpPr>
            <p:nvPr/>
          </p:nvSpPr>
          <p:spPr bwMode="auto">
            <a:xfrm>
              <a:off x="1211" y="2551"/>
              <a:ext cx="803"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TDM</a:t>
              </a:r>
            </a:p>
          </p:txBody>
        </p:sp>
        <p:grpSp>
          <p:nvGrpSpPr>
            <p:cNvPr id="93195" name="Group 15"/>
            <p:cNvGrpSpPr>
              <a:grpSpLocks/>
            </p:cNvGrpSpPr>
            <p:nvPr/>
          </p:nvGrpSpPr>
          <p:grpSpPr bwMode="auto">
            <a:xfrm>
              <a:off x="606" y="2359"/>
              <a:ext cx="1926" cy="201"/>
              <a:chOff x="1009" y="2114"/>
              <a:chExt cx="1184" cy="201"/>
            </a:xfrm>
          </p:grpSpPr>
          <p:sp>
            <p:nvSpPr>
              <p:cNvPr id="93214" name="Line 12"/>
              <p:cNvSpPr>
                <a:spLocks noChangeShapeType="1"/>
              </p:cNvSpPr>
              <p:nvPr/>
            </p:nvSpPr>
            <p:spPr bwMode="auto">
              <a:xfrm>
                <a:off x="1009" y="2118"/>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5" name="Line 13"/>
              <p:cNvSpPr>
                <a:spLocks noChangeShapeType="1"/>
              </p:cNvSpPr>
              <p:nvPr/>
            </p:nvSpPr>
            <p:spPr bwMode="auto">
              <a:xfrm>
                <a:off x="2193" y="2129"/>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6" name="Line 14"/>
              <p:cNvSpPr>
                <a:spLocks noChangeShapeType="1"/>
              </p:cNvSpPr>
              <p:nvPr/>
            </p:nvSpPr>
            <p:spPr bwMode="auto">
              <a:xfrm>
                <a:off x="1010" y="2114"/>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196" name="Line 16"/>
            <p:cNvSpPr>
              <a:spLocks noChangeShapeType="1"/>
            </p:cNvSpPr>
            <p:nvPr/>
          </p:nvSpPr>
          <p:spPr bwMode="auto">
            <a:xfrm>
              <a:off x="1591" y="2190"/>
              <a:ext cx="0"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3197" name="Group 31"/>
            <p:cNvGrpSpPr>
              <a:grpSpLocks/>
            </p:cNvGrpSpPr>
            <p:nvPr/>
          </p:nvGrpSpPr>
          <p:grpSpPr bwMode="auto">
            <a:xfrm>
              <a:off x="3198" y="1705"/>
              <a:ext cx="2318" cy="1248"/>
              <a:chOff x="3012" y="1468"/>
              <a:chExt cx="2318" cy="1248"/>
            </a:xfrm>
          </p:grpSpPr>
          <p:sp>
            <p:nvSpPr>
              <p:cNvPr id="93205" name="Rectangle 7"/>
              <p:cNvSpPr>
                <a:spLocks noChangeArrowheads="1"/>
              </p:cNvSpPr>
              <p:nvPr/>
            </p:nvSpPr>
            <p:spPr bwMode="auto">
              <a:xfrm>
                <a:off x="3383" y="1468"/>
                <a:ext cx="1487" cy="478"/>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Packet-switched</a:t>
                </a:r>
              </a:p>
              <a:p>
                <a:pPr algn="ctr"/>
                <a:r>
                  <a:rPr lang="en-US" altLang="zh-CN" sz="2000" b="1">
                    <a:solidFill>
                      <a:schemeClr val="hlink"/>
                    </a:solidFill>
                    <a:latin typeface="Comic Sans MS" panose="030F0702030302020204" pitchFamily="66" charset="0"/>
                  </a:rPr>
                  <a:t>networks</a:t>
                </a:r>
              </a:p>
            </p:txBody>
          </p:sp>
          <p:sp>
            <p:nvSpPr>
              <p:cNvPr id="93206" name="Rectangle 10"/>
              <p:cNvSpPr>
                <a:spLocks noChangeArrowheads="1"/>
              </p:cNvSpPr>
              <p:nvPr/>
            </p:nvSpPr>
            <p:spPr bwMode="auto">
              <a:xfrm>
                <a:off x="3012" y="2317"/>
                <a:ext cx="1005"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Networks</a:t>
                </a:r>
              </a:p>
              <a:p>
                <a:pPr algn="ctr"/>
                <a:r>
                  <a:rPr lang="en-US" altLang="zh-CN" sz="2000" b="1">
                    <a:solidFill>
                      <a:schemeClr val="hlink"/>
                    </a:solidFill>
                    <a:latin typeface="Comic Sans MS" panose="030F0702030302020204" pitchFamily="66" charset="0"/>
                  </a:rPr>
                  <a:t>with VCs</a:t>
                </a:r>
              </a:p>
            </p:txBody>
          </p:sp>
          <p:sp>
            <p:nvSpPr>
              <p:cNvPr id="93207" name="Rectangle 11"/>
              <p:cNvSpPr>
                <a:spLocks noChangeArrowheads="1"/>
              </p:cNvSpPr>
              <p:nvPr/>
            </p:nvSpPr>
            <p:spPr bwMode="auto">
              <a:xfrm>
                <a:off x="4325" y="2312"/>
                <a:ext cx="1005"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Datagram</a:t>
                </a:r>
              </a:p>
              <a:p>
                <a:pPr algn="ctr"/>
                <a:r>
                  <a:rPr lang="en-US" altLang="zh-CN" sz="2000" b="1">
                    <a:solidFill>
                      <a:schemeClr val="hlink"/>
                    </a:solidFill>
                    <a:latin typeface="Comic Sans MS" panose="030F0702030302020204" pitchFamily="66" charset="0"/>
                  </a:rPr>
                  <a:t>Networks</a:t>
                </a:r>
              </a:p>
            </p:txBody>
          </p:sp>
          <p:grpSp>
            <p:nvGrpSpPr>
              <p:cNvPr id="93208" name="Group 18"/>
              <p:cNvGrpSpPr>
                <a:grpSpLocks/>
              </p:cNvGrpSpPr>
              <p:nvPr/>
            </p:nvGrpSpPr>
            <p:grpSpPr bwMode="auto">
              <a:xfrm>
                <a:off x="3574" y="1955"/>
                <a:ext cx="1184" cy="361"/>
                <a:chOff x="1009" y="1954"/>
                <a:chExt cx="1184" cy="361"/>
              </a:xfrm>
            </p:grpSpPr>
            <p:grpSp>
              <p:nvGrpSpPr>
                <p:cNvPr id="93209" name="Group 19"/>
                <p:cNvGrpSpPr>
                  <a:grpSpLocks/>
                </p:cNvGrpSpPr>
                <p:nvPr/>
              </p:nvGrpSpPr>
              <p:grpSpPr bwMode="auto">
                <a:xfrm>
                  <a:off x="1009" y="2114"/>
                  <a:ext cx="1184" cy="201"/>
                  <a:chOff x="1009" y="2114"/>
                  <a:chExt cx="1184" cy="201"/>
                </a:xfrm>
              </p:grpSpPr>
              <p:sp>
                <p:nvSpPr>
                  <p:cNvPr id="93211" name="Line 20"/>
                  <p:cNvSpPr>
                    <a:spLocks noChangeShapeType="1"/>
                  </p:cNvSpPr>
                  <p:nvPr/>
                </p:nvSpPr>
                <p:spPr bwMode="auto">
                  <a:xfrm>
                    <a:off x="1009" y="2118"/>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2" name="Line 21"/>
                  <p:cNvSpPr>
                    <a:spLocks noChangeShapeType="1"/>
                  </p:cNvSpPr>
                  <p:nvPr/>
                </p:nvSpPr>
                <p:spPr bwMode="auto">
                  <a:xfrm>
                    <a:off x="2193" y="2129"/>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3" name="Line 22"/>
                  <p:cNvSpPr>
                    <a:spLocks noChangeShapeType="1"/>
                  </p:cNvSpPr>
                  <p:nvPr/>
                </p:nvSpPr>
                <p:spPr bwMode="auto">
                  <a:xfrm>
                    <a:off x="1010" y="2114"/>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10" name="Line 23"/>
                <p:cNvSpPr>
                  <a:spLocks noChangeShapeType="1"/>
                </p:cNvSpPr>
                <p:nvPr/>
              </p:nvSpPr>
              <p:spPr bwMode="auto">
                <a:xfrm>
                  <a:off x="1588" y="1954"/>
                  <a:ext cx="0" cy="1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3198" name="Group 24"/>
            <p:cNvGrpSpPr>
              <a:grpSpLocks/>
            </p:cNvGrpSpPr>
            <p:nvPr/>
          </p:nvGrpSpPr>
          <p:grpSpPr bwMode="auto">
            <a:xfrm>
              <a:off x="1631" y="1347"/>
              <a:ext cx="2404" cy="361"/>
              <a:chOff x="1009" y="1954"/>
              <a:chExt cx="1184" cy="361"/>
            </a:xfrm>
          </p:grpSpPr>
          <p:grpSp>
            <p:nvGrpSpPr>
              <p:cNvPr id="93200" name="Group 25"/>
              <p:cNvGrpSpPr>
                <a:grpSpLocks/>
              </p:cNvGrpSpPr>
              <p:nvPr/>
            </p:nvGrpSpPr>
            <p:grpSpPr bwMode="auto">
              <a:xfrm>
                <a:off x="1009" y="2114"/>
                <a:ext cx="1184" cy="201"/>
                <a:chOff x="1009" y="2114"/>
                <a:chExt cx="1184" cy="201"/>
              </a:xfrm>
            </p:grpSpPr>
            <p:sp>
              <p:nvSpPr>
                <p:cNvPr id="93202" name="Line 26"/>
                <p:cNvSpPr>
                  <a:spLocks noChangeShapeType="1"/>
                </p:cNvSpPr>
                <p:nvPr/>
              </p:nvSpPr>
              <p:spPr bwMode="auto">
                <a:xfrm>
                  <a:off x="1009" y="2118"/>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3" name="Line 27"/>
                <p:cNvSpPr>
                  <a:spLocks noChangeShapeType="1"/>
                </p:cNvSpPr>
                <p:nvPr/>
              </p:nvSpPr>
              <p:spPr bwMode="auto">
                <a:xfrm>
                  <a:off x="2193" y="2129"/>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4" name="Line 28"/>
                <p:cNvSpPr>
                  <a:spLocks noChangeShapeType="1"/>
                </p:cNvSpPr>
                <p:nvPr/>
              </p:nvSpPr>
              <p:spPr bwMode="auto">
                <a:xfrm>
                  <a:off x="1010" y="2114"/>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01" name="Line 29"/>
              <p:cNvSpPr>
                <a:spLocks noChangeShapeType="1"/>
              </p:cNvSpPr>
              <p:nvPr/>
            </p:nvSpPr>
            <p:spPr bwMode="auto">
              <a:xfrm>
                <a:off x="1588" y="1954"/>
                <a:ext cx="0" cy="1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199" name="Rectangle 35"/>
            <p:cNvSpPr>
              <a:spLocks noChangeArrowheads="1"/>
            </p:cNvSpPr>
            <p:nvPr/>
          </p:nvSpPr>
          <p:spPr bwMode="auto">
            <a:xfrm>
              <a:off x="2101" y="2568"/>
              <a:ext cx="803" cy="399"/>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chemeClr val="hlink"/>
                  </a:solidFill>
                  <a:latin typeface="Comic Sans MS" panose="030F0702030302020204" pitchFamily="66" charset="0"/>
                </a:rPr>
                <a:t>CDM</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94"/>
                                        </p:tgtEl>
                                        <p:attrNameLst>
                                          <p:attrName>style.visibility</p:attrName>
                                        </p:attrNameLst>
                                      </p:cBhvr>
                                      <p:to>
                                        <p:strVal val="visible"/>
                                      </p:to>
                                    </p:set>
                                    <p:animEffect transition="in" filter="dissolve">
                                      <p:cBhvr>
                                        <p:cTn id="7" dur="500"/>
                                        <p:tgtEl>
                                          <p:spTgt spid="92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423AAA-6BEE-47B0-98E9-6B98A44E616D}" type="slidenum">
              <a:rPr lang="zh-CN" altLang="en-US" sz="1400">
                <a:latin typeface="Tahoma" panose="020B0604030504040204" pitchFamily="34" charset="0"/>
              </a:rPr>
              <a:pPr/>
              <a:t>65</a:t>
            </a:fld>
            <a:endParaRPr lang="en-US" altLang="zh-CN" sz="1400">
              <a:latin typeface="Tahoma" panose="020B0604030504040204" pitchFamily="34" charset="0"/>
            </a:endParaRPr>
          </a:p>
        </p:txBody>
      </p:sp>
      <p:sp>
        <p:nvSpPr>
          <p:cNvPr id="94211" name="Rectangle 2"/>
          <p:cNvSpPr>
            <a:spLocks noGrp="1" noChangeArrowheads="1"/>
          </p:cNvSpPr>
          <p:nvPr>
            <p:ph type="title"/>
          </p:nvPr>
        </p:nvSpPr>
        <p:spPr>
          <a:xfrm>
            <a:off x="180975" y="1114425"/>
            <a:ext cx="8382000" cy="1143000"/>
          </a:xfrm>
        </p:spPr>
        <p:txBody>
          <a:bodyPr/>
          <a:lstStyle/>
          <a:p>
            <a:pPr eaLnBrk="1" hangingPunct="1"/>
            <a:r>
              <a:rPr lang="en-US" altLang="zh-CN" sz="3600" smtClean="0">
                <a:latin typeface="Comic Sans MS" panose="030F0702030302020204" pitchFamily="66" charset="0"/>
              </a:rPr>
              <a:t>Access networks and physical media</a:t>
            </a:r>
            <a:endParaRPr lang="en-US" altLang="zh-CN" smtClean="0">
              <a:latin typeface="Comic Sans MS" panose="030F0702030302020204" pitchFamily="66" charset="0"/>
            </a:endParaRPr>
          </a:p>
        </p:txBody>
      </p:sp>
      <p:sp>
        <p:nvSpPr>
          <p:cNvPr id="94212" name="Rectangle 3"/>
          <p:cNvSpPr>
            <a:spLocks noGrp="1" noChangeArrowheads="1"/>
          </p:cNvSpPr>
          <p:nvPr>
            <p:ph type="body" sz="half" idx="1"/>
          </p:nvPr>
        </p:nvSpPr>
        <p:spPr>
          <a:xfrm>
            <a:off x="533400" y="2217738"/>
            <a:ext cx="8610600" cy="4468812"/>
          </a:xfrm>
        </p:spPr>
        <p:txBody>
          <a:bodyPr/>
          <a:lstStyle/>
          <a:p>
            <a:pPr eaLnBrk="1" hangingPunct="1">
              <a:lnSpc>
                <a:spcPct val="90000"/>
              </a:lnSpc>
              <a:spcBef>
                <a:spcPct val="0"/>
              </a:spcBef>
              <a:buFont typeface="Wingdings" panose="05000000000000000000" pitchFamily="2" charset="2"/>
              <a:buNone/>
            </a:pPr>
            <a:r>
              <a:rPr lang="en-US" altLang="zh-CN" i="1" smtClean="0">
                <a:solidFill>
                  <a:srgbClr val="FF0000"/>
                </a:solidFill>
                <a:latin typeface="Comic Sans MS" panose="030F0702030302020204" pitchFamily="66" charset="0"/>
              </a:rPr>
              <a:t>Q: How to connect end systems to edge router?</a:t>
            </a:r>
          </a:p>
          <a:p>
            <a:pPr eaLnBrk="1" hangingPunct="1">
              <a:lnSpc>
                <a:spcPct val="90000"/>
              </a:lnSpc>
              <a:spcBef>
                <a:spcPct val="0"/>
              </a:spcBef>
            </a:pPr>
            <a:r>
              <a:rPr lang="en-US" altLang="zh-CN" b="1" smtClean="0">
                <a:solidFill>
                  <a:schemeClr val="folHlink"/>
                </a:solidFill>
                <a:latin typeface="Comic Sans MS" panose="030F0702030302020204" pitchFamily="66" charset="0"/>
              </a:rPr>
              <a:t>residential access nets</a:t>
            </a:r>
          </a:p>
          <a:p>
            <a:pPr eaLnBrk="1" hangingPunct="1">
              <a:lnSpc>
                <a:spcPct val="90000"/>
              </a:lnSpc>
              <a:spcBef>
                <a:spcPct val="0"/>
              </a:spcBef>
            </a:pPr>
            <a:r>
              <a:rPr lang="en-US" altLang="zh-CN" b="1" smtClean="0">
                <a:solidFill>
                  <a:schemeClr val="folHlink"/>
                </a:solidFill>
                <a:latin typeface="Comic Sans MS" panose="030F0702030302020204" pitchFamily="66" charset="0"/>
              </a:rPr>
              <a:t>institutional access networks (school, company)</a:t>
            </a:r>
          </a:p>
          <a:p>
            <a:pPr eaLnBrk="1" hangingPunct="1">
              <a:lnSpc>
                <a:spcPct val="90000"/>
              </a:lnSpc>
              <a:spcBef>
                <a:spcPct val="0"/>
              </a:spcBef>
              <a:spcAft>
                <a:spcPct val="30000"/>
              </a:spcAft>
            </a:pPr>
            <a:r>
              <a:rPr lang="en-US" altLang="zh-CN" b="1" smtClean="0">
                <a:solidFill>
                  <a:schemeClr val="folHlink"/>
                </a:solidFill>
                <a:latin typeface="Comic Sans MS" panose="030F0702030302020204" pitchFamily="66" charset="0"/>
              </a:rPr>
              <a:t>mobile access networks</a:t>
            </a:r>
          </a:p>
          <a:p>
            <a:pPr eaLnBrk="1" hangingPunct="1">
              <a:lnSpc>
                <a:spcPct val="90000"/>
              </a:lnSpc>
              <a:spcBef>
                <a:spcPct val="0"/>
              </a:spcBef>
              <a:buFont typeface="Wingdings" panose="05000000000000000000" pitchFamily="2" charset="2"/>
              <a:buNone/>
            </a:pPr>
            <a:r>
              <a:rPr lang="en-US" altLang="zh-CN" i="1" smtClean="0">
                <a:solidFill>
                  <a:srgbClr val="FF0000"/>
                </a:solidFill>
                <a:latin typeface="Comic Sans MS" panose="030F0702030302020204" pitchFamily="66" charset="0"/>
              </a:rPr>
              <a:t>Keep in mind: </a:t>
            </a:r>
          </a:p>
          <a:p>
            <a:pPr eaLnBrk="1" hangingPunct="1">
              <a:lnSpc>
                <a:spcPct val="90000"/>
              </a:lnSpc>
              <a:spcBef>
                <a:spcPct val="0"/>
              </a:spcBef>
            </a:pPr>
            <a:r>
              <a:rPr lang="en-US" altLang="zh-CN" b="1" smtClean="0">
                <a:solidFill>
                  <a:schemeClr val="folHlink"/>
                </a:solidFill>
                <a:latin typeface="Comic Sans MS" panose="030F0702030302020204" pitchFamily="66" charset="0"/>
              </a:rPr>
              <a:t>bandwidth (bits per second) of access network?</a:t>
            </a:r>
          </a:p>
          <a:p>
            <a:pPr eaLnBrk="1" hangingPunct="1">
              <a:lnSpc>
                <a:spcPct val="90000"/>
              </a:lnSpc>
              <a:spcBef>
                <a:spcPct val="0"/>
              </a:spcBef>
            </a:pPr>
            <a:r>
              <a:rPr lang="en-US" altLang="zh-CN" b="1" smtClean="0">
                <a:solidFill>
                  <a:schemeClr val="folHlink"/>
                </a:solidFill>
                <a:latin typeface="Comic Sans MS" panose="030F0702030302020204" pitchFamily="66" charset="0"/>
              </a:rPr>
              <a:t>shared or dedicated?</a:t>
            </a:r>
          </a:p>
          <a:p>
            <a:pPr eaLnBrk="1" hangingPunct="1">
              <a:lnSpc>
                <a:spcPct val="90000"/>
              </a:lnSpc>
              <a:spcBef>
                <a:spcPct val="0"/>
              </a:spcBef>
            </a:pPr>
            <a:r>
              <a:rPr lang="en-US" altLang="zh-CN" b="1" smtClean="0">
                <a:solidFill>
                  <a:schemeClr val="folHlink"/>
                </a:solidFill>
                <a:latin typeface="Comic Sans MS" panose="030F0702030302020204" pitchFamily="66" charset="0"/>
              </a:rPr>
              <a:t>where are you going to access the networks?</a:t>
            </a:r>
          </a:p>
          <a:p>
            <a:pPr eaLnBrk="1" hangingPunct="1">
              <a:lnSpc>
                <a:spcPct val="90000"/>
              </a:lnSpc>
              <a:spcBef>
                <a:spcPct val="0"/>
              </a:spcBef>
            </a:pPr>
            <a:r>
              <a:rPr lang="en-US" altLang="zh-CN" b="1" smtClean="0">
                <a:solidFill>
                  <a:schemeClr val="folHlink"/>
                </a:solidFill>
                <a:latin typeface="Comic Sans MS" panose="030F0702030302020204" pitchFamily="66" charset="0"/>
              </a:rPr>
              <a:t>which ISP?</a:t>
            </a:r>
          </a:p>
        </p:txBody>
      </p:sp>
      <p:sp>
        <p:nvSpPr>
          <p:cNvPr id="94213" name="Text Box 269"/>
          <p:cNvSpPr txBox="1">
            <a:spLocks noChangeArrowheads="1"/>
          </p:cNvSpPr>
          <p:nvPr/>
        </p:nvSpPr>
        <p:spPr bwMode="auto">
          <a:xfrm>
            <a:off x="0" y="993775"/>
            <a:ext cx="9490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179388">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600" b="1">
                <a:solidFill>
                  <a:schemeClr val="folHlink"/>
                </a:solidFill>
                <a:latin typeface="Comic Sans MS" panose="030F0702030302020204" pitchFamily="66" charset="0"/>
              </a:rPr>
              <a:t>1.4 Network access and physical media</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2DC9BA-67A5-4F46-B208-77284603A12C}" type="slidenum">
              <a:rPr lang="zh-CN" altLang="en-US" sz="1400">
                <a:latin typeface="Tahoma" panose="020B0604030504040204" pitchFamily="34" charset="0"/>
              </a:rPr>
              <a:pPr/>
              <a:t>66</a:t>
            </a:fld>
            <a:endParaRPr lang="en-US" altLang="zh-CN" sz="1400">
              <a:latin typeface="Tahoma" panose="020B0604030504040204" pitchFamily="34" charset="0"/>
            </a:endParaRPr>
          </a:p>
        </p:txBody>
      </p:sp>
      <p:sp>
        <p:nvSpPr>
          <p:cNvPr id="16391" name="Rectangle 2"/>
          <p:cNvSpPr>
            <a:spLocks noGrp="1" noChangeArrowheads="1"/>
          </p:cNvSpPr>
          <p:nvPr>
            <p:ph type="title"/>
          </p:nvPr>
        </p:nvSpPr>
        <p:spPr>
          <a:xfrm>
            <a:off x="0" y="228600"/>
            <a:ext cx="9144000" cy="1143000"/>
          </a:xfrm>
        </p:spPr>
        <p:txBody>
          <a:bodyPr/>
          <a:lstStyle/>
          <a:p>
            <a:pPr eaLnBrk="1" hangingPunct="1"/>
            <a:r>
              <a:rPr lang="en-US" altLang="zh-CN" sz="3600" smtClean="0">
                <a:solidFill>
                  <a:schemeClr val="folHlink"/>
                </a:solidFill>
                <a:latin typeface="Comic Sans MS" panose="030F0702030302020204" pitchFamily="66" charset="0"/>
              </a:rPr>
              <a:t>Residential access: point to point access</a:t>
            </a:r>
            <a:endParaRPr lang="en-US" altLang="zh-CN" smtClean="0">
              <a:solidFill>
                <a:schemeClr val="folHlink"/>
              </a:solidFill>
              <a:latin typeface="Comic Sans MS" panose="030F0702030302020204" pitchFamily="66" charset="0"/>
            </a:endParaRPr>
          </a:p>
        </p:txBody>
      </p:sp>
      <p:sp>
        <p:nvSpPr>
          <p:cNvPr id="16392" name="Rectangle 3"/>
          <p:cNvSpPr>
            <a:spLocks noGrp="1" noChangeArrowheads="1"/>
          </p:cNvSpPr>
          <p:nvPr>
            <p:ph type="body" sz="half" idx="1"/>
          </p:nvPr>
        </p:nvSpPr>
        <p:spPr>
          <a:xfrm>
            <a:off x="252413" y="1616075"/>
            <a:ext cx="5486400" cy="2587625"/>
          </a:xfrm>
        </p:spPr>
        <p:txBody>
          <a:bodyPr/>
          <a:lstStyle/>
          <a:p>
            <a:pPr eaLnBrk="1" hangingPunct="1">
              <a:spcBef>
                <a:spcPct val="0"/>
              </a:spcBef>
            </a:pPr>
            <a:r>
              <a:rPr lang="en-US" altLang="zh-CN" smtClean="0">
                <a:solidFill>
                  <a:srgbClr val="FF0000"/>
                </a:solidFill>
                <a:latin typeface="Comic Sans MS" panose="030F0702030302020204" pitchFamily="66" charset="0"/>
              </a:rPr>
              <a:t>Dialup via modem</a:t>
            </a:r>
            <a:endParaRPr lang="en-US" altLang="zh-CN" smtClean="0">
              <a:latin typeface="Comic Sans MS" panose="030F0702030302020204" pitchFamily="66" charset="0"/>
            </a:endParaRPr>
          </a:p>
          <a:p>
            <a:pPr lvl="1" eaLnBrk="1" hangingPunct="1">
              <a:spcBef>
                <a:spcPct val="0"/>
              </a:spcBef>
            </a:pPr>
            <a:r>
              <a:rPr lang="en-US" altLang="zh-CN" sz="2800" smtClean="0">
                <a:solidFill>
                  <a:schemeClr val="folHlink"/>
                </a:solidFill>
                <a:latin typeface="Comic Sans MS" panose="030F0702030302020204" pitchFamily="66" charset="0"/>
              </a:rPr>
              <a:t>up to 56Kbps direct access to router (often less)</a:t>
            </a:r>
          </a:p>
          <a:p>
            <a:pPr lvl="1" eaLnBrk="1" hangingPunct="1">
              <a:spcBef>
                <a:spcPct val="0"/>
              </a:spcBef>
            </a:pPr>
            <a:r>
              <a:rPr lang="en-US" altLang="zh-CN" sz="2800" smtClean="0">
                <a:solidFill>
                  <a:schemeClr val="folHlink"/>
                </a:solidFill>
                <a:latin typeface="Comic Sans MS" panose="030F0702030302020204" pitchFamily="66" charset="0"/>
              </a:rPr>
              <a:t>Can’t surf and phone at same time: can’t be</a:t>
            </a:r>
            <a:r>
              <a:rPr lang="en-US" altLang="zh-CN" sz="2800" smtClean="0">
                <a:latin typeface="Comic Sans MS" panose="030F0702030302020204" pitchFamily="66" charset="0"/>
              </a:rPr>
              <a:t> </a:t>
            </a:r>
            <a:r>
              <a:rPr lang="en-US" altLang="zh-CN" sz="2800" smtClean="0">
                <a:solidFill>
                  <a:srgbClr val="FF0000"/>
                </a:solidFill>
                <a:latin typeface="Comic Sans MS" panose="030F0702030302020204" pitchFamily="66" charset="0"/>
              </a:rPr>
              <a:t>“always on”</a:t>
            </a:r>
            <a:endParaRPr lang="en-US" altLang="zh-CN" smtClean="0">
              <a:solidFill>
                <a:schemeClr val="accent2"/>
              </a:solidFill>
              <a:latin typeface="Comic Sans MS" panose="030F0702030302020204" pitchFamily="66" charset="0"/>
            </a:endParaRPr>
          </a:p>
        </p:txBody>
      </p:sp>
      <p:grpSp>
        <p:nvGrpSpPr>
          <p:cNvPr id="16393" name="Group 36"/>
          <p:cNvGrpSpPr>
            <a:grpSpLocks/>
          </p:cNvGrpSpPr>
          <p:nvPr/>
        </p:nvGrpSpPr>
        <p:grpSpPr bwMode="auto">
          <a:xfrm>
            <a:off x="5897563" y="1700213"/>
            <a:ext cx="2555875" cy="1830387"/>
            <a:chOff x="3060" y="1128"/>
            <a:chExt cx="1016" cy="691"/>
          </a:xfrm>
        </p:grpSpPr>
        <p:graphicFrame>
          <p:nvGraphicFramePr>
            <p:cNvPr id="16386" name="Object 6"/>
            <p:cNvGraphicFramePr>
              <a:graphicFrameLocks noChangeAspect="1"/>
            </p:cNvGraphicFramePr>
            <p:nvPr/>
          </p:nvGraphicFramePr>
          <p:xfrm>
            <a:off x="3060" y="1128"/>
            <a:ext cx="290" cy="241"/>
          </p:xfrm>
          <a:graphic>
            <a:graphicData uri="http://schemas.openxmlformats.org/presentationml/2006/ole">
              <mc:AlternateContent xmlns:mc="http://schemas.openxmlformats.org/markup-compatibility/2006">
                <mc:Choice xmlns:v="urn:schemas-microsoft-com:vml" Requires="v">
                  <p:oleObj spid="_x0000_s17001" name="Clip" r:id="rId4" imgW="1307263" imgH="1084139" progId="MS_ClipArt_Gallery.2">
                    <p:embed/>
                  </p:oleObj>
                </mc:Choice>
                <mc:Fallback>
                  <p:oleObj name="Clip" r:id="rId4" imgW="1307263" imgH="1084139" progId="MS_ClipArt_Gallery.2">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 y="1128"/>
                          <a:ext cx="290"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7" name="Object 7"/>
            <p:cNvGraphicFramePr>
              <a:graphicFrameLocks noChangeAspect="1"/>
            </p:cNvGraphicFramePr>
            <p:nvPr/>
          </p:nvGraphicFramePr>
          <p:xfrm>
            <a:off x="3376" y="1217"/>
            <a:ext cx="195" cy="140"/>
          </p:xfrm>
          <a:graphic>
            <a:graphicData uri="http://schemas.openxmlformats.org/presentationml/2006/ole">
              <mc:AlternateContent xmlns:mc="http://schemas.openxmlformats.org/markup-compatibility/2006">
                <mc:Choice xmlns:v="urn:schemas-microsoft-com:vml" Requires="v">
                  <p:oleObj spid="_x0000_s17002" name="Clip" r:id="rId6" imgW="681706" imgH="480401" progId="MS_ClipArt_Gallery.2">
                    <p:embed/>
                  </p:oleObj>
                </mc:Choice>
                <mc:Fallback>
                  <p:oleObj name="Clip" r:id="rId6" imgW="681706" imgH="480401" progId="MS_ClipArt_Gallery.2">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 y="1217"/>
                          <a:ext cx="195"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5" name="Line 8"/>
            <p:cNvSpPr>
              <a:spLocks noChangeShapeType="1"/>
            </p:cNvSpPr>
            <p:nvPr/>
          </p:nvSpPr>
          <p:spPr bwMode="auto">
            <a:xfrm flipV="1">
              <a:off x="3343" y="1311"/>
              <a:ext cx="80" cy="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388" name="Object 9"/>
            <p:cNvGraphicFramePr>
              <a:graphicFrameLocks noChangeAspect="1"/>
            </p:cNvGraphicFramePr>
            <p:nvPr/>
          </p:nvGraphicFramePr>
          <p:xfrm>
            <a:off x="3060" y="1578"/>
            <a:ext cx="290" cy="241"/>
          </p:xfrm>
          <a:graphic>
            <a:graphicData uri="http://schemas.openxmlformats.org/presentationml/2006/ole">
              <mc:AlternateContent xmlns:mc="http://schemas.openxmlformats.org/markup-compatibility/2006">
                <mc:Choice xmlns:v="urn:schemas-microsoft-com:vml" Requires="v">
                  <p:oleObj spid="_x0000_s17003" name="Clip" r:id="rId8" imgW="1307263" imgH="1084139" progId="MS_ClipArt_Gallery.2">
                    <p:embed/>
                  </p:oleObj>
                </mc:Choice>
                <mc:Fallback>
                  <p:oleObj name="Clip" r:id="rId8" imgW="1307263" imgH="1084139"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 y="1578"/>
                          <a:ext cx="290"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10"/>
            <p:cNvGraphicFramePr>
              <a:graphicFrameLocks noChangeAspect="1"/>
            </p:cNvGraphicFramePr>
            <p:nvPr/>
          </p:nvGraphicFramePr>
          <p:xfrm>
            <a:off x="3376" y="1667"/>
            <a:ext cx="195" cy="140"/>
          </p:xfrm>
          <a:graphic>
            <a:graphicData uri="http://schemas.openxmlformats.org/presentationml/2006/ole">
              <mc:AlternateContent xmlns:mc="http://schemas.openxmlformats.org/markup-compatibility/2006">
                <mc:Choice xmlns:v="urn:schemas-microsoft-com:vml" Requires="v">
                  <p:oleObj spid="_x0000_s17004" name="Clip" r:id="rId9" imgW="681706" imgH="480401" progId="MS_ClipArt_Gallery.2">
                    <p:embed/>
                  </p:oleObj>
                </mc:Choice>
                <mc:Fallback>
                  <p:oleObj name="Clip" r:id="rId9" imgW="681706" imgH="480401" progId="MS_ClipArt_Gallery.2">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 y="1667"/>
                          <a:ext cx="195"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6" name="Line 11"/>
            <p:cNvSpPr>
              <a:spLocks noChangeShapeType="1"/>
            </p:cNvSpPr>
            <p:nvPr/>
          </p:nvSpPr>
          <p:spPr bwMode="auto">
            <a:xfrm flipV="1">
              <a:off x="3343" y="1761"/>
              <a:ext cx="80" cy="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397" name="Group 12"/>
            <p:cNvGrpSpPr>
              <a:grpSpLocks/>
            </p:cNvGrpSpPr>
            <p:nvPr/>
          </p:nvGrpSpPr>
          <p:grpSpPr bwMode="auto">
            <a:xfrm>
              <a:off x="3322" y="1417"/>
              <a:ext cx="49" cy="162"/>
              <a:chOff x="3842" y="406"/>
              <a:chExt cx="51" cy="167"/>
            </a:xfrm>
          </p:grpSpPr>
          <p:sp>
            <p:nvSpPr>
              <p:cNvPr id="16414" name="Oval 13"/>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415" name="Oval 14"/>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416" name="Oval 15"/>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6398" name="Line 19"/>
            <p:cNvSpPr>
              <a:spLocks noChangeShapeType="1"/>
            </p:cNvSpPr>
            <p:nvPr/>
          </p:nvSpPr>
          <p:spPr bwMode="auto">
            <a:xfrm>
              <a:off x="3536" y="1320"/>
              <a:ext cx="201" cy="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9" name="Line 20"/>
            <p:cNvSpPr>
              <a:spLocks noChangeShapeType="1"/>
            </p:cNvSpPr>
            <p:nvPr/>
          </p:nvSpPr>
          <p:spPr bwMode="auto">
            <a:xfrm flipV="1">
              <a:off x="3544" y="1536"/>
              <a:ext cx="193" cy="24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400" name="Group 22"/>
            <p:cNvGrpSpPr>
              <a:grpSpLocks/>
            </p:cNvGrpSpPr>
            <p:nvPr/>
          </p:nvGrpSpPr>
          <p:grpSpPr bwMode="auto">
            <a:xfrm>
              <a:off x="3727" y="1432"/>
              <a:ext cx="349" cy="176"/>
              <a:chOff x="3600" y="219"/>
              <a:chExt cx="360" cy="175"/>
            </a:xfrm>
          </p:grpSpPr>
          <p:sp>
            <p:nvSpPr>
              <p:cNvPr id="16401" name="Oval 23"/>
              <p:cNvSpPr>
                <a:spLocks noChangeArrowheads="1"/>
              </p:cNvSpPr>
              <p:nvPr/>
            </p:nvSpPr>
            <p:spPr bwMode="auto">
              <a:xfrm>
                <a:off x="3603" y="297"/>
                <a:ext cx="357" cy="97"/>
              </a:xfrm>
              <a:prstGeom prst="ellipse">
                <a:avLst/>
              </a:prstGeom>
              <a:solidFill>
                <a:srgbClr val="B2B2B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402" name="Line 2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3" name="Line 2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4" name="Rectangle 26"/>
              <p:cNvSpPr>
                <a:spLocks noChangeArrowheads="1"/>
              </p:cNvSpPr>
              <p:nvPr/>
            </p:nvSpPr>
            <p:spPr bwMode="auto">
              <a:xfrm>
                <a:off x="3603" y="289"/>
                <a:ext cx="354" cy="59"/>
              </a:xfrm>
              <a:prstGeom prst="rect">
                <a:avLst/>
              </a:prstGeom>
              <a:solidFill>
                <a:srgbClr val="B2B2B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6405" name="Oval 27"/>
              <p:cNvSpPr>
                <a:spLocks noChangeArrowheads="1"/>
              </p:cNvSpPr>
              <p:nvPr/>
            </p:nvSpPr>
            <p:spPr bwMode="auto">
              <a:xfrm>
                <a:off x="3600" y="219"/>
                <a:ext cx="357" cy="113"/>
              </a:xfrm>
              <a:prstGeom prst="ellipse">
                <a:avLst/>
              </a:prstGeom>
              <a:solidFill>
                <a:srgbClr val="B2B2B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6406" name="Group 28"/>
              <p:cNvGrpSpPr>
                <a:grpSpLocks/>
              </p:cNvGrpSpPr>
              <p:nvPr/>
            </p:nvGrpSpPr>
            <p:grpSpPr bwMode="auto">
              <a:xfrm>
                <a:off x="3686" y="244"/>
                <a:ext cx="177" cy="66"/>
                <a:chOff x="2848" y="848"/>
                <a:chExt cx="140" cy="98"/>
              </a:xfrm>
            </p:grpSpPr>
            <p:sp>
              <p:nvSpPr>
                <p:cNvPr id="16411" name="Line 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Line 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3" name="Line 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407" name="Group 32"/>
              <p:cNvGrpSpPr>
                <a:grpSpLocks/>
              </p:cNvGrpSpPr>
              <p:nvPr/>
            </p:nvGrpSpPr>
            <p:grpSpPr bwMode="auto">
              <a:xfrm flipV="1">
                <a:off x="3686" y="243"/>
                <a:ext cx="177" cy="66"/>
                <a:chOff x="2848" y="848"/>
                <a:chExt cx="140" cy="98"/>
              </a:xfrm>
            </p:grpSpPr>
            <p:sp>
              <p:nvSpPr>
                <p:cNvPr id="16408" name="Line 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9" name="Line 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0" name="Line 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B2DC9BA-67A5-4F46-B208-77284603A12C}" type="slidenum">
              <a:rPr lang="zh-CN" altLang="en-US" sz="1400">
                <a:latin typeface="Tahoma" panose="020B0604030504040204" pitchFamily="34" charset="0"/>
              </a:rPr>
              <a:pPr/>
              <a:t>67</a:t>
            </a:fld>
            <a:endParaRPr lang="en-US" altLang="zh-CN" sz="1400">
              <a:latin typeface="Tahoma" panose="020B0604030504040204" pitchFamily="34" charset="0"/>
            </a:endParaRPr>
          </a:p>
        </p:txBody>
      </p:sp>
      <p:sp>
        <p:nvSpPr>
          <p:cNvPr id="16391" name="Rectangle 2"/>
          <p:cNvSpPr>
            <a:spLocks noGrp="1" noChangeArrowheads="1"/>
          </p:cNvSpPr>
          <p:nvPr>
            <p:ph type="title"/>
          </p:nvPr>
        </p:nvSpPr>
        <p:spPr>
          <a:xfrm>
            <a:off x="0" y="228600"/>
            <a:ext cx="9144000" cy="1143000"/>
          </a:xfrm>
        </p:spPr>
        <p:txBody>
          <a:bodyPr/>
          <a:lstStyle/>
          <a:p>
            <a:pPr eaLnBrk="1" hangingPunct="1"/>
            <a:r>
              <a:rPr lang="en-US" altLang="zh-CN" sz="3600" dirty="0" smtClean="0">
                <a:solidFill>
                  <a:schemeClr val="folHlink"/>
                </a:solidFill>
                <a:latin typeface="Comic Sans MS" panose="030F0702030302020204" pitchFamily="66" charset="0"/>
              </a:rPr>
              <a:t>Residential access: Asymmetric Digital Subscriber Line(ADSL)</a:t>
            </a:r>
            <a:endParaRPr lang="en-US" altLang="zh-CN" dirty="0" smtClean="0">
              <a:solidFill>
                <a:schemeClr val="folHlink"/>
              </a:solidFill>
              <a:latin typeface="Comic Sans MS" panose="030F0702030302020204" pitchFamily="66" charset="0"/>
            </a:endParaRPr>
          </a:p>
        </p:txBody>
      </p:sp>
      <p:sp>
        <p:nvSpPr>
          <p:cNvPr id="16392" name="Rectangle 3"/>
          <p:cNvSpPr>
            <a:spLocks noGrp="1" noChangeArrowheads="1"/>
          </p:cNvSpPr>
          <p:nvPr>
            <p:ph type="body" sz="half" idx="1"/>
          </p:nvPr>
        </p:nvSpPr>
        <p:spPr>
          <a:xfrm>
            <a:off x="166893" y="4395823"/>
            <a:ext cx="8450833" cy="2130425"/>
          </a:xfrm>
        </p:spPr>
        <p:txBody>
          <a:bodyPr/>
          <a:lstStyle/>
          <a:p>
            <a:pPr lvl="1">
              <a:lnSpc>
                <a:spcPct val="85000"/>
              </a:lnSpc>
              <a:buClr>
                <a:srgbClr val="000099"/>
              </a:buClr>
              <a:buSzPct val="100000"/>
              <a:buFont typeface="Wingdings" panose="05000000000000000000" pitchFamily="2" charset="2"/>
              <a:buChar char="§"/>
            </a:pPr>
            <a:r>
              <a:rPr lang="en-US" altLang="zh-CN" dirty="0">
                <a:latin typeface="Gill Sans MT" panose="020B0502020104020203" pitchFamily="34" charset="0"/>
              </a:rPr>
              <a:t>use </a:t>
            </a:r>
            <a:r>
              <a:rPr lang="en-US" altLang="zh-CN" i="1" dirty="0">
                <a:solidFill>
                  <a:srgbClr val="CC0000"/>
                </a:solidFill>
                <a:latin typeface="Gill Sans MT" panose="020B0502020104020203" pitchFamily="34" charset="0"/>
              </a:rPr>
              <a:t>existing</a:t>
            </a:r>
            <a:r>
              <a:rPr lang="en-US" altLang="zh-CN" dirty="0">
                <a:latin typeface="Gill Sans MT" panose="020B0502020104020203" pitchFamily="34" charset="0"/>
              </a:rPr>
              <a:t> telephone line to central office DSLAM</a:t>
            </a:r>
          </a:p>
          <a:p>
            <a:pPr lvl="2">
              <a:lnSpc>
                <a:spcPct val="85000"/>
              </a:lnSpc>
              <a:buClr>
                <a:srgbClr val="000099"/>
              </a:buClr>
              <a:buFont typeface="Arial" panose="020B0604020202020204" pitchFamily="34" charset="0"/>
              <a:buChar char="•"/>
            </a:pPr>
            <a:r>
              <a:rPr lang="en-US" altLang="zh-CN" dirty="0">
                <a:latin typeface="Gill Sans MT" panose="020B0502020104020203" pitchFamily="34" charset="0"/>
              </a:rPr>
              <a:t>data over DSL phone line goes to Internet</a:t>
            </a:r>
          </a:p>
          <a:p>
            <a:pPr lvl="2">
              <a:lnSpc>
                <a:spcPct val="85000"/>
              </a:lnSpc>
              <a:buClr>
                <a:srgbClr val="000099"/>
              </a:buClr>
              <a:buFont typeface="Arial" panose="020B0604020202020204" pitchFamily="34" charset="0"/>
              <a:buChar char="•"/>
            </a:pPr>
            <a:r>
              <a:rPr lang="en-US" altLang="zh-CN" dirty="0">
                <a:latin typeface="Gill Sans MT" panose="020B0502020104020203" pitchFamily="34" charset="0"/>
              </a:rPr>
              <a:t>voice over DSL phone line goes to telephone net</a:t>
            </a:r>
          </a:p>
          <a:p>
            <a:pPr lvl="1">
              <a:lnSpc>
                <a:spcPct val="85000"/>
              </a:lnSpc>
              <a:buClr>
                <a:srgbClr val="000099"/>
              </a:buClr>
              <a:buSzPct val="100000"/>
              <a:buFont typeface="Wingdings" panose="05000000000000000000" pitchFamily="2" charset="2"/>
              <a:buChar char="§"/>
            </a:pPr>
            <a:r>
              <a:rPr lang="en-US" altLang="zh-CN" dirty="0">
                <a:latin typeface="Gill Sans MT" panose="020B0502020104020203" pitchFamily="34" charset="0"/>
              </a:rPr>
              <a:t>&lt; 2.5 Mbps upstream transmission rate (typically &lt; 1 Mbps)</a:t>
            </a:r>
          </a:p>
          <a:p>
            <a:pPr lvl="1">
              <a:lnSpc>
                <a:spcPct val="85000"/>
              </a:lnSpc>
              <a:buClr>
                <a:srgbClr val="000099"/>
              </a:buClr>
              <a:buSzPct val="100000"/>
              <a:buFont typeface="Wingdings" panose="05000000000000000000" pitchFamily="2" charset="2"/>
              <a:buChar char="§"/>
            </a:pPr>
            <a:r>
              <a:rPr lang="en-US" altLang="zh-CN" dirty="0">
                <a:latin typeface="Gill Sans MT" panose="020B0502020104020203" pitchFamily="34" charset="0"/>
              </a:rPr>
              <a:t>&lt; 24 Mbps downstream transmission rate (typically &lt; 10 Mbps)</a:t>
            </a:r>
          </a:p>
        </p:txBody>
      </p:sp>
      <p:grpSp>
        <p:nvGrpSpPr>
          <p:cNvPr id="33" name="组合 32"/>
          <p:cNvGrpSpPr/>
          <p:nvPr/>
        </p:nvGrpSpPr>
        <p:grpSpPr>
          <a:xfrm>
            <a:off x="777875" y="1362075"/>
            <a:ext cx="6543675" cy="2690813"/>
            <a:chOff x="777875" y="1362075"/>
            <a:chExt cx="6543675" cy="2690813"/>
          </a:xfrm>
        </p:grpSpPr>
        <p:grpSp>
          <p:nvGrpSpPr>
            <p:cNvPr id="34" name="Group 101"/>
            <p:cNvGrpSpPr>
              <a:grpSpLocks/>
            </p:cNvGrpSpPr>
            <p:nvPr/>
          </p:nvGrpSpPr>
          <p:grpSpPr bwMode="auto">
            <a:xfrm>
              <a:off x="5143500" y="2905125"/>
              <a:ext cx="2178050" cy="1147763"/>
              <a:chOff x="5143500" y="2905125"/>
              <a:chExt cx="2178050" cy="1147763"/>
            </a:xfrm>
          </p:grpSpPr>
          <p:grpSp>
            <p:nvGrpSpPr>
              <p:cNvPr id="84" name="Group 128"/>
              <p:cNvGrpSpPr>
                <a:grpSpLocks/>
              </p:cNvGrpSpPr>
              <p:nvPr/>
            </p:nvGrpSpPr>
            <p:grpSpPr bwMode="auto">
              <a:xfrm>
                <a:off x="5143500" y="2905125"/>
                <a:ext cx="2178050" cy="1147763"/>
                <a:chOff x="3240" y="1830"/>
                <a:chExt cx="1372" cy="723"/>
              </a:xfrm>
            </p:grpSpPr>
            <p:sp>
              <p:nvSpPr>
                <p:cNvPr id="125" name="Freeform 129"/>
                <p:cNvSpPr>
                  <a:spLocks/>
                </p:cNvSpPr>
                <p:nvPr/>
              </p:nvSpPr>
              <p:spPr bwMode="auto">
                <a:xfrm>
                  <a:off x="3240" y="1830"/>
                  <a:ext cx="1372" cy="723"/>
                </a:xfrm>
                <a:custGeom>
                  <a:avLst/>
                  <a:gdLst>
                    <a:gd name="T0" fmla="*/ 8705038 w 765"/>
                    <a:gd name="T1" fmla="*/ 22389 h 459"/>
                    <a:gd name="T2" fmla="*/ 5924597 w 765"/>
                    <a:gd name="T3" fmla="*/ 157872 h 459"/>
                    <a:gd name="T4" fmla="*/ 1966564 w 765"/>
                    <a:gd name="T5" fmla="*/ 226768 h 459"/>
                    <a:gd name="T6" fmla="*/ 287708 w 765"/>
                    <a:gd name="T7" fmla="*/ 759687 h 459"/>
                    <a:gd name="T8" fmla="*/ 3697346 w 765"/>
                    <a:gd name="T9" fmla="*/ 1003579 h 459"/>
                    <a:gd name="T10" fmla="*/ 7116594 w 765"/>
                    <a:gd name="T11" fmla="*/ 964065 h 459"/>
                    <a:gd name="T12" fmla="*/ 11996811 w 765"/>
                    <a:gd name="T13" fmla="*/ 1003579 h 459"/>
                    <a:gd name="T14" fmla="*/ 14340215 w 765"/>
                    <a:gd name="T15" fmla="*/ 981541 h 459"/>
                    <a:gd name="T16" fmla="*/ 15451915 w 765"/>
                    <a:gd name="T17" fmla="*/ 841580 h 459"/>
                    <a:gd name="T18" fmla="*/ 15409818 w 765"/>
                    <a:gd name="T19" fmla="*/ 357197 h 459"/>
                    <a:gd name="T20" fmla="*/ 13599170 w 765"/>
                    <a:gd name="T21" fmla="*/ 77498 h 459"/>
                    <a:gd name="T22" fmla="*/ 8705038 w 765"/>
                    <a:gd name="T23" fmla="*/ 2238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2" name="Group 136"/>
                <p:cNvGrpSpPr>
                  <a:grpSpLocks/>
                </p:cNvGrpSpPr>
                <p:nvPr/>
              </p:nvGrpSpPr>
              <p:grpSpPr bwMode="auto">
                <a:xfrm>
                  <a:off x="3860" y="1969"/>
                  <a:ext cx="335" cy="148"/>
                  <a:chOff x="4650" y="1129"/>
                  <a:chExt cx="246" cy="95"/>
                </a:xfrm>
              </p:grpSpPr>
              <p:sp>
                <p:nvSpPr>
                  <p:cNvPr id="1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65" name="Group 140"/>
                  <p:cNvGrpSpPr>
                    <a:grpSpLocks/>
                  </p:cNvGrpSpPr>
                  <p:nvPr/>
                </p:nvGrpSpPr>
                <p:grpSpPr bwMode="auto">
                  <a:xfrm>
                    <a:off x="4699" y="1145"/>
                    <a:ext cx="138" cy="29"/>
                    <a:chOff x="2468" y="1332"/>
                    <a:chExt cx="310" cy="60"/>
                  </a:xfrm>
                </p:grpSpPr>
                <p:sp>
                  <p:nvSpPr>
                    <p:cNvPr id="168"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6"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145"/>
                <p:cNvGrpSpPr>
                  <a:grpSpLocks/>
                </p:cNvGrpSpPr>
                <p:nvPr/>
              </p:nvGrpSpPr>
              <p:grpSpPr bwMode="auto">
                <a:xfrm>
                  <a:off x="3922" y="2284"/>
                  <a:ext cx="336" cy="154"/>
                  <a:chOff x="4650" y="1129"/>
                  <a:chExt cx="246" cy="95"/>
                </a:xfrm>
              </p:grpSpPr>
              <p:sp>
                <p:nvSpPr>
                  <p:cNvPr id="1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7" name="Group 149"/>
                  <p:cNvGrpSpPr>
                    <a:grpSpLocks/>
                  </p:cNvGrpSpPr>
                  <p:nvPr/>
                </p:nvGrpSpPr>
                <p:grpSpPr bwMode="auto">
                  <a:xfrm>
                    <a:off x="4699" y="1145"/>
                    <a:ext cx="138" cy="29"/>
                    <a:chOff x="2468" y="1332"/>
                    <a:chExt cx="310" cy="60"/>
                  </a:xfrm>
                </p:grpSpPr>
                <p:sp>
                  <p:nvSpPr>
                    <p:cNvPr id="160"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8"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4" name="Group 154"/>
                <p:cNvGrpSpPr>
                  <a:grpSpLocks/>
                </p:cNvGrpSpPr>
                <p:nvPr/>
              </p:nvGrpSpPr>
              <p:grpSpPr bwMode="auto">
                <a:xfrm>
                  <a:off x="3443" y="2054"/>
                  <a:ext cx="335" cy="149"/>
                  <a:chOff x="4650" y="1129"/>
                  <a:chExt cx="246" cy="95"/>
                </a:xfrm>
              </p:grpSpPr>
              <p:sp>
                <p:nvSpPr>
                  <p:cNvPr id="1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9" name="Group 158"/>
                  <p:cNvGrpSpPr>
                    <a:grpSpLocks/>
                  </p:cNvGrpSpPr>
                  <p:nvPr/>
                </p:nvGrpSpPr>
                <p:grpSpPr bwMode="auto">
                  <a:xfrm>
                    <a:off x="4699" y="1145"/>
                    <a:ext cx="138" cy="29"/>
                    <a:chOff x="2468" y="1332"/>
                    <a:chExt cx="310" cy="60"/>
                  </a:xfrm>
                </p:grpSpPr>
                <p:sp>
                  <p:nvSpPr>
                    <p:cNvPr id="152"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5" name="Group 163"/>
                <p:cNvGrpSpPr>
                  <a:grpSpLocks/>
                </p:cNvGrpSpPr>
                <p:nvPr/>
              </p:nvGrpSpPr>
              <p:grpSpPr bwMode="auto">
                <a:xfrm>
                  <a:off x="3452" y="2284"/>
                  <a:ext cx="336" cy="148"/>
                  <a:chOff x="4650" y="1129"/>
                  <a:chExt cx="246" cy="95"/>
                </a:xfrm>
              </p:grpSpPr>
              <p:sp>
                <p:nvSpPr>
                  <p:cNvPr id="1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1" name="Group 167"/>
                  <p:cNvGrpSpPr>
                    <a:grpSpLocks/>
                  </p:cNvGrpSpPr>
                  <p:nvPr/>
                </p:nvGrpSpPr>
                <p:grpSpPr bwMode="auto">
                  <a:xfrm>
                    <a:off x="4699" y="1145"/>
                    <a:ext cx="138" cy="29"/>
                    <a:chOff x="2468" y="1332"/>
                    <a:chExt cx="310" cy="60"/>
                  </a:xfrm>
                </p:grpSpPr>
                <p:sp>
                  <p:nvSpPr>
                    <p:cNvPr id="14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2"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6"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Text Box 580"/>
                <p:cNvSpPr txBox="1">
                  <a:spLocks noChangeArrowheads="1"/>
                </p:cNvSpPr>
                <p:nvPr/>
              </p:nvSpPr>
              <p:spPr bwMode="auto">
                <a:xfrm>
                  <a:off x="4231" y="1988"/>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t>ISP</a:t>
                  </a:r>
                </a:p>
              </p:txBody>
            </p:sp>
          </p:grpSp>
          <p:grpSp>
            <p:nvGrpSpPr>
              <p:cNvPr id="85" name="Group 347"/>
              <p:cNvGrpSpPr>
                <a:grpSpLocks/>
              </p:cNvGrpSpPr>
              <p:nvPr/>
            </p:nvGrpSpPr>
            <p:grpSpPr bwMode="auto">
              <a:xfrm>
                <a:off x="5450519" y="3250491"/>
                <a:ext cx="569188" cy="269566"/>
                <a:chOff x="1871277" y="1576300"/>
                <a:chExt cx="1128371" cy="437861"/>
              </a:xfrm>
            </p:grpSpPr>
            <p:sp>
              <p:nvSpPr>
                <p:cNvPr id="116" name="Oval 134"/>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17"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8" name="Oval 136"/>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19"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 name="Freeform 138"/>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1" name="Freeform 139"/>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2" name="Freeform 140"/>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23" name="Straight Connector 141"/>
                <p:cNvCxnSpPr>
                  <a:cxnSpLocks noChangeShapeType="1"/>
                  <a:endCxn id="118"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4" name="Straight Connector 142"/>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6" name="Group 347"/>
              <p:cNvGrpSpPr>
                <a:grpSpLocks/>
              </p:cNvGrpSpPr>
              <p:nvPr/>
            </p:nvGrpSpPr>
            <p:grpSpPr bwMode="auto">
              <a:xfrm>
                <a:off x="5463219" y="3606091"/>
                <a:ext cx="569188" cy="269566"/>
                <a:chOff x="1871277" y="1576300"/>
                <a:chExt cx="1128371" cy="437861"/>
              </a:xfrm>
            </p:grpSpPr>
            <p:sp>
              <p:nvSpPr>
                <p:cNvPr id="107" name="Oval 125"/>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8"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9" name="Oval 127"/>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10"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Freeform 129"/>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2" name="Freeform 130"/>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13" name="Freeform 131"/>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14" name="Straight Connector 132"/>
                <p:cNvCxnSpPr>
                  <a:cxnSpLocks noChangeShapeType="1"/>
                  <a:endCxn id="109"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5" name="Straight Connector 133"/>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6107744" y="3120316"/>
                <a:ext cx="569188" cy="269566"/>
                <a:chOff x="1871277" y="1576300"/>
                <a:chExt cx="1128371" cy="437861"/>
              </a:xfrm>
            </p:grpSpPr>
            <p:sp>
              <p:nvSpPr>
                <p:cNvPr id="98" name="Oval 116"/>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9"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 name="Oval 118"/>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01"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120"/>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3" name="Freeform 121"/>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04" name="Freeform 122"/>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05" name="Straight Connector 123"/>
                <p:cNvCxnSpPr>
                  <a:cxnSpLocks noChangeShapeType="1"/>
                  <a:endCxn id="100"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124"/>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8" name="Group 347"/>
              <p:cNvGrpSpPr>
                <a:grpSpLocks/>
              </p:cNvGrpSpPr>
              <p:nvPr/>
            </p:nvGrpSpPr>
            <p:grpSpPr bwMode="auto">
              <a:xfrm>
                <a:off x="6207410" y="3622646"/>
                <a:ext cx="569188" cy="269566"/>
                <a:chOff x="1871277" y="1576300"/>
                <a:chExt cx="1128371" cy="437861"/>
              </a:xfrm>
            </p:grpSpPr>
            <p:sp>
              <p:nvSpPr>
                <p:cNvPr id="89" name="Oval 107"/>
                <p:cNvSpPr>
                  <a:spLocks noChangeArrowheads="1"/>
                </p:cNvSpPr>
                <p:nvPr/>
              </p:nvSpPr>
              <p:spPr bwMode="auto">
                <a:xfrm flipV="1">
                  <a:off x="1873860" y="1694963"/>
                  <a:ext cx="11266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0"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109"/>
                <p:cNvSpPr>
                  <a:spLocks noChangeArrowheads="1"/>
                </p:cNvSpPr>
                <p:nvPr/>
              </p:nvSpPr>
              <p:spPr bwMode="auto">
                <a:xfrm flipV="1">
                  <a:off x="1870712" y="1576347"/>
                  <a:ext cx="1126660"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2"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111"/>
                <p:cNvSpPr>
                  <a:spLocks/>
                </p:cNvSpPr>
                <p:nvPr/>
              </p:nvSpPr>
              <p:spPr bwMode="auto">
                <a:xfrm>
                  <a:off x="2103597" y="1633076"/>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4" name="Freeform 112"/>
                <p:cNvSpPr>
                  <a:spLocks/>
                </p:cNvSpPr>
                <p:nvPr/>
              </p:nvSpPr>
              <p:spPr bwMode="auto">
                <a:xfrm>
                  <a:off x="2537896" y="1728486"/>
                  <a:ext cx="242327"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5" name="Freeform 113"/>
                <p:cNvSpPr>
                  <a:spLocks/>
                </p:cNvSpPr>
                <p:nvPr/>
              </p:nvSpPr>
              <p:spPr bwMode="auto">
                <a:xfrm>
                  <a:off x="2091009" y="1731063"/>
                  <a:ext cx="2391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96" name="Straight Connector 114"/>
                <p:cNvCxnSpPr>
                  <a:cxnSpLocks noChangeShapeType="1"/>
                  <a:endCxn id="91" idx="2"/>
                </p:cNvCxnSpPr>
                <p:nvPr/>
              </p:nvCxnSpPr>
              <p:spPr bwMode="auto">
                <a:xfrm flipH="1" flipV="1">
                  <a:off x="1870712" y="1736221"/>
                  <a:ext cx="3148"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115"/>
                <p:cNvCxnSpPr>
                  <a:cxnSpLocks noChangeShapeType="1"/>
                </p:cNvCxnSpPr>
                <p:nvPr/>
              </p:nvCxnSpPr>
              <p:spPr bwMode="auto">
                <a:xfrm flipH="1" flipV="1">
                  <a:off x="2997372" y="1736221"/>
                  <a:ext cx="3148"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35" name="Freeform 3"/>
            <p:cNvSpPr>
              <a:spLocks/>
            </p:cNvSpPr>
            <p:nvPr/>
          </p:nvSpPr>
          <p:spPr bwMode="auto">
            <a:xfrm>
              <a:off x="4305300" y="1501775"/>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Oval 9"/>
            <p:cNvSpPr>
              <a:spLocks noChangeArrowheads="1"/>
            </p:cNvSpPr>
            <p:nvPr/>
          </p:nvSpPr>
          <p:spPr bwMode="auto">
            <a:xfrm>
              <a:off x="5305425" y="2208213"/>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7" name="Oval 12"/>
            <p:cNvSpPr>
              <a:spLocks noChangeArrowheads="1"/>
            </p:cNvSpPr>
            <p:nvPr/>
          </p:nvSpPr>
          <p:spPr bwMode="auto">
            <a:xfrm>
              <a:off x="5686425" y="1836738"/>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8" name="Line 15"/>
            <p:cNvSpPr>
              <a:spLocks noChangeShapeType="1"/>
            </p:cNvSpPr>
            <p:nvPr/>
          </p:nvSpPr>
          <p:spPr bwMode="auto">
            <a:xfrm flipV="1">
              <a:off x="5392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16"/>
            <p:cNvSpPr>
              <a:spLocks noChangeShapeType="1"/>
            </p:cNvSpPr>
            <p:nvPr/>
          </p:nvSpPr>
          <p:spPr bwMode="auto">
            <a:xfrm>
              <a:off x="5786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 name="Rectangle 44"/>
            <p:cNvSpPr>
              <a:spLocks noChangeArrowheads="1"/>
            </p:cNvSpPr>
            <p:nvPr/>
          </p:nvSpPr>
          <p:spPr bwMode="auto">
            <a:xfrm>
              <a:off x="4584700" y="1957388"/>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 name="Text Box 45"/>
            <p:cNvSpPr txBox="1">
              <a:spLocks noChangeArrowheads="1"/>
            </p:cNvSpPr>
            <p:nvPr/>
          </p:nvSpPr>
          <p:spPr bwMode="auto">
            <a:xfrm>
              <a:off x="4040188" y="1476375"/>
              <a:ext cx="19256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600"/>
                <a:t>central office</a:t>
              </a:r>
            </a:p>
          </p:txBody>
        </p:sp>
        <p:sp>
          <p:nvSpPr>
            <p:cNvPr id="42" name="Line 14"/>
            <p:cNvSpPr>
              <a:spLocks noChangeShapeType="1"/>
            </p:cNvSpPr>
            <p:nvPr/>
          </p:nvSpPr>
          <p:spPr bwMode="auto">
            <a:xfrm flipV="1">
              <a:off x="2690813"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 name="Text Box 17"/>
            <p:cNvSpPr txBox="1">
              <a:spLocks noChangeArrowheads="1"/>
            </p:cNvSpPr>
            <p:nvPr/>
          </p:nvSpPr>
          <p:spPr bwMode="auto">
            <a:xfrm>
              <a:off x="5942013" y="1530350"/>
              <a:ext cx="10747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600"/>
                <a:t>telephone</a:t>
              </a:r>
            </a:p>
            <a:p>
              <a:pPr>
                <a:lnSpc>
                  <a:spcPct val="85000"/>
                </a:lnSpc>
              </a:pPr>
              <a:r>
                <a:rPr lang="en-US" altLang="zh-CN" sz="1600"/>
                <a:t>network</a:t>
              </a:r>
            </a:p>
          </p:txBody>
        </p:sp>
        <p:grpSp>
          <p:nvGrpSpPr>
            <p:cNvPr id="44" name="Group 108"/>
            <p:cNvGrpSpPr>
              <a:grpSpLocks/>
            </p:cNvGrpSpPr>
            <p:nvPr/>
          </p:nvGrpSpPr>
          <p:grpSpPr bwMode="auto">
            <a:xfrm>
              <a:off x="4641850" y="2074863"/>
              <a:ext cx="368300" cy="519112"/>
              <a:chOff x="1852" y="2562"/>
              <a:chExt cx="355" cy="471"/>
            </a:xfrm>
          </p:grpSpPr>
          <p:sp>
            <p:nvSpPr>
              <p:cNvPr id="78"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79"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80"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5" name="Text Box 115"/>
            <p:cNvSpPr txBox="1">
              <a:spLocks noChangeArrowheads="1"/>
            </p:cNvSpPr>
            <p:nvPr/>
          </p:nvSpPr>
          <p:spPr bwMode="auto">
            <a:xfrm>
              <a:off x="4321175"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a:t>DSLAM</a:t>
              </a:r>
            </a:p>
          </p:txBody>
        </p:sp>
        <p:grpSp>
          <p:nvGrpSpPr>
            <p:cNvPr id="46" name="Group 118"/>
            <p:cNvGrpSpPr>
              <a:grpSpLocks/>
            </p:cNvGrpSpPr>
            <p:nvPr/>
          </p:nvGrpSpPr>
          <p:grpSpPr bwMode="auto">
            <a:xfrm>
              <a:off x="3382963" y="1362075"/>
              <a:ext cx="796925" cy="658813"/>
              <a:chOff x="1671" y="1861"/>
              <a:chExt cx="502" cy="415"/>
            </a:xfrm>
          </p:grpSpPr>
          <p:sp>
            <p:nvSpPr>
              <p:cNvPr id="76"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7"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 name="Freeform 119"/>
            <p:cNvSpPr>
              <a:spLocks/>
            </p:cNvSpPr>
            <p:nvPr/>
          </p:nvSpPr>
          <p:spPr bwMode="auto">
            <a:xfrm>
              <a:off x="3986213"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Line 120"/>
            <p:cNvSpPr>
              <a:spLocks noChangeShapeType="1"/>
            </p:cNvSpPr>
            <p:nvPr/>
          </p:nvSpPr>
          <p:spPr bwMode="auto">
            <a:xfrm>
              <a:off x="5014913"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Freeform 123"/>
            <p:cNvSpPr>
              <a:spLocks/>
            </p:cNvSpPr>
            <p:nvPr/>
          </p:nvSpPr>
          <p:spPr bwMode="auto">
            <a:xfrm>
              <a:off x="5014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0" name="Group 135"/>
            <p:cNvGrpSpPr>
              <a:grpSpLocks/>
            </p:cNvGrpSpPr>
            <p:nvPr/>
          </p:nvGrpSpPr>
          <p:grpSpPr bwMode="auto">
            <a:xfrm>
              <a:off x="777875" y="2441575"/>
              <a:ext cx="3117850" cy="1611313"/>
              <a:chOff x="490" y="1538"/>
              <a:chExt cx="1964" cy="1015"/>
            </a:xfrm>
          </p:grpSpPr>
          <p:sp>
            <p:nvSpPr>
              <p:cNvPr id="74" name="Text Box 124"/>
              <p:cNvSpPr txBox="1">
                <a:spLocks noChangeArrowheads="1"/>
              </p:cNvSpPr>
              <p:nvPr/>
            </p:nvSpPr>
            <p:spPr bwMode="auto">
              <a:xfrm>
                <a:off x="490" y="2102"/>
                <a:ext cx="1809"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sz="1600" i="1"/>
                  <a:t>voice, data transmitted</a:t>
                </a:r>
              </a:p>
              <a:p>
                <a:pPr algn="r">
                  <a:lnSpc>
                    <a:spcPct val="85000"/>
                  </a:lnSpc>
                </a:pPr>
                <a:r>
                  <a:rPr lang="en-US" altLang="zh-CN" sz="1600" i="1"/>
                  <a:t>at different frequencies over</a:t>
                </a:r>
              </a:p>
              <a:p>
                <a:pPr algn="r">
                  <a:lnSpc>
                    <a:spcPct val="85000"/>
                  </a:lnSpc>
                </a:pPr>
                <a:r>
                  <a:rPr lang="en-US" altLang="zh-CN" sz="1600" i="1">
                    <a:solidFill>
                      <a:srgbClr val="CC0000"/>
                    </a:solidFill>
                  </a:rPr>
                  <a:t>dedicated </a:t>
                </a:r>
                <a:r>
                  <a:rPr lang="en-US" altLang="zh-CN" sz="1600" i="1"/>
                  <a:t>line to central office</a:t>
                </a:r>
              </a:p>
            </p:txBody>
          </p:sp>
          <p:sp>
            <p:nvSpPr>
              <p:cNvPr id="75"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 name="Rectangle 90"/>
            <p:cNvSpPr>
              <a:spLocks noChangeArrowheads="1"/>
            </p:cNvSpPr>
            <p:nvPr/>
          </p:nvSpPr>
          <p:spPr bwMode="auto">
            <a:xfrm>
              <a:off x="1238250"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 name="Line 7"/>
            <p:cNvSpPr>
              <a:spLocks noChangeShapeType="1"/>
            </p:cNvSpPr>
            <p:nvPr/>
          </p:nvSpPr>
          <p:spPr bwMode="auto">
            <a:xfrm flipV="1">
              <a:off x="1724025"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 name="Text Box 39"/>
            <p:cNvSpPr txBox="1">
              <a:spLocks noChangeArrowheads="1"/>
            </p:cNvSpPr>
            <p:nvPr/>
          </p:nvSpPr>
          <p:spPr bwMode="auto">
            <a:xfrm>
              <a:off x="1985963" y="2471738"/>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400"/>
                <a:t>DSL</a:t>
              </a:r>
            </a:p>
            <a:p>
              <a:pPr algn="ctr">
                <a:lnSpc>
                  <a:spcPct val="80000"/>
                </a:lnSpc>
              </a:pPr>
              <a:r>
                <a:rPr lang="en-US" altLang="zh-CN" sz="1400"/>
                <a:t>modem</a:t>
              </a:r>
            </a:p>
          </p:txBody>
        </p:sp>
        <p:sp>
          <p:nvSpPr>
            <p:cNvPr id="54" name="Text Box 41"/>
            <p:cNvSpPr txBox="1">
              <a:spLocks noChangeArrowheads="1"/>
            </p:cNvSpPr>
            <p:nvPr/>
          </p:nvSpPr>
          <p:spPr bwMode="auto">
            <a:xfrm>
              <a:off x="2663825" y="2495550"/>
              <a:ext cx="706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400"/>
                <a:t>splitter</a:t>
              </a:r>
            </a:p>
          </p:txBody>
        </p:sp>
        <p:grpSp>
          <p:nvGrpSpPr>
            <p:cNvPr id="55" name="Group 94"/>
            <p:cNvGrpSpPr>
              <a:grpSpLocks/>
            </p:cNvGrpSpPr>
            <p:nvPr/>
          </p:nvGrpSpPr>
          <p:grpSpPr bwMode="auto">
            <a:xfrm>
              <a:off x="2079625" y="2252663"/>
              <a:ext cx="614363" cy="220662"/>
              <a:chOff x="322" y="890"/>
              <a:chExt cx="872" cy="339"/>
            </a:xfrm>
          </p:grpSpPr>
          <p:sp>
            <p:nvSpPr>
              <p:cNvPr id="68"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9"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0"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1"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3"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56" name="AutoShape 102"/>
            <p:cNvSpPr>
              <a:spLocks noChangeArrowheads="1"/>
            </p:cNvSpPr>
            <p:nvPr/>
          </p:nvSpPr>
          <p:spPr bwMode="auto">
            <a:xfrm>
              <a:off x="955675" y="1403350"/>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 name="Rectangle 103"/>
            <p:cNvSpPr>
              <a:spLocks noChangeArrowheads="1"/>
            </p:cNvSpPr>
            <p:nvPr/>
          </p:nvSpPr>
          <p:spPr bwMode="auto">
            <a:xfrm>
              <a:off x="2933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 name="Freeform 104"/>
            <p:cNvSpPr>
              <a:spLocks/>
            </p:cNvSpPr>
            <p:nvPr/>
          </p:nvSpPr>
          <p:spPr bwMode="auto">
            <a:xfrm>
              <a:off x="2409825" y="1858963"/>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59" name="Object 3"/>
            <p:cNvGraphicFramePr>
              <a:graphicFrameLocks noChangeAspect="1"/>
            </p:cNvGraphicFramePr>
            <p:nvPr>
              <p:extLst>
                <p:ext uri="{D42A27DB-BD31-4B8C-83A1-F6EECF244321}">
                  <p14:modId xmlns:p14="http://schemas.microsoft.com/office/powerpoint/2010/main" val="4107874723"/>
                </p:ext>
              </p:extLst>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spid="_x0000_s73742" name="Clip" r:id="rId4" imgW="681706" imgH="480401" progId="MS_ClipArt_Gallery.2">
                    <p:embed/>
                  </p:oleObj>
                </mc:Choice>
                <mc:Fallback>
                  <p:oleObj name="Clip" r:id="rId4" imgW="681706" imgH="480401" progId="MS_ClipArt_Gallery.2">
                    <p:embed/>
                    <p:pic>
                      <p:nvPicPr>
                        <p:cNvPr id="205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100" y="1655763"/>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0" name="Line 130"/>
            <p:cNvSpPr>
              <a:spLocks noChangeShapeType="1"/>
            </p:cNvSpPr>
            <p:nvPr/>
          </p:nvSpPr>
          <p:spPr bwMode="auto">
            <a:xfrm flipH="1">
              <a:off x="2697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AutoShape 131"/>
            <p:cNvSpPr>
              <a:spLocks noChangeArrowheads="1"/>
            </p:cNvSpPr>
            <p:nvPr/>
          </p:nvSpPr>
          <p:spPr bwMode="auto">
            <a:xfrm>
              <a:off x="4445000" y="1703388"/>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62" name="Group 136"/>
            <p:cNvGrpSpPr>
              <a:grpSpLocks/>
            </p:cNvGrpSpPr>
            <p:nvPr/>
          </p:nvGrpSpPr>
          <p:grpSpPr bwMode="auto">
            <a:xfrm>
              <a:off x="3678238" y="2867025"/>
              <a:ext cx="1323975" cy="1174750"/>
              <a:chOff x="2317" y="1806"/>
              <a:chExt cx="834" cy="740"/>
            </a:xfrm>
          </p:grpSpPr>
          <p:sp>
            <p:nvSpPr>
              <p:cNvPr id="66"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Text Box 133"/>
              <p:cNvSpPr txBox="1">
                <a:spLocks noChangeArrowheads="1"/>
              </p:cNvSpPr>
              <p:nvPr/>
            </p:nvSpPr>
            <p:spPr bwMode="auto">
              <a:xfrm>
                <a:off x="2317" y="2226"/>
                <a:ext cx="83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sz="1600" i="1"/>
                  <a:t>DSL access </a:t>
                </a:r>
              </a:p>
              <a:p>
                <a:pPr algn="r">
                  <a:lnSpc>
                    <a:spcPct val="85000"/>
                  </a:lnSpc>
                </a:pPr>
                <a:r>
                  <a:rPr lang="en-US" altLang="zh-CN" sz="1600" i="1"/>
                  <a:t>multiplexer</a:t>
                </a:r>
              </a:p>
            </p:txBody>
          </p:sp>
        </p:grpSp>
        <p:grpSp>
          <p:nvGrpSpPr>
            <p:cNvPr id="63" name="Group 141"/>
            <p:cNvGrpSpPr>
              <a:grpSpLocks/>
            </p:cNvGrpSpPr>
            <p:nvPr/>
          </p:nvGrpSpPr>
          <p:grpSpPr bwMode="auto">
            <a:xfrm>
              <a:off x="1143000" y="2043113"/>
              <a:ext cx="642938" cy="644525"/>
              <a:chOff x="-44" y="1473"/>
              <a:chExt cx="981" cy="1105"/>
            </a:xfrm>
          </p:grpSpPr>
          <p:pic>
            <p:nvPicPr>
              <p:cNvPr id="64"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Freeform 143"/>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extLst>
      <p:ext uri="{BB962C8B-B14F-4D97-AF65-F5344CB8AC3E}">
        <p14:creationId xmlns:p14="http://schemas.microsoft.com/office/powerpoint/2010/main" val="1217913142"/>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38DEBA0-F31B-4B8C-9BBC-64CB0DD733B6}" type="slidenum">
              <a:rPr lang="zh-CN" altLang="en-US" sz="1400">
                <a:latin typeface="Tahoma" panose="020B0604030504040204" pitchFamily="34" charset="0"/>
              </a:rPr>
              <a:pPr/>
              <a:t>68</a:t>
            </a:fld>
            <a:endParaRPr lang="en-US" altLang="zh-CN" sz="1400">
              <a:latin typeface="Tahoma" panose="020B0604030504040204" pitchFamily="34" charset="0"/>
            </a:endParaRPr>
          </a:p>
        </p:txBody>
      </p:sp>
      <p:sp>
        <p:nvSpPr>
          <p:cNvPr id="95235" name="Rectangle 2"/>
          <p:cNvSpPr>
            <a:spLocks noGrp="1" noChangeArrowheads="1"/>
          </p:cNvSpPr>
          <p:nvPr>
            <p:ph type="title"/>
          </p:nvPr>
        </p:nvSpPr>
        <p:spPr>
          <a:xfrm>
            <a:off x="304800" y="228600"/>
            <a:ext cx="8382000" cy="1143000"/>
          </a:xfrm>
        </p:spPr>
        <p:txBody>
          <a:bodyPr/>
          <a:lstStyle/>
          <a:p>
            <a:pPr eaLnBrk="1" hangingPunct="1"/>
            <a:r>
              <a:rPr lang="en-US" altLang="zh-CN" sz="3600" b="1" smtClean="0">
                <a:solidFill>
                  <a:schemeClr val="folHlink"/>
                </a:solidFill>
                <a:latin typeface="Comic Sans MS" panose="030F0702030302020204" pitchFamily="66" charset="0"/>
              </a:rPr>
              <a:t>Residential access: cable modems</a:t>
            </a:r>
            <a:endParaRPr lang="en-US" altLang="zh-CN" b="1" smtClean="0">
              <a:solidFill>
                <a:schemeClr val="folHlink"/>
              </a:solidFill>
              <a:latin typeface="Comic Sans MS" panose="030F0702030302020204" pitchFamily="66" charset="0"/>
            </a:endParaRPr>
          </a:p>
        </p:txBody>
      </p:sp>
      <p:sp>
        <p:nvSpPr>
          <p:cNvPr id="95236" name="Rectangle 3"/>
          <p:cNvSpPr>
            <a:spLocks noGrp="1" noChangeArrowheads="1"/>
          </p:cNvSpPr>
          <p:nvPr>
            <p:ph type="body" sz="half" idx="1"/>
          </p:nvPr>
        </p:nvSpPr>
        <p:spPr>
          <a:xfrm>
            <a:off x="795338" y="1965325"/>
            <a:ext cx="8072437" cy="3521075"/>
          </a:xfrm>
        </p:spPr>
        <p:txBody>
          <a:bodyPr/>
          <a:lstStyle/>
          <a:p>
            <a:pPr eaLnBrk="1" hangingPunct="1"/>
            <a:r>
              <a:rPr lang="en-US" altLang="zh-CN" smtClean="0">
                <a:solidFill>
                  <a:srgbClr val="FF0000"/>
                </a:solidFill>
                <a:latin typeface="Comic Sans MS" panose="030F0702030302020204" pitchFamily="66" charset="0"/>
              </a:rPr>
              <a:t>HFC: hybrid fiber coax</a:t>
            </a:r>
            <a:r>
              <a:rPr lang="zh-CN" altLang="en-US" smtClean="0">
                <a:solidFill>
                  <a:srgbClr val="FF0000"/>
                </a:solidFill>
                <a:latin typeface="Comic Sans MS" panose="030F0702030302020204" pitchFamily="66" charset="0"/>
              </a:rPr>
              <a:t>（混和光纤同轴电缆）</a:t>
            </a:r>
            <a:endParaRPr lang="zh-CN" altLang="en-US" smtClean="0">
              <a:latin typeface="Comic Sans MS" panose="030F0702030302020204" pitchFamily="66" charset="0"/>
            </a:endParaRPr>
          </a:p>
          <a:p>
            <a:pPr lvl="1" eaLnBrk="1" hangingPunct="1"/>
            <a:r>
              <a:rPr lang="en-US" altLang="zh-CN" sz="2800" smtClean="0">
                <a:solidFill>
                  <a:schemeClr val="folHlink"/>
                </a:solidFill>
                <a:latin typeface="Comic Sans MS" panose="030F0702030302020204" pitchFamily="66" charset="0"/>
              </a:rPr>
              <a:t>asymmetric: up to 30Mbps downstream, 2 Mbps upstream</a:t>
            </a:r>
          </a:p>
          <a:p>
            <a:pPr eaLnBrk="1" hangingPunct="1"/>
            <a:r>
              <a:rPr lang="en-US" altLang="zh-CN" smtClean="0">
                <a:solidFill>
                  <a:srgbClr val="FF0000"/>
                </a:solidFill>
                <a:latin typeface="Comic Sans MS" panose="030F0702030302020204" pitchFamily="66" charset="0"/>
              </a:rPr>
              <a:t>network</a:t>
            </a:r>
            <a:r>
              <a:rPr lang="en-US" altLang="zh-CN" smtClean="0">
                <a:latin typeface="Comic Sans MS" panose="030F0702030302020204" pitchFamily="66" charset="0"/>
              </a:rPr>
              <a:t> </a:t>
            </a:r>
            <a:r>
              <a:rPr lang="en-US" altLang="zh-CN" smtClean="0">
                <a:solidFill>
                  <a:schemeClr val="folHlink"/>
                </a:solidFill>
                <a:latin typeface="Comic Sans MS" panose="030F0702030302020204" pitchFamily="66" charset="0"/>
              </a:rPr>
              <a:t>of cable and fiber attaches homes to ISP router</a:t>
            </a:r>
          </a:p>
          <a:p>
            <a:pPr lvl="1" eaLnBrk="1" hangingPunct="1"/>
            <a:r>
              <a:rPr lang="en-US" altLang="zh-CN" sz="2800" smtClean="0">
                <a:solidFill>
                  <a:schemeClr val="folHlink"/>
                </a:solidFill>
                <a:latin typeface="Comic Sans MS" panose="030F0702030302020204" pitchFamily="66" charset="0"/>
              </a:rPr>
              <a:t>homes share access to router </a:t>
            </a:r>
            <a:endParaRPr lang="en-US" altLang="zh-CN" smtClean="0">
              <a:solidFill>
                <a:schemeClr val="folHlink"/>
              </a:solidFill>
              <a:latin typeface="Comic Sans MS" panose="030F0702030302020204" pitchFamily="66" charset="0"/>
            </a:endParaRPr>
          </a:p>
          <a:p>
            <a:pPr eaLnBrk="1" hangingPunct="1"/>
            <a:r>
              <a:rPr lang="en-US" altLang="zh-CN" smtClean="0">
                <a:solidFill>
                  <a:schemeClr val="folHlink"/>
                </a:solidFill>
                <a:latin typeface="Comic Sans MS" panose="030F0702030302020204" pitchFamily="66" charset="0"/>
              </a:rPr>
              <a:t>deployment: available via cable TV companies</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2E98211-C914-4B6C-8C40-EDDD1FDE4ABC}" type="slidenum">
              <a:rPr lang="zh-CN" altLang="en-US" sz="1400">
                <a:latin typeface="Tahoma" panose="020B0604030504040204" pitchFamily="34" charset="0"/>
              </a:rPr>
              <a:pPr/>
              <a:t>69</a:t>
            </a:fld>
            <a:endParaRPr lang="en-US" altLang="zh-CN" sz="1400">
              <a:latin typeface="Tahoma" panose="020B0604030504040204" pitchFamily="34" charset="0"/>
            </a:endParaRPr>
          </a:p>
        </p:txBody>
      </p:sp>
      <p:sp>
        <p:nvSpPr>
          <p:cNvPr id="96259" name="Rectangle 2"/>
          <p:cNvSpPr>
            <a:spLocks noGrp="1" noChangeArrowheads="1"/>
          </p:cNvSpPr>
          <p:nvPr>
            <p:ph type="title"/>
          </p:nvPr>
        </p:nvSpPr>
        <p:spPr>
          <a:xfrm>
            <a:off x="304800" y="228600"/>
            <a:ext cx="8382000" cy="1143000"/>
          </a:xfrm>
        </p:spPr>
        <p:txBody>
          <a:bodyPr/>
          <a:lstStyle/>
          <a:p>
            <a:pPr eaLnBrk="1" hangingPunct="1"/>
            <a:r>
              <a:rPr lang="en-US" altLang="zh-CN" sz="3600" smtClean="0">
                <a:latin typeface="Comic Sans MS" panose="030F0702030302020204" pitchFamily="66" charset="0"/>
              </a:rPr>
              <a:t>Residential access: cable modems</a:t>
            </a:r>
            <a:endParaRPr lang="en-US" altLang="zh-CN" smtClean="0">
              <a:latin typeface="Comic Sans MS" panose="030F0702030302020204" pitchFamily="66" charset="0"/>
            </a:endParaRPr>
          </a:p>
        </p:txBody>
      </p:sp>
      <p:pic>
        <p:nvPicPr>
          <p:cNvPr id="96260" name="Picture 5" descr="trans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508125"/>
            <a:ext cx="6465887"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629FA67-3E5A-43BD-A306-28DE92DE36AD}" type="slidenum">
              <a:rPr lang="zh-CN" altLang="en-US" sz="1400">
                <a:latin typeface="Tahoma" panose="020B0604030504040204" pitchFamily="34" charset="0"/>
              </a:rPr>
              <a:pPr/>
              <a:t>7</a:t>
            </a:fld>
            <a:endParaRPr lang="en-US" altLang="zh-CN" sz="1400">
              <a:latin typeface="Tahoma" panose="020B0604030504040204" pitchFamily="34" charset="0"/>
            </a:endParaRPr>
          </a:p>
        </p:txBody>
      </p:sp>
      <p:sp>
        <p:nvSpPr>
          <p:cNvPr id="51203" name="Rectangle 2"/>
          <p:cNvSpPr>
            <a:spLocks noGrp="1" noChangeArrowheads="1"/>
          </p:cNvSpPr>
          <p:nvPr>
            <p:ph type="title"/>
          </p:nvPr>
        </p:nvSpPr>
        <p:spPr>
          <a:xfrm>
            <a:off x="1154113" y="0"/>
            <a:ext cx="7793037" cy="1462087"/>
          </a:xfrm>
        </p:spPr>
        <p:txBody>
          <a:bodyPr/>
          <a:lstStyle/>
          <a:p>
            <a:pPr eaLnBrk="1" hangingPunct="1">
              <a:buClr>
                <a:srgbClr val="FF0000"/>
              </a:buClr>
              <a:buFont typeface="Wingdings" panose="05000000000000000000" pitchFamily="2" charset="2"/>
              <a:buChar char="l"/>
            </a:pPr>
            <a:r>
              <a:rPr lang="en-US" altLang="zh-CN" b="1" dirty="0" smtClean="0">
                <a:solidFill>
                  <a:schemeClr val="hlink"/>
                </a:solidFill>
                <a:latin typeface="Comic Sans MS" panose="030F0702030302020204" pitchFamily="66" charset="0"/>
              </a:rPr>
              <a:t>Chapter 1: Roadmap</a:t>
            </a:r>
          </a:p>
        </p:txBody>
      </p:sp>
      <p:sp>
        <p:nvSpPr>
          <p:cNvPr id="62467" name="Rectangle 3"/>
          <p:cNvSpPr>
            <a:spLocks noGrp="1" noChangeArrowheads="1"/>
          </p:cNvSpPr>
          <p:nvPr>
            <p:ph type="body" idx="1"/>
          </p:nvPr>
        </p:nvSpPr>
        <p:spPr>
          <a:xfrm>
            <a:off x="360363" y="1345458"/>
            <a:ext cx="8420100" cy="4648200"/>
          </a:xfrm>
          <a:noFill/>
        </p:spPr>
        <p:txBody>
          <a:bodyPr/>
          <a:lstStyle/>
          <a:p>
            <a:pPr lvl="1"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1.1 What is the Internet?</a:t>
            </a:r>
          </a:p>
          <a:p>
            <a:pPr lvl="1"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1.2 </a:t>
            </a:r>
            <a:r>
              <a:rPr lang="en-US" altLang="zh-CN" dirty="0">
                <a:solidFill>
                  <a:srgbClr val="0000FF"/>
                </a:solidFill>
                <a:latin typeface="Comic Sans MS" panose="030F0702030302020204" pitchFamily="66" charset="0"/>
              </a:rPr>
              <a:t>Internet History </a:t>
            </a:r>
          </a:p>
          <a:p>
            <a:pPr lvl="1"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1.3 Network edge</a:t>
            </a:r>
          </a:p>
          <a:p>
            <a:pPr lvl="2"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End systems, access network, links</a:t>
            </a:r>
          </a:p>
          <a:p>
            <a:pPr lvl="1"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1.4 Network core</a:t>
            </a:r>
          </a:p>
          <a:p>
            <a:pPr lvl="2"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Packet switching, circuit switching, network structure</a:t>
            </a:r>
          </a:p>
          <a:p>
            <a:pPr lvl="1"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1.5 Network access and physical media</a:t>
            </a:r>
          </a:p>
          <a:p>
            <a:pPr lvl="1"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1.6 Internet structure and ISPs</a:t>
            </a:r>
          </a:p>
          <a:p>
            <a:pPr lvl="1"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1.7 Delay &amp; loss in packet-switched networks</a:t>
            </a:r>
          </a:p>
          <a:p>
            <a:pPr lvl="1"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1.8 Protocol layers, service models</a:t>
            </a:r>
          </a:p>
          <a:p>
            <a:pPr lvl="1" eaLnBrk="1" hangingPunct="1">
              <a:spcBef>
                <a:spcPct val="0"/>
              </a:spcBef>
              <a:buClr>
                <a:srgbClr val="FF0000"/>
              </a:buClr>
              <a:buSzTx/>
              <a:buFont typeface="Wingdings" panose="05000000000000000000" pitchFamily="2" charset="2"/>
              <a:buChar char="l"/>
            </a:pPr>
            <a:r>
              <a:rPr lang="en-US" altLang="zh-CN" dirty="0" smtClean="0">
                <a:solidFill>
                  <a:srgbClr val="0000FF"/>
                </a:solidFill>
                <a:latin typeface="Comic Sans MS" panose="030F0702030302020204" pitchFamily="66" charset="0"/>
              </a:rPr>
              <a:t>1.9 Network Security</a:t>
            </a:r>
          </a:p>
        </p:txBody>
      </p:sp>
    </p:spTree>
  </p:cSld>
  <p:clrMapOvr>
    <a:masterClrMapping/>
  </p:clrMapOvr>
  <p:transition advTm="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2467">
                                            <p:txEl>
                                              <p:pRg st="0" end="0"/>
                                            </p:txEl>
                                          </p:spTgt>
                                        </p:tgtEl>
                                        <p:attrNameLst>
                                          <p:attrName>style.visibility</p:attrName>
                                        </p:attrNameLst>
                                      </p:cBhvr>
                                      <p:to>
                                        <p:strVal val="visible"/>
                                      </p:to>
                                    </p:set>
                                    <p:anim calcmode="discrete" valueType="clr">
                                      <p:cBhvr override="childStyle">
                                        <p:cTn id="7" dur="80"/>
                                        <p:tgtEl>
                                          <p:spTgt spid="6246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246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2467">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62467">
                                            <p:txEl>
                                              <p:pRg st="1" end="1"/>
                                            </p:txEl>
                                          </p:spTgt>
                                        </p:tgtEl>
                                        <p:attrNameLst>
                                          <p:attrName>style.visibility</p:attrName>
                                        </p:attrNameLst>
                                      </p:cBhvr>
                                      <p:to>
                                        <p:strVal val="visible"/>
                                      </p:to>
                                    </p:set>
                                    <p:anim calcmode="discrete" valueType="clr">
                                      <p:cBhvr override="childStyle">
                                        <p:cTn id="12" dur="80"/>
                                        <p:tgtEl>
                                          <p:spTgt spid="6246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2467">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62467">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0" y="704850"/>
            <a:ext cx="8943975" cy="971550"/>
          </a:xfrm>
        </p:spPr>
        <p:txBody>
          <a:bodyPr/>
          <a:lstStyle/>
          <a:p>
            <a:r>
              <a:rPr lang="en-US" altLang="zh-CN" smtClean="0">
                <a:latin typeface="Comic Sans MS" pitchFamily="66" charset="0"/>
              </a:rPr>
              <a:t>Residential access: cable modems</a:t>
            </a:r>
            <a:endParaRPr lang="zh-CN" altLang="en-US" smtClean="0"/>
          </a:p>
        </p:txBody>
      </p:sp>
      <p:pic>
        <p:nvPicPr>
          <p:cNvPr id="72707"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93738" y="1676400"/>
            <a:ext cx="7554912" cy="3465513"/>
          </a:xfrm>
        </p:spPr>
      </p:pic>
      <p:sp>
        <p:nvSpPr>
          <p:cNvPr id="7270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86A2C926-8740-491B-97D8-5881B60E7D90}" type="slidenum">
              <a:rPr lang="zh-CN" altLang="en-US" sz="1400" smtClean="0"/>
              <a:pPr>
                <a:spcBef>
                  <a:spcPct val="0"/>
                </a:spcBef>
                <a:buClrTx/>
                <a:buSzTx/>
                <a:buFontTx/>
                <a:buNone/>
              </a:pPr>
              <a:t>70</a:t>
            </a:fld>
            <a:endParaRPr lang="en-US" altLang="zh-CN" sz="1400" smtClean="0"/>
          </a:p>
        </p:txBody>
      </p:sp>
      <p:sp>
        <p:nvSpPr>
          <p:cNvPr id="72709" name="文本框 5"/>
          <p:cNvSpPr txBox="1">
            <a:spLocks noChangeArrowheads="1"/>
          </p:cNvSpPr>
          <p:nvPr/>
        </p:nvSpPr>
        <p:spPr bwMode="auto">
          <a:xfrm>
            <a:off x="209550" y="5032375"/>
            <a:ext cx="83391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lvl="1" algn="just" eaLnBrk="1" hangingPunct="1">
              <a:spcBef>
                <a:spcPct val="0"/>
              </a:spcBef>
            </a:pPr>
            <a:r>
              <a:rPr lang="en-US" altLang="zh-CN" sz="2400">
                <a:solidFill>
                  <a:srgbClr val="0000FF"/>
                </a:solidFill>
              </a:rPr>
              <a:t>fiber optics connect the cable head end to neighborhood-level junctions.</a:t>
            </a:r>
          </a:p>
          <a:p>
            <a:pPr lvl="1" algn="just" eaLnBrk="1" hangingPunct="1">
              <a:spcBef>
                <a:spcPct val="0"/>
              </a:spcBef>
            </a:pPr>
            <a:r>
              <a:rPr lang="en-US" altLang="zh-CN" sz="2400">
                <a:solidFill>
                  <a:srgbClr val="0000FF"/>
                </a:solidFill>
              </a:rPr>
              <a:t>Traditional coaxial cable is then used to reach individual houses and apartments.</a:t>
            </a:r>
            <a:endParaRPr lang="zh-CN" altLang="en-US" sz="2400">
              <a:solidFill>
                <a:srgbClr val="0000FF"/>
              </a:solidFill>
            </a:endParaRPr>
          </a:p>
        </p:txBody>
      </p:sp>
    </p:spTree>
    <p:extLst>
      <p:ext uri="{BB962C8B-B14F-4D97-AF65-F5344CB8AC3E}">
        <p14:creationId xmlns:p14="http://schemas.microsoft.com/office/powerpoint/2010/main" val="19303569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870BFE3-44F2-44DA-9897-399BDB9C4CE9}" type="slidenum">
              <a:rPr lang="zh-CN" altLang="en-US" sz="1400">
                <a:latin typeface="Tahoma" panose="020B0604030504040204" pitchFamily="34" charset="0"/>
              </a:rPr>
              <a:pPr/>
              <a:t>71</a:t>
            </a:fld>
            <a:endParaRPr lang="en-US" altLang="zh-CN" sz="1400">
              <a:latin typeface="Tahoma" panose="020B0604030504040204" pitchFamily="34" charset="0"/>
            </a:endParaRPr>
          </a:p>
        </p:txBody>
      </p:sp>
      <p:sp>
        <p:nvSpPr>
          <p:cNvPr id="97283" name="Rectangle 2"/>
          <p:cNvSpPr>
            <a:spLocks noGrp="1" noChangeArrowheads="1"/>
          </p:cNvSpPr>
          <p:nvPr>
            <p:ph type="title"/>
          </p:nvPr>
        </p:nvSpPr>
        <p:spPr>
          <a:xfrm>
            <a:off x="419100" y="211138"/>
            <a:ext cx="8229600" cy="1143000"/>
          </a:xfrm>
        </p:spPr>
        <p:txBody>
          <a:bodyPr/>
          <a:lstStyle/>
          <a:p>
            <a:pPr eaLnBrk="1" hangingPunct="1"/>
            <a:r>
              <a:rPr lang="en-US" altLang="zh-CN" sz="3200" b="1" smtClean="0">
                <a:solidFill>
                  <a:schemeClr val="folHlink"/>
                </a:solidFill>
                <a:latin typeface="Comic Sans MS" panose="030F0702030302020204" pitchFamily="66" charset="0"/>
              </a:rPr>
              <a:t>Cable Network Architecture: Overview</a:t>
            </a:r>
          </a:p>
        </p:txBody>
      </p:sp>
      <p:pic>
        <p:nvPicPr>
          <p:cNvPr id="97284"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87" name="Group 6"/>
          <p:cNvGrpSpPr>
            <a:grpSpLocks/>
          </p:cNvGrpSpPr>
          <p:nvPr/>
        </p:nvGrpSpPr>
        <p:grpSpPr bwMode="auto">
          <a:xfrm>
            <a:off x="3916363" y="4227513"/>
            <a:ext cx="255587" cy="633412"/>
            <a:chOff x="2055" y="2297"/>
            <a:chExt cx="161" cy="399"/>
          </a:xfrm>
        </p:grpSpPr>
        <p:sp>
          <p:nvSpPr>
            <p:cNvPr id="67591"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592"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97288"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9"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0"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1"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92" name="Group 13"/>
          <p:cNvGrpSpPr>
            <a:grpSpLocks/>
          </p:cNvGrpSpPr>
          <p:nvPr/>
        </p:nvGrpSpPr>
        <p:grpSpPr bwMode="auto">
          <a:xfrm flipV="1">
            <a:off x="6770688" y="4906963"/>
            <a:ext cx="255587" cy="820737"/>
            <a:chOff x="2459" y="2251"/>
            <a:chExt cx="161" cy="517"/>
          </a:xfrm>
        </p:grpSpPr>
        <p:sp>
          <p:nvSpPr>
            <p:cNvPr id="67598"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599"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3" name="Group 16"/>
          <p:cNvGrpSpPr>
            <a:grpSpLocks/>
          </p:cNvGrpSpPr>
          <p:nvPr/>
        </p:nvGrpSpPr>
        <p:grpSpPr bwMode="auto">
          <a:xfrm flipV="1">
            <a:off x="5529263" y="4887913"/>
            <a:ext cx="255587" cy="379412"/>
            <a:chOff x="2315" y="2599"/>
            <a:chExt cx="161" cy="239"/>
          </a:xfrm>
        </p:grpSpPr>
        <p:sp>
          <p:nvSpPr>
            <p:cNvPr id="67601"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02"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4" name="Group 19"/>
          <p:cNvGrpSpPr>
            <a:grpSpLocks/>
          </p:cNvGrpSpPr>
          <p:nvPr/>
        </p:nvGrpSpPr>
        <p:grpSpPr bwMode="auto">
          <a:xfrm flipV="1">
            <a:off x="4094163" y="4900613"/>
            <a:ext cx="255587" cy="633412"/>
            <a:chOff x="2055" y="2297"/>
            <a:chExt cx="161" cy="399"/>
          </a:xfrm>
        </p:grpSpPr>
        <p:sp>
          <p:nvSpPr>
            <p:cNvPr id="67604"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05"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5" name="Group 22"/>
          <p:cNvGrpSpPr>
            <a:grpSpLocks/>
          </p:cNvGrpSpPr>
          <p:nvPr/>
        </p:nvGrpSpPr>
        <p:grpSpPr bwMode="auto">
          <a:xfrm>
            <a:off x="7126288" y="4246563"/>
            <a:ext cx="255587" cy="630237"/>
            <a:chOff x="3561" y="2643"/>
            <a:chExt cx="161" cy="397"/>
          </a:xfrm>
        </p:grpSpPr>
        <p:sp>
          <p:nvSpPr>
            <p:cNvPr id="67607"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08"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6" name="Group 25"/>
          <p:cNvGrpSpPr>
            <a:grpSpLocks/>
          </p:cNvGrpSpPr>
          <p:nvPr/>
        </p:nvGrpSpPr>
        <p:grpSpPr bwMode="auto">
          <a:xfrm>
            <a:off x="5757863" y="4468813"/>
            <a:ext cx="255587" cy="379412"/>
            <a:chOff x="2315" y="2599"/>
            <a:chExt cx="161" cy="239"/>
          </a:xfrm>
        </p:grpSpPr>
        <p:sp>
          <p:nvSpPr>
            <p:cNvPr id="67610"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11"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7297" name="Group 28"/>
          <p:cNvGrpSpPr>
            <a:grpSpLocks/>
          </p:cNvGrpSpPr>
          <p:nvPr/>
        </p:nvGrpSpPr>
        <p:grpSpPr bwMode="auto">
          <a:xfrm>
            <a:off x="5221288" y="4030663"/>
            <a:ext cx="255587" cy="820737"/>
            <a:chOff x="2459" y="2251"/>
            <a:chExt cx="161" cy="517"/>
          </a:xfrm>
        </p:grpSpPr>
        <p:sp>
          <p:nvSpPr>
            <p:cNvPr id="67613"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7614"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67615"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7299" name="Text Box 32"/>
          <p:cNvSpPr txBox="1">
            <a:spLocks noChangeArrowheads="1"/>
          </p:cNvSpPr>
          <p:nvPr/>
        </p:nvSpPr>
        <p:spPr bwMode="auto">
          <a:xfrm>
            <a:off x="4416425" y="5584825"/>
            <a:ext cx="725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chemeClr val="hlink"/>
                </a:solidFill>
                <a:latin typeface="Arial" panose="020B0604020202020204" pitchFamily="34" charset="0"/>
              </a:rPr>
              <a:t>home</a:t>
            </a:r>
          </a:p>
        </p:txBody>
      </p:sp>
      <p:pic>
        <p:nvPicPr>
          <p:cNvPr id="97300"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01" name="Text Box 34"/>
          <p:cNvSpPr txBox="1">
            <a:spLocks noChangeArrowheads="1"/>
          </p:cNvSpPr>
          <p:nvPr/>
        </p:nvSpPr>
        <p:spPr bwMode="auto">
          <a:xfrm>
            <a:off x="1127125" y="5140325"/>
            <a:ext cx="159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chemeClr val="hlink"/>
                </a:solidFill>
                <a:latin typeface="Arial" panose="020B0604020202020204" pitchFamily="34" charset="0"/>
              </a:rPr>
              <a:t>cable headend</a:t>
            </a:r>
          </a:p>
        </p:txBody>
      </p:sp>
      <p:sp>
        <p:nvSpPr>
          <p:cNvPr id="97302" name="Text Box 35"/>
          <p:cNvSpPr txBox="1">
            <a:spLocks noChangeArrowheads="1"/>
          </p:cNvSpPr>
          <p:nvPr/>
        </p:nvSpPr>
        <p:spPr bwMode="auto">
          <a:xfrm>
            <a:off x="2058988" y="5711825"/>
            <a:ext cx="2108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solidFill>
                  <a:schemeClr val="hlink"/>
                </a:solidFill>
                <a:latin typeface="Arial" panose="020B0604020202020204" pitchFamily="34" charset="0"/>
              </a:rPr>
              <a:t>cable distribution</a:t>
            </a:r>
          </a:p>
          <a:p>
            <a:pPr algn="ctr" eaLnBrk="1" hangingPunct="1"/>
            <a:r>
              <a:rPr lang="en-US" altLang="zh-CN" sz="1600" b="1">
                <a:solidFill>
                  <a:schemeClr val="hlink"/>
                </a:solidFill>
                <a:latin typeface="Arial" panose="020B0604020202020204" pitchFamily="34" charset="0"/>
              </a:rPr>
              <a:t>network (simplified)</a:t>
            </a:r>
          </a:p>
        </p:txBody>
      </p:sp>
      <p:sp>
        <p:nvSpPr>
          <p:cNvPr id="97303"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4" name="Text Box 37"/>
          <p:cNvSpPr txBox="1">
            <a:spLocks noChangeArrowheads="1"/>
          </p:cNvSpPr>
          <p:nvPr/>
        </p:nvSpPr>
        <p:spPr bwMode="auto">
          <a:xfrm>
            <a:off x="4133850" y="3057525"/>
            <a:ext cx="4376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hlink"/>
                </a:solidFill>
                <a:latin typeface="Comic Sans MS" panose="030F0702030302020204" pitchFamily="66" charset="0"/>
              </a:rPr>
              <a:t>Typically 500 to 5,000 homes</a:t>
            </a:r>
            <a:endParaRPr lang="en-US" altLang="zh-CN">
              <a:solidFill>
                <a:schemeClr val="hlink"/>
              </a:solidFill>
            </a:endParaRPr>
          </a:p>
        </p:txBody>
      </p:sp>
    </p:spTree>
  </p:cSld>
  <p:clrMapOvr>
    <a:masterClrMapping/>
  </p:clrMapOvr>
  <p:transition spd="med">
    <p:fade thruBlk="1"/>
    <p:sndAc>
      <p:stSnd>
        <p:snd r:embed="rId3"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1D1356A-381D-42B3-827E-967B9E2611B5}" type="slidenum">
              <a:rPr lang="zh-CN" altLang="en-US" sz="1400">
                <a:latin typeface="Tahoma" panose="020B0604030504040204" pitchFamily="34" charset="0"/>
              </a:rPr>
              <a:pPr/>
              <a:t>72</a:t>
            </a:fld>
            <a:endParaRPr lang="en-US" altLang="zh-CN" sz="1400">
              <a:latin typeface="Tahoma" panose="020B0604030504040204" pitchFamily="34" charset="0"/>
            </a:endParaRPr>
          </a:p>
        </p:txBody>
      </p:sp>
      <p:sp>
        <p:nvSpPr>
          <p:cNvPr id="98307" name="Rectangle 2"/>
          <p:cNvSpPr>
            <a:spLocks noGrp="1" noChangeArrowheads="1"/>
          </p:cNvSpPr>
          <p:nvPr>
            <p:ph type="title"/>
          </p:nvPr>
        </p:nvSpPr>
        <p:spPr>
          <a:xfrm>
            <a:off x="419100" y="211138"/>
            <a:ext cx="8229600" cy="1143000"/>
          </a:xfrm>
        </p:spPr>
        <p:txBody>
          <a:bodyPr/>
          <a:lstStyle/>
          <a:p>
            <a:pPr eaLnBrk="1" hangingPunct="1"/>
            <a:r>
              <a:rPr lang="en-US" altLang="zh-CN" sz="3200" b="1" smtClean="0">
                <a:solidFill>
                  <a:schemeClr val="folHlink"/>
                </a:solidFill>
                <a:latin typeface="Comic Sans MS" panose="030F0702030302020204" pitchFamily="66" charset="0"/>
              </a:rPr>
              <a:t>Cable Network Architecture: Overview</a:t>
            </a:r>
          </a:p>
        </p:txBody>
      </p:sp>
      <p:pic>
        <p:nvPicPr>
          <p:cNvPr id="98308" name="Picture 3"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4"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5"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11" name="Group 6"/>
          <p:cNvGrpSpPr>
            <a:grpSpLocks/>
          </p:cNvGrpSpPr>
          <p:nvPr/>
        </p:nvGrpSpPr>
        <p:grpSpPr bwMode="auto">
          <a:xfrm>
            <a:off x="3916363" y="4227513"/>
            <a:ext cx="255587" cy="633412"/>
            <a:chOff x="2055" y="2297"/>
            <a:chExt cx="161" cy="399"/>
          </a:xfrm>
        </p:grpSpPr>
        <p:sp>
          <p:nvSpPr>
            <p:cNvPr id="69639"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40"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98312" name="Picture 9"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3" name="Picture 10"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4" name="Picture 11" descr="hous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5" name="Picture 12"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16" name="Group 13"/>
          <p:cNvGrpSpPr>
            <a:grpSpLocks/>
          </p:cNvGrpSpPr>
          <p:nvPr/>
        </p:nvGrpSpPr>
        <p:grpSpPr bwMode="auto">
          <a:xfrm flipV="1">
            <a:off x="6770688" y="4906963"/>
            <a:ext cx="255587" cy="820737"/>
            <a:chOff x="2459" y="2251"/>
            <a:chExt cx="161" cy="517"/>
          </a:xfrm>
        </p:grpSpPr>
        <p:sp>
          <p:nvSpPr>
            <p:cNvPr id="69646"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47"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17" name="Group 16"/>
          <p:cNvGrpSpPr>
            <a:grpSpLocks/>
          </p:cNvGrpSpPr>
          <p:nvPr/>
        </p:nvGrpSpPr>
        <p:grpSpPr bwMode="auto">
          <a:xfrm flipV="1">
            <a:off x="5529263" y="4887913"/>
            <a:ext cx="255587" cy="379412"/>
            <a:chOff x="2315" y="2599"/>
            <a:chExt cx="161" cy="239"/>
          </a:xfrm>
        </p:grpSpPr>
        <p:sp>
          <p:nvSpPr>
            <p:cNvPr id="69649"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0"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18" name="Group 19"/>
          <p:cNvGrpSpPr>
            <a:grpSpLocks/>
          </p:cNvGrpSpPr>
          <p:nvPr/>
        </p:nvGrpSpPr>
        <p:grpSpPr bwMode="auto">
          <a:xfrm flipV="1">
            <a:off x="4094163" y="4900613"/>
            <a:ext cx="255587" cy="633412"/>
            <a:chOff x="2055" y="2297"/>
            <a:chExt cx="161" cy="399"/>
          </a:xfrm>
        </p:grpSpPr>
        <p:sp>
          <p:nvSpPr>
            <p:cNvPr id="69652"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3"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19" name="Group 22"/>
          <p:cNvGrpSpPr>
            <a:grpSpLocks/>
          </p:cNvGrpSpPr>
          <p:nvPr/>
        </p:nvGrpSpPr>
        <p:grpSpPr bwMode="auto">
          <a:xfrm>
            <a:off x="7126288" y="4246563"/>
            <a:ext cx="255587" cy="630237"/>
            <a:chOff x="3561" y="2643"/>
            <a:chExt cx="161" cy="397"/>
          </a:xfrm>
        </p:grpSpPr>
        <p:sp>
          <p:nvSpPr>
            <p:cNvPr id="69655"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6"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20" name="Group 25"/>
          <p:cNvGrpSpPr>
            <a:grpSpLocks/>
          </p:cNvGrpSpPr>
          <p:nvPr/>
        </p:nvGrpSpPr>
        <p:grpSpPr bwMode="auto">
          <a:xfrm>
            <a:off x="5757863" y="4468813"/>
            <a:ext cx="255587" cy="379412"/>
            <a:chOff x="2315" y="2599"/>
            <a:chExt cx="161" cy="239"/>
          </a:xfrm>
        </p:grpSpPr>
        <p:sp>
          <p:nvSpPr>
            <p:cNvPr id="69658"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59"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8321" name="Group 28"/>
          <p:cNvGrpSpPr>
            <a:grpSpLocks/>
          </p:cNvGrpSpPr>
          <p:nvPr/>
        </p:nvGrpSpPr>
        <p:grpSpPr bwMode="auto">
          <a:xfrm>
            <a:off x="5221288" y="4030663"/>
            <a:ext cx="255587" cy="820737"/>
            <a:chOff x="2459" y="2251"/>
            <a:chExt cx="161" cy="517"/>
          </a:xfrm>
        </p:grpSpPr>
        <p:sp>
          <p:nvSpPr>
            <p:cNvPr id="69661"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62"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69663"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8323"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home</a:t>
            </a:r>
          </a:p>
        </p:txBody>
      </p:sp>
      <p:pic>
        <p:nvPicPr>
          <p:cNvPr id="98324" name="Picture 33" descr="buildin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25"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cable headend</a:t>
            </a:r>
          </a:p>
        </p:txBody>
      </p:sp>
      <p:sp>
        <p:nvSpPr>
          <p:cNvPr id="98326" name="Text Box 35"/>
          <p:cNvSpPr txBox="1">
            <a:spLocks noChangeArrowheads="1"/>
          </p:cNvSpPr>
          <p:nvPr/>
        </p:nvSpPr>
        <p:spPr bwMode="auto">
          <a:xfrm>
            <a:off x="2257425" y="5711825"/>
            <a:ext cx="1706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solidFill>
                  <a:schemeClr val="hlink"/>
                </a:solidFill>
                <a:latin typeface="Arial" panose="020B0604020202020204" pitchFamily="34" charset="0"/>
              </a:rPr>
              <a:t>cable distribution</a:t>
            </a:r>
          </a:p>
          <a:p>
            <a:pPr algn="ctr" eaLnBrk="1" hangingPunct="1"/>
            <a:r>
              <a:rPr lang="en-US" altLang="zh-CN" sz="1600">
                <a:solidFill>
                  <a:schemeClr val="hlink"/>
                </a:solidFill>
                <a:latin typeface="Arial" panose="020B0604020202020204" pitchFamily="34" charset="0"/>
              </a:rPr>
              <a:t>network</a:t>
            </a:r>
          </a:p>
        </p:txBody>
      </p:sp>
      <p:sp>
        <p:nvSpPr>
          <p:cNvPr id="98327"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7"/>
          <p:cNvGrpSpPr>
            <a:grpSpLocks/>
          </p:cNvGrpSpPr>
          <p:nvPr/>
        </p:nvGrpSpPr>
        <p:grpSpPr bwMode="auto">
          <a:xfrm>
            <a:off x="304800" y="1520825"/>
            <a:ext cx="2552700" cy="2873375"/>
            <a:chOff x="192" y="958"/>
            <a:chExt cx="1608" cy="1810"/>
          </a:xfrm>
        </p:grpSpPr>
        <p:sp>
          <p:nvSpPr>
            <p:cNvPr id="98329" name="Freeform 38"/>
            <p:cNvSpPr>
              <a:spLocks/>
            </p:cNvSpPr>
            <p:nvPr/>
          </p:nvSpPr>
          <p:spPr bwMode="auto">
            <a:xfrm>
              <a:off x="336" y="1856"/>
              <a:ext cx="1432" cy="912"/>
            </a:xfrm>
            <a:custGeom>
              <a:avLst/>
              <a:gdLst>
                <a:gd name="T0" fmla="*/ 544 w 1432"/>
                <a:gd name="T1" fmla="*/ 912 h 912"/>
                <a:gd name="T2" fmla="*/ 0 w 1432"/>
                <a:gd name="T3" fmla="*/ 224 h 912"/>
                <a:gd name="T4" fmla="*/ 288 w 1432"/>
                <a:gd name="T5" fmla="*/ 400 h 912"/>
                <a:gd name="T6" fmla="*/ 672 w 1432"/>
                <a:gd name="T7" fmla="*/ 512 h 912"/>
                <a:gd name="T8" fmla="*/ 960 w 1432"/>
                <a:gd name="T9" fmla="*/ 464 h 912"/>
                <a:gd name="T10" fmla="*/ 1176 w 1432"/>
                <a:gd name="T11" fmla="*/ 336 h 912"/>
                <a:gd name="T12" fmla="*/ 1432 w 1432"/>
                <a:gd name="T13" fmla="*/ 0 h 912"/>
                <a:gd name="T14" fmla="*/ 1016 w 1432"/>
                <a:gd name="T15" fmla="*/ 896 h 912"/>
                <a:gd name="T16" fmla="*/ 544 w 1432"/>
                <a:gd name="T17" fmla="*/ 912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
                <a:gd name="T28" fmla="*/ 0 h 912"/>
                <a:gd name="T29" fmla="*/ 1432 w 1432"/>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 h="912">
                  <a:moveTo>
                    <a:pt x="544" y="912"/>
                  </a:moveTo>
                  <a:lnTo>
                    <a:pt x="0" y="224"/>
                  </a:lnTo>
                  <a:lnTo>
                    <a:pt x="288" y="400"/>
                  </a:lnTo>
                  <a:lnTo>
                    <a:pt x="672" y="512"/>
                  </a:lnTo>
                  <a:lnTo>
                    <a:pt x="960" y="464"/>
                  </a:lnTo>
                  <a:lnTo>
                    <a:pt x="1176" y="336"/>
                  </a:lnTo>
                  <a:lnTo>
                    <a:pt x="1432" y="0"/>
                  </a:lnTo>
                  <a:lnTo>
                    <a:pt x="1016" y="896"/>
                  </a:lnTo>
                  <a:lnTo>
                    <a:pt x="544" y="912"/>
                  </a:lnTo>
                  <a:close/>
                </a:path>
              </a:pathLst>
            </a:custGeom>
            <a:gradFill rotWithShape="1">
              <a:gsLst>
                <a:gs pos="0">
                  <a:schemeClr val="tx1"/>
                </a:gs>
                <a:gs pos="100000">
                  <a:schemeClr val="bg1"/>
                </a:gs>
              </a:gsLst>
              <a:lin ang="54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8330" name="Oval 39"/>
            <p:cNvSpPr>
              <a:spLocks noChangeArrowheads="1"/>
            </p:cNvSpPr>
            <p:nvPr/>
          </p:nvSpPr>
          <p:spPr bwMode="auto">
            <a:xfrm>
              <a:off x="192" y="968"/>
              <a:ext cx="1608" cy="139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98331" name="Group 40"/>
            <p:cNvGrpSpPr>
              <a:grpSpLocks/>
            </p:cNvGrpSpPr>
            <p:nvPr/>
          </p:nvGrpSpPr>
          <p:grpSpPr bwMode="auto">
            <a:xfrm>
              <a:off x="399" y="958"/>
              <a:ext cx="1215" cy="1341"/>
              <a:chOff x="351" y="918"/>
              <a:chExt cx="1215" cy="1341"/>
            </a:xfrm>
          </p:grpSpPr>
          <p:sp>
            <p:nvSpPr>
              <p:cNvPr id="69673" name="Rectangle 41"/>
              <p:cNvSpPr>
                <a:spLocks noChangeArrowheads="1"/>
              </p:cNvSpPr>
              <p:nvPr/>
            </p:nvSpPr>
            <p:spPr bwMode="auto">
              <a:xfrm rot="5400000" flipH="1">
                <a:off x="698" y="1853"/>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74" name="Rectangle 42"/>
              <p:cNvSpPr>
                <a:spLocks noChangeArrowheads="1"/>
              </p:cNvSpPr>
              <p:nvPr/>
            </p:nvSpPr>
            <p:spPr bwMode="auto">
              <a:xfrm rot="5400000" flipH="1">
                <a:off x="522" y="1557"/>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9675" name="Rectangle 43"/>
              <p:cNvSpPr>
                <a:spLocks noChangeArrowheads="1"/>
              </p:cNvSpPr>
              <p:nvPr/>
            </p:nvSpPr>
            <p:spPr bwMode="auto">
              <a:xfrm rot="5400000" flipH="1">
                <a:off x="1058" y="1549"/>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pic>
            <p:nvPicPr>
              <p:cNvPr id="98335" name="Picture 44" descr="pedge_66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 y="1126"/>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6" name="Picture 45" descr="pedge_66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 y="1150"/>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7" name="Picture 46" descr="pedge_66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 y="1822"/>
                <a:ext cx="46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79" name="Rectangle 47"/>
              <p:cNvSpPr>
                <a:spLocks noChangeArrowheads="1"/>
              </p:cNvSpPr>
              <p:nvPr/>
            </p:nvSpPr>
            <p:spPr bwMode="auto">
              <a:xfrm flipV="1">
                <a:off x="454" y="1685"/>
                <a:ext cx="1112" cy="27"/>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8339" name="Text Box 48"/>
              <p:cNvSpPr txBox="1">
                <a:spLocks noChangeArrowheads="1"/>
              </p:cNvSpPr>
              <p:nvPr/>
            </p:nvSpPr>
            <p:spPr bwMode="auto">
              <a:xfrm>
                <a:off x="710" y="918"/>
                <a:ext cx="6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latin typeface="Arial" panose="020B0604020202020204" pitchFamily="34" charset="0"/>
                  </a:rPr>
                  <a:t>server(s)</a:t>
                </a:r>
              </a:p>
            </p:txBody>
          </p:sp>
        </p:grpSp>
      </p:grpSp>
    </p:spTree>
  </p:cSld>
  <p:clrMapOvr>
    <a:masterClrMapping/>
  </p:clrMapOvr>
  <p:transition spd="med">
    <p:fade thruBlk="1"/>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D69F0CC-D453-41EB-81A6-8C3DCA93F19F}" type="slidenum">
              <a:rPr lang="zh-CN" altLang="en-US" sz="1400">
                <a:latin typeface="Tahoma" panose="020B0604030504040204" pitchFamily="34" charset="0"/>
              </a:rPr>
              <a:pPr/>
              <a:t>73</a:t>
            </a:fld>
            <a:endParaRPr lang="en-US" altLang="zh-CN" sz="1400" dirty="0">
              <a:latin typeface="Tahoma" panose="020B0604030504040204" pitchFamily="34" charset="0"/>
            </a:endParaRPr>
          </a:p>
        </p:txBody>
      </p:sp>
      <p:sp>
        <p:nvSpPr>
          <p:cNvPr id="99331" name="Rectangle 2"/>
          <p:cNvSpPr>
            <a:spLocks noGrp="1" noChangeArrowheads="1"/>
          </p:cNvSpPr>
          <p:nvPr>
            <p:ph type="title"/>
          </p:nvPr>
        </p:nvSpPr>
        <p:spPr>
          <a:xfrm>
            <a:off x="419100" y="211138"/>
            <a:ext cx="8229600" cy="1143000"/>
          </a:xfrm>
        </p:spPr>
        <p:txBody>
          <a:bodyPr/>
          <a:lstStyle/>
          <a:p>
            <a:pPr eaLnBrk="1" hangingPunct="1"/>
            <a:r>
              <a:rPr lang="en-US" altLang="zh-CN" sz="3200" b="1" smtClean="0">
                <a:solidFill>
                  <a:schemeClr val="folHlink"/>
                </a:solidFill>
                <a:latin typeface="Comic Sans MS" panose="030F0702030302020204" pitchFamily="66" charset="0"/>
              </a:rPr>
              <a:t>Cable Network Architecture: Overview</a:t>
            </a:r>
          </a:p>
        </p:txBody>
      </p:sp>
      <p:pic>
        <p:nvPicPr>
          <p:cNvPr id="99332" name="Picture 3"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4"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5"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35" name="Group 6"/>
          <p:cNvGrpSpPr>
            <a:grpSpLocks/>
          </p:cNvGrpSpPr>
          <p:nvPr/>
        </p:nvGrpSpPr>
        <p:grpSpPr bwMode="auto">
          <a:xfrm>
            <a:off x="3916363" y="4227513"/>
            <a:ext cx="255587" cy="633412"/>
            <a:chOff x="2055" y="2297"/>
            <a:chExt cx="161" cy="399"/>
          </a:xfrm>
        </p:grpSpPr>
        <p:sp>
          <p:nvSpPr>
            <p:cNvPr id="68615" name="Rectangle 7"/>
            <p:cNvSpPr>
              <a:spLocks noChangeArrowheads="1"/>
            </p:cNvSpPr>
            <p:nvPr/>
          </p:nvSpPr>
          <p:spPr bwMode="auto">
            <a:xfrm rot="-5400000">
              <a:off x="1853" y="2492"/>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16"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pic>
        <p:nvPicPr>
          <p:cNvPr id="99336" name="Picture 9"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138" y="40767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10"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438" y="53340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8" name="Picture 11" descr="house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5070475"/>
            <a:ext cx="10191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9" name="Picture 12" descr="hou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5524500"/>
            <a:ext cx="1000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40" name="Group 13"/>
          <p:cNvGrpSpPr>
            <a:grpSpLocks/>
          </p:cNvGrpSpPr>
          <p:nvPr/>
        </p:nvGrpSpPr>
        <p:grpSpPr bwMode="auto">
          <a:xfrm flipV="1">
            <a:off x="6770688" y="4906963"/>
            <a:ext cx="255587" cy="820737"/>
            <a:chOff x="2459" y="2251"/>
            <a:chExt cx="161" cy="517"/>
          </a:xfrm>
        </p:grpSpPr>
        <p:sp>
          <p:nvSpPr>
            <p:cNvPr id="68622"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23"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1" name="Group 16"/>
          <p:cNvGrpSpPr>
            <a:grpSpLocks/>
          </p:cNvGrpSpPr>
          <p:nvPr/>
        </p:nvGrpSpPr>
        <p:grpSpPr bwMode="auto">
          <a:xfrm flipV="1">
            <a:off x="5529263" y="4887913"/>
            <a:ext cx="255587" cy="379412"/>
            <a:chOff x="2315" y="2599"/>
            <a:chExt cx="161" cy="239"/>
          </a:xfrm>
        </p:grpSpPr>
        <p:sp>
          <p:nvSpPr>
            <p:cNvPr id="68625" name="Rectangle 17"/>
            <p:cNvSpPr>
              <a:spLocks noChangeArrowheads="1"/>
            </p:cNvSpPr>
            <p:nvPr/>
          </p:nvSpPr>
          <p:spPr bwMode="auto">
            <a:xfrm rot="-5400000">
              <a:off x="219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26"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2" name="Group 19"/>
          <p:cNvGrpSpPr>
            <a:grpSpLocks/>
          </p:cNvGrpSpPr>
          <p:nvPr/>
        </p:nvGrpSpPr>
        <p:grpSpPr bwMode="auto">
          <a:xfrm flipV="1">
            <a:off x="4094163" y="4900613"/>
            <a:ext cx="255587" cy="633412"/>
            <a:chOff x="2055" y="2297"/>
            <a:chExt cx="161" cy="399"/>
          </a:xfrm>
        </p:grpSpPr>
        <p:sp>
          <p:nvSpPr>
            <p:cNvPr id="68628" name="Rectangle 20"/>
            <p:cNvSpPr>
              <a:spLocks noChangeArrowheads="1"/>
            </p:cNvSpPr>
            <p:nvPr/>
          </p:nvSpPr>
          <p:spPr bwMode="auto">
            <a:xfrm rot="-5400000">
              <a:off x="185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29"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3" name="Group 22"/>
          <p:cNvGrpSpPr>
            <a:grpSpLocks/>
          </p:cNvGrpSpPr>
          <p:nvPr/>
        </p:nvGrpSpPr>
        <p:grpSpPr bwMode="auto">
          <a:xfrm>
            <a:off x="7126288" y="4246563"/>
            <a:ext cx="255587" cy="630237"/>
            <a:chOff x="3561" y="2643"/>
            <a:chExt cx="161" cy="397"/>
          </a:xfrm>
        </p:grpSpPr>
        <p:sp>
          <p:nvSpPr>
            <p:cNvPr id="68631"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32"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4" name="Group 25"/>
          <p:cNvGrpSpPr>
            <a:grpSpLocks/>
          </p:cNvGrpSpPr>
          <p:nvPr/>
        </p:nvGrpSpPr>
        <p:grpSpPr bwMode="auto">
          <a:xfrm>
            <a:off x="5757863" y="4468813"/>
            <a:ext cx="255587" cy="379412"/>
            <a:chOff x="2315" y="2599"/>
            <a:chExt cx="161" cy="239"/>
          </a:xfrm>
        </p:grpSpPr>
        <p:sp>
          <p:nvSpPr>
            <p:cNvPr id="68634" name="Rectangle 26"/>
            <p:cNvSpPr>
              <a:spLocks noChangeArrowheads="1"/>
            </p:cNvSpPr>
            <p:nvPr/>
          </p:nvSpPr>
          <p:spPr bwMode="auto">
            <a:xfrm rot="-5400000">
              <a:off x="2193" y="2714"/>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35"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grpSp>
        <p:nvGrpSpPr>
          <p:cNvPr id="99345" name="Group 28"/>
          <p:cNvGrpSpPr>
            <a:grpSpLocks/>
          </p:cNvGrpSpPr>
          <p:nvPr/>
        </p:nvGrpSpPr>
        <p:grpSpPr bwMode="auto">
          <a:xfrm>
            <a:off x="5221288" y="4030663"/>
            <a:ext cx="255587" cy="820737"/>
            <a:chOff x="2459" y="2251"/>
            <a:chExt cx="161" cy="517"/>
          </a:xfrm>
        </p:grpSpPr>
        <p:sp>
          <p:nvSpPr>
            <p:cNvPr id="68637"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sp>
          <p:nvSpPr>
            <p:cNvPr id="68638"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ea typeface="+mn-ea"/>
              </a:endParaRPr>
            </a:p>
          </p:txBody>
        </p:sp>
      </p:grpSp>
      <p:sp>
        <p:nvSpPr>
          <p:cNvPr id="68639"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ea typeface="+mn-ea"/>
            </a:endParaRPr>
          </a:p>
        </p:txBody>
      </p:sp>
      <p:sp>
        <p:nvSpPr>
          <p:cNvPr id="99347" name="Text Box 32"/>
          <p:cNvSpPr txBox="1">
            <a:spLocks noChangeArrowheads="1"/>
          </p:cNvSpPr>
          <p:nvPr/>
        </p:nvSpPr>
        <p:spPr bwMode="auto">
          <a:xfrm>
            <a:off x="4416425" y="55848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home</a:t>
            </a:r>
          </a:p>
        </p:txBody>
      </p:sp>
      <p:pic>
        <p:nvPicPr>
          <p:cNvPr id="99348" name="Picture 33" descr="buildin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356100"/>
            <a:ext cx="15049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9" name="Text Box 34"/>
          <p:cNvSpPr txBox="1">
            <a:spLocks noChangeArrowheads="1"/>
          </p:cNvSpPr>
          <p:nvPr/>
        </p:nvSpPr>
        <p:spPr bwMode="auto">
          <a:xfrm>
            <a:off x="1127125" y="5140325"/>
            <a:ext cx="151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solidFill>
                  <a:schemeClr val="hlink"/>
                </a:solidFill>
                <a:latin typeface="Arial" panose="020B0604020202020204" pitchFamily="34" charset="0"/>
              </a:rPr>
              <a:t>cable headend</a:t>
            </a:r>
          </a:p>
        </p:txBody>
      </p:sp>
      <p:sp>
        <p:nvSpPr>
          <p:cNvPr id="99350" name="Text Box 35"/>
          <p:cNvSpPr txBox="1">
            <a:spLocks noChangeArrowheads="1"/>
          </p:cNvSpPr>
          <p:nvPr/>
        </p:nvSpPr>
        <p:spPr bwMode="auto">
          <a:xfrm>
            <a:off x="2146300" y="5711825"/>
            <a:ext cx="1933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a:solidFill>
                  <a:schemeClr val="hlink"/>
                </a:solidFill>
                <a:latin typeface="Arial" panose="020B0604020202020204" pitchFamily="34" charset="0"/>
              </a:rPr>
              <a:t>cable distribution</a:t>
            </a:r>
          </a:p>
          <a:p>
            <a:pPr algn="ctr" eaLnBrk="1" hangingPunct="1"/>
            <a:r>
              <a:rPr lang="en-US" altLang="zh-CN" sz="1600">
                <a:solidFill>
                  <a:schemeClr val="hlink"/>
                </a:solidFill>
                <a:latin typeface="Arial" panose="020B0604020202020204" pitchFamily="34" charset="0"/>
              </a:rPr>
              <a:t>network (simplified)</a:t>
            </a:r>
          </a:p>
        </p:txBody>
      </p:sp>
      <p:sp>
        <p:nvSpPr>
          <p:cNvPr id="99351"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37"/>
          <p:cNvGrpSpPr>
            <a:grpSpLocks/>
          </p:cNvGrpSpPr>
          <p:nvPr/>
        </p:nvGrpSpPr>
        <p:grpSpPr bwMode="auto">
          <a:xfrm>
            <a:off x="3429000" y="1181100"/>
            <a:ext cx="5232400" cy="2806700"/>
            <a:chOff x="2160" y="744"/>
            <a:chExt cx="3296" cy="1768"/>
          </a:xfrm>
        </p:grpSpPr>
        <p:sp>
          <p:nvSpPr>
            <p:cNvPr id="99353" name="Freeform 38"/>
            <p:cNvSpPr>
              <a:spLocks/>
            </p:cNvSpPr>
            <p:nvPr/>
          </p:nvSpPr>
          <p:spPr bwMode="auto">
            <a:xfrm>
              <a:off x="2544" y="2048"/>
              <a:ext cx="2432" cy="464"/>
            </a:xfrm>
            <a:custGeom>
              <a:avLst/>
              <a:gdLst>
                <a:gd name="T0" fmla="*/ 912 w 2432"/>
                <a:gd name="T1" fmla="*/ 448 h 464"/>
                <a:gd name="T2" fmla="*/ 1496 w 2432"/>
                <a:gd name="T3" fmla="*/ 464 h 464"/>
                <a:gd name="T4" fmla="*/ 2432 w 2432"/>
                <a:gd name="T5" fmla="*/ 48 h 464"/>
                <a:gd name="T6" fmla="*/ 1784 w 2432"/>
                <a:gd name="T7" fmla="*/ 176 h 464"/>
                <a:gd name="T8" fmla="*/ 864 w 2432"/>
                <a:gd name="T9" fmla="*/ 208 h 464"/>
                <a:gd name="T10" fmla="*/ 0 w 2432"/>
                <a:gd name="T11" fmla="*/ 0 h 464"/>
                <a:gd name="T12" fmla="*/ 0 60000 65536"/>
                <a:gd name="T13" fmla="*/ 0 60000 65536"/>
                <a:gd name="T14" fmla="*/ 0 60000 65536"/>
                <a:gd name="T15" fmla="*/ 0 60000 65536"/>
                <a:gd name="T16" fmla="*/ 0 60000 65536"/>
                <a:gd name="T17" fmla="*/ 0 60000 65536"/>
                <a:gd name="T18" fmla="*/ 0 w 2432"/>
                <a:gd name="T19" fmla="*/ 0 h 464"/>
                <a:gd name="T20" fmla="*/ 2432 w 2432"/>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2432" h="464">
                  <a:moveTo>
                    <a:pt x="912" y="448"/>
                  </a:moveTo>
                  <a:lnTo>
                    <a:pt x="1496" y="464"/>
                  </a:lnTo>
                  <a:lnTo>
                    <a:pt x="2432" y="48"/>
                  </a:lnTo>
                  <a:lnTo>
                    <a:pt x="1784" y="176"/>
                  </a:lnTo>
                  <a:lnTo>
                    <a:pt x="864" y="208"/>
                  </a:lnTo>
                  <a:lnTo>
                    <a:pt x="0" y="0"/>
                  </a:lnTo>
                </a:path>
              </a:pathLst>
            </a:custGeom>
            <a:gradFill rotWithShape="1">
              <a:gsLst>
                <a:gs pos="0">
                  <a:schemeClr val="tx2"/>
                </a:gs>
                <a:gs pos="100000">
                  <a:schemeClr val="bg1"/>
                </a:gs>
              </a:gsLst>
              <a:lin ang="5400000" scaled="1"/>
            </a:gradFill>
            <a:ln w="9525">
              <a:solidFill>
                <a:schemeClr val="tx1"/>
              </a:solidFill>
              <a:round/>
              <a:headEnd/>
              <a:tailEn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9354" name="Oval 39"/>
            <p:cNvSpPr>
              <a:spLocks noChangeArrowheads="1"/>
            </p:cNvSpPr>
            <p:nvPr/>
          </p:nvSpPr>
          <p:spPr bwMode="auto">
            <a:xfrm>
              <a:off x="2160" y="744"/>
              <a:ext cx="3296" cy="1568"/>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99355" name="Picture 40" descr="house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2" y="1044"/>
              <a:ext cx="2955"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thruBlk="1"/>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a:xfrm>
            <a:off x="419100" y="211138"/>
            <a:ext cx="8229600" cy="1143000"/>
          </a:xfrm>
        </p:spPr>
        <p:txBody>
          <a:bodyPr/>
          <a:lstStyle/>
          <a:p>
            <a:pPr eaLnBrk="1" hangingPunct="1"/>
            <a:r>
              <a:rPr lang="en-US" altLang="zh-CN" sz="3200" b="1" smtClean="0">
                <a:solidFill>
                  <a:schemeClr val="folHlink"/>
                </a:solidFill>
                <a:latin typeface="Comic Sans MS" panose="030F0702030302020204" pitchFamily="66" charset="0"/>
              </a:rPr>
              <a:t>Cable Network Architecture: Overview</a:t>
            </a:r>
          </a:p>
        </p:txBody>
      </p:sp>
      <p:grpSp>
        <p:nvGrpSpPr>
          <p:cNvPr id="82" name="组合 81"/>
          <p:cNvGrpSpPr/>
          <p:nvPr/>
        </p:nvGrpSpPr>
        <p:grpSpPr>
          <a:xfrm>
            <a:off x="1645827" y="1718018"/>
            <a:ext cx="6523037" cy="4206875"/>
            <a:chOff x="560388" y="1250950"/>
            <a:chExt cx="6523037" cy="4206875"/>
          </a:xfrm>
        </p:grpSpPr>
        <p:sp>
          <p:nvSpPr>
            <p:cNvPr id="83" name="Rectangle 60"/>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4"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 name="Text Box 39"/>
            <p:cNvSpPr txBox="1">
              <a:spLocks noChangeArrowheads="1"/>
            </p:cNvSpPr>
            <p:nvPr/>
          </p:nvSpPr>
          <p:spPr bwMode="auto">
            <a:xfrm>
              <a:off x="1120775" y="2352675"/>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400"/>
                <a:t>cable</a:t>
              </a:r>
            </a:p>
            <a:p>
              <a:pPr algn="ctr">
                <a:lnSpc>
                  <a:spcPct val="80000"/>
                </a:lnSpc>
              </a:pPr>
              <a:r>
                <a:rPr lang="en-US" altLang="zh-CN" sz="1400"/>
                <a:t>modem</a:t>
              </a:r>
            </a:p>
          </p:txBody>
        </p:sp>
        <p:sp>
          <p:nvSpPr>
            <p:cNvPr id="86" name="Text Box 41"/>
            <p:cNvSpPr txBox="1">
              <a:spLocks noChangeArrowheads="1"/>
            </p:cNvSpPr>
            <p:nvPr/>
          </p:nvSpPr>
          <p:spPr bwMode="auto">
            <a:xfrm>
              <a:off x="1787525" y="2354263"/>
              <a:ext cx="7064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400"/>
                <a:t>splitter</a:t>
              </a:r>
            </a:p>
          </p:txBody>
        </p:sp>
        <p:grpSp>
          <p:nvGrpSpPr>
            <p:cNvPr id="87" name="Group 64"/>
            <p:cNvGrpSpPr>
              <a:grpSpLocks/>
            </p:cNvGrpSpPr>
            <p:nvPr/>
          </p:nvGrpSpPr>
          <p:grpSpPr bwMode="auto">
            <a:xfrm>
              <a:off x="1304925" y="2078038"/>
              <a:ext cx="614363" cy="220662"/>
              <a:chOff x="322" y="890"/>
              <a:chExt cx="872" cy="339"/>
            </a:xfrm>
          </p:grpSpPr>
          <p:sp>
            <p:nvSpPr>
              <p:cNvPr id="239"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0"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1"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2"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3"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4"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88" name="Rectangle 73"/>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89" name="Freeform 74"/>
            <p:cNvSpPr>
              <a:spLocks/>
            </p:cNvSpPr>
            <p:nvPr/>
          </p:nvSpPr>
          <p:spPr bwMode="auto">
            <a:xfrm>
              <a:off x="1644650" y="1695450"/>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 name="Line 95"/>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1" name="Picture 96" descr="tv"/>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Group 117"/>
            <p:cNvGrpSpPr>
              <a:grpSpLocks/>
            </p:cNvGrpSpPr>
            <p:nvPr/>
          </p:nvGrpSpPr>
          <p:grpSpPr bwMode="auto">
            <a:xfrm>
              <a:off x="2676525" y="1470025"/>
              <a:ext cx="850900" cy="527050"/>
              <a:chOff x="-490" y="1664"/>
              <a:chExt cx="1429" cy="842"/>
            </a:xfrm>
          </p:grpSpPr>
          <p:sp>
            <p:nvSpPr>
              <p:cNvPr id="223"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24" name="Group 116"/>
              <p:cNvGrpSpPr>
                <a:grpSpLocks/>
              </p:cNvGrpSpPr>
              <p:nvPr/>
            </p:nvGrpSpPr>
            <p:grpSpPr bwMode="auto">
              <a:xfrm>
                <a:off x="-427" y="1737"/>
                <a:ext cx="1217" cy="769"/>
                <a:chOff x="-427" y="1737"/>
                <a:chExt cx="1217" cy="769"/>
              </a:xfrm>
            </p:grpSpPr>
            <p:sp>
              <p:nvSpPr>
                <p:cNvPr id="225"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27" name="Group 103"/>
                <p:cNvGrpSpPr>
                  <a:grpSpLocks/>
                </p:cNvGrpSpPr>
                <p:nvPr/>
              </p:nvGrpSpPr>
              <p:grpSpPr bwMode="auto">
                <a:xfrm>
                  <a:off x="68" y="2192"/>
                  <a:ext cx="387" cy="139"/>
                  <a:chOff x="322" y="890"/>
                  <a:chExt cx="872" cy="339"/>
                </a:xfrm>
              </p:grpSpPr>
              <p:sp>
                <p:nvSpPr>
                  <p:cNvPr id="233"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4"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5"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6"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7"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8"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8" name="Picture 110"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0" name="Freeform 113"/>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32" name="Picture 115"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3" name="Group 118"/>
            <p:cNvGrpSpPr>
              <a:grpSpLocks/>
            </p:cNvGrpSpPr>
            <p:nvPr/>
          </p:nvGrpSpPr>
          <p:grpSpPr bwMode="auto">
            <a:xfrm>
              <a:off x="3578225" y="1463675"/>
              <a:ext cx="850900" cy="527050"/>
              <a:chOff x="-490" y="1664"/>
              <a:chExt cx="1429" cy="842"/>
            </a:xfrm>
          </p:grpSpPr>
          <p:sp>
            <p:nvSpPr>
              <p:cNvPr id="207"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8" name="Group 120"/>
              <p:cNvGrpSpPr>
                <a:grpSpLocks/>
              </p:cNvGrpSpPr>
              <p:nvPr/>
            </p:nvGrpSpPr>
            <p:grpSpPr bwMode="auto">
              <a:xfrm>
                <a:off x="-427" y="1737"/>
                <a:ext cx="1217" cy="769"/>
                <a:chOff x="-427" y="1737"/>
                <a:chExt cx="1217" cy="769"/>
              </a:xfrm>
            </p:grpSpPr>
            <p:sp>
              <p:nvSpPr>
                <p:cNvPr id="209"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11" name="Group 123"/>
                <p:cNvGrpSpPr>
                  <a:grpSpLocks/>
                </p:cNvGrpSpPr>
                <p:nvPr/>
              </p:nvGrpSpPr>
              <p:grpSpPr bwMode="auto">
                <a:xfrm>
                  <a:off x="68" y="2192"/>
                  <a:ext cx="387" cy="139"/>
                  <a:chOff x="322" y="890"/>
                  <a:chExt cx="872" cy="339"/>
                </a:xfrm>
              </p:grpSpPr>
              <p:sp>
                <p:nvSpPr>
                  <p:cNvPr id="217"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8"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9"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0"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1"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2"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12" name="Picture 130"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4" name="Freeform 132"/>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16" name="Picture 134"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4" name="Group 135"/>
            <p:cNvGrpSpPr>
              <a:grpSpLocks/>
            </p:cNvGrpSpPr>
            <p:nvPr/>
          </p:nvGrpSpPr>
          <p:grpSpPr bwMode="auto">
            <a:xfrm>
              <a:off x="2763838" y="2309813"/>
              <a:ext cx="850900" cy="527050"/>
              <a:chOff x="-490" y="1664"/>
              <a:chExt cx="1429" cy="842"/>
            </a:xfrm>
          </p:grpSpPr>
          <p:sp>
            <p:nvSpPr>
              <p:cNvPr id="191"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92" name="Group 137"/>
              <p:cNvGrpSpPr>
                <a:grpSpLocks/>
              </p:cNvGrpSpPr>
              <p:nvPr/>
            </p:nvGrpSpPr>
            <p:grpSpPr bwMode="auto">
              <a:xfrm>
                <a:off x="-427" y="1737"/>
                <a:ext cx="1217" cy="769"/>
                <a:chOff x="-427" y="1737"/>
                <a:chExt cx="1217" cy="769"/>
              </a:xfrm>
            </p:grpSpPr>
            <p:sp>
              <p:nvSpPr>
                <p:cNvPr id="193"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95" name="Group 140"/>
                <p:cNvGrpSpPr>
                  <a:grpSpLocks/>
                </p:cNvGrpSpPr>
                <p:nvPr/>
              </p:nvGrpSpPr>
              <p:grpSpPr bwMode="auto">
                <a:xfrm>
                  <a:off x="68" y="2192"/>
                  <a:ext cx="387" cy="139"/>
                  <a:chOff x="322" y="890"/>
                  <a:chExt cx="872" cy="339"/>
                </a:xfrm>
              </p:grpSpPr>
              <p:sp>
                <p:nvSpPr>
                  <p:cNvPr id="201"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2"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3"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4"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5"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6"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96" name="Picture 147"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 name="Freeform 149"/>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9"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0" name="Picture 151"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5" name="Group 152"/>
            <p:cNvGrpSpPr>
              <a:grpSpLocks/>
            </p:cNvGrpSpPr>
            <p:nvPr/>
          </p:nvGrpSpPr>
          <p:grpSpPr bwMode="auto">
            <a:xfrm>
              <a:off x="3630613" y="2319338"/>
              <a:ext cx="850900" cy="527050"/>
              <a:chOff x="-490" y="1664"/>
              <a:chExt cx="1429" cy="842"/>
            </a:xfrm>
          </p:grpSpPr>
          <p:sp>
            <p:nvSpPr>
              <p:cNvPr id="175"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6" name="Group 154"/>
              <p:cNvGrpSpPr>
                <a:grpSpLocks/>
              </p:cNvGrpSpPr>
              <p:nvPr/>
            </p:nvGrpSpPr>
            <p:grpSpPr bwMode="auto">
              <a:xfrm>
                <a:off x="-427" y="1737"/>
                <a:ext cx="1217" cy="769"/>
                <a:chOff x="-427" y="1737"/>
                <a:chExt cx="1217" cy="769"/>
              </a:xfrm>
            </p:grpSpPr>
            <p:sp>
              <p:nvSpPr>
                <p:cNvPr id="177"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79" name="Group 157"/>
                <p:cNvGrpSpPr>
                  <a:grpSpLocks/>
                </p:cNvGrpSpPr>
                <p:nvPr/>
              </p:nvGrpSpPr>
              <p:grpSpPr bwMode="auto">
                <a:xfrm>
                  <a:off x="68" y="2192"/>
                  <a:ext cx="387" cy="139"/>
                  <a:chOff x="322" y="890"/>
                  <a:chExt cx="872" cy="339"/>
                </a:xfrm>
              </p:grpSpPr>
              <p:sp>
                <p:nvSpPr>
                  <p:cNvPr id="185"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6"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7"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8"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9"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0"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80" name="Picture 164"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2" name="Freeform 166"/>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4" name="Picture 168"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96" name="Line 169"/>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7" name="Group 170"/>
            <p:cNvGrpSpPr>
              <a:grpSpLocks/>
            </p:cNvGrpSpPr>
            <p:nvPr/>
          </p:nvGrpSpPr>
          <p:grpSpPr bwMode="auto">
            <a:xfrm>
              <a:off x="4719638" y="1471613"/>
              <a:ext cx="850900" cy="527050"/>
              <a:chOff x="-490" y="1664"/>
              <a:chExt cx="1429" cy="842"/>
            </a:xfrm>
          </p:grpSpPr>
          <p:sp>
            <p:nvSpPr>
              <p:cNvPr id="159"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60" name="Group 172"/>
              <p:cNvGrpSpPr>
                <a:grpSpLocks/>
              </p:cNvGrpSpPr>
              <p:nvPr/>
            </p:nvGrpSpPr>
            <p:grpSpPr bwMode="auto">
              <a:xfrm>
                <a:off x="-427" y="1737"/>
                <a:ext cx="1217" cy="769"/>
                <a:chOff x="-427" y="1737"/>
                <a:chExt cx="1217" cy="769"/>
              </a:xfrm>
            </p:grpSpPr>
            <p:sp>
              <p:nvSpPr>
                <p:cNvPr id="161"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3" name="Group 175"/>
                <p:cNvGrpSpPr>
                  <a:grpSpLocks/>
                </p:cNvGrpSpPr>
                <p:nvPr/>
              </p:nvGrpSpPr>
              <p:grpSpPr bwMode="auto">
                <a:xfrm>
                  <a:off x="68" y="2192"/>
                  <a:ext cx="387" cy="139"/>
                  <a:chOff x="322" y="890"/>
                  <a:chExt cx="872" cy="339"/>
                </a:xfrm>
              </p:grpSpPr>
              <p:sp>
                <p:nvSpPr>
                  <p:cNvPr id="169"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0"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1"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2"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3"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4"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64" name="Picture 182"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6" name="Freeform 184"/>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7"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68" name="Picture 186"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98" name="Text Box 204"/>
            <p:cNvSpPr txBox="1">
              <a:spLocks noChangeArrowheads="1"/>
            </p:cNvSpPr>
            <p:nvPr/>
          </p:nvSpPr>
          <p:spPr bwMode="auto">
            <a:xfrm>
              <a:off x="4330700" y="15414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969696"/>
                  </a:solidFill>
                  <a:latin typeface="Times New Roman" panose="02020603050405020304" pitchFamily="18" charset="0"/>
                </a:rPr>
                <a:t>…</a:t>
              </a:r>
            </a:p>
          </p:txBody>
        </p:sp>
        <p:sp>
          <p:nvSpPr>
            <p:cNvPr id="99" name="Line 205"/>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206"/>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207"/>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Freeform 208"/>
            <p:cNvSpPr>
              <a:spLocks/>
            </p:cNvSpPr>
            <p:nvPr/>
          </p:nvSpPr>
          <p:spPr bwMode="auto">
            <a:xfrm>
              <a:off x="4302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 name="Freeform 209"/>
            <p:cNvSpPr>
              <a:spLocks/>
            </p:cNvSpPr>
            <p:nvPr/>
          </p:nvSpPr>
          <p:spPr bwMode="auto">
            <a:xfrm>
              <a:off x="3435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5" name="Text Box 45"/>
            <p:cNvSpPr txBox="1">
              <a:spLocks noChangeArrowheads="1"/>
            </p:cNvSpPr>
            <p:nvPr/>
          </p:nvSpPr>
          <p:spPr bwMode="auto">
            <a:xfrm>
              <a:off x="5157788" y="1250950"/>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600"/>
                <a:t>cable headend</a:t>
              </a:r>
            </a:p>
          </p:txBody>
        </p:sp>
        <p:sp>
          <p:nvSpPr>
            <p:cNvPr id="106" name="Freeform 216"/>
            <p:cNvSpPr>
              <a:spLocks/>
            </p:cNvSpPr>
            <p:nvPr/>
          </p:nvSpPr>
          <p:spPr bwMode="auto">
            <a:xfrm>
              <a:off x="5903913" y="1970088"/>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107" name="Freeform 217"/>
            <p:cNvSpPr>
              <a:spLocks/>
            </p:cNvSpPr>
            <p:nvPr/>
          </p:nvSpPr>
          <p:spPr bwMode="auto">
            <a:xfrm>
              <a:off x="5905500"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108" name="Line 218"/>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219"/>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 name="Freeform 220"/>
            <p:cNvSpPr>
              <a:spLocks/>
            </p:cNvSpPr>
            <p:nvPr/>
          </p:nvSpPr>
          <p:spPr bwMode="auto">
            <a:xfrm>
              <a:off x="5926138" y="2024063"/>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 name="Freeform 221"/>
            <p:cNvSpPr>
              <a:spLocks/>
            </p:cNvSpPr>
            <p:nvPr/>
          </p:nvSpPr>
          <p:spPr bwMode="auto">
            <a:xfrm flipV="1">
              <a:off x="5926138"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 name="AutoShape 225"/>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3" name="Group 37"/>
            <p:cNvGrpSpPr>
              <a:grpSpLocks/>
            </p:cNvGrpSpPr>
            <p:nvPr/>
          </p:nvGrpSpPr>
          <p:grpSpPr bwMode="auto">
            <a:xfrm>
              <a:off x="3417888" y="3186113"/>
              <a:ext cx="2043112" cy="958850"/>
              <a:chOff x="2505" y="826"/>
              <a:chExt cx="1287" cy="604"/>
            </a:xfrm>
          </p:grpSpPr>
          <p:sp>
            <p:nvSpPr>
              <p:cNvPr id="155"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6"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4" name="Group 42"/>
            <p:cNvGrpSpPr>
              <a:grpSpLocks/>
            </p:cNvGrpSpPr>
            <p:nvPr/>
          </p:nvGrpSpPr>
          <p:grpSpPr bwMode="auto">
            <a:xfrm>
              <a:off x="2708275" y="3343275"/>
              <a:ext cx="3021013" cy="2114550"/>
              <a:chOff x="2606" y="951"/>
              <a:chExt cx="1903" cy="1332"/>
            </a:xfrm>
          </p:grpSpPr>
          <p:sp>
            <p:nvSpPr>
              <p:cNvPr id="125"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600"/>
                  <a:t>Channels</a:t>
                </a:r>
              </a:p>
            </p:txBody>
          </p:sp>
          <p:sp>
            <p:nvSpPr>
              <p:cNvPr id="126"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Text Box 46"/>
              <p:cNvSpPr txBox="1">
                <a:spLocks noChangeArrowheads="1"/>
              </p:cNvSpPr>
              <p:nvPr/>
            </p:nvSpPr>
            <p:spPr bwMode="auto">
              <a:xfrm>
                <a:off x="297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29"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Text Box 48"/>
              <p:cNvSpPr txBox="1">
                <a:spLocks noChangeArrowheads="1"/>
              </p:cNvSpPr>
              <p:nvPr/>
            </p:nvSpPr>
            <p:spPr bwMode="auto">
              <a:xfrm>
                <a:off x="3152"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1" name="Text Box 49"/>
              <p:cNvSpPr txBox="1">
                <a:spLocks noChangeArrowheads="1"/>
              </p:cNvSpPr>
              <p:nvPr/>
            </p:nvSpPr>
            <p:spPr bwMode="auto">
              <a:xfrm>
                <a:off x="333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2" name="Text Box 50"/>
              <p:cNvSpPr txBox="1">
                <a:spLocks noChangeArrowheads="1"/>
              </p:cNvSpPr>
              <p:nvPr/>
            </p:nvSpPr>
            <p:spPr bwMode="auto">
              <a:xfrm>
                <a:off x="3524"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3" name="Text Box 51"/>
              <p:cNvSpPr txBox="1">
                <a:spLocks noChangeArrowheads="1"/>
              </p:cNvSpPr>
              <p:nvPr/>
            </p:nvSpPr>
            <p:spPr bwMode="auto">
              <a:xfrm>
                <a:off x="3710"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4" name="Text Box 52"/>
              <p:cNvSpPr txBox="1">
                <a:spLocks noChangeArrowheads="1"/>
              </p:cNvSpPr>
              <p:nvPr/>
            </p:nvSpPr>
            <p:spPr bwMode="auto">
              <a:xfrm>
                <a:off x="3896"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5" name="Text Box 53"/>
              <p:cNvSpPr txBox="1">
                <a:spLocks noChangeArrowheads="1"/>
              </p:cNvSpPr>
              <p:nvPr/>
            </p:nvSpPr>
            <p:spPr bwMode="auto">
              <a:xfrm>
                <a:off x="4058"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136" name="Text Box 54"/>
              <p:cNvSpPr txBox="1">
                <a:spLocks noChangeArrowheads="1"/>
              </p:cNvSpPr>
              <p:nvPr/>
            </p:nvSpPr>
            <p:spPr bwMode="auto">
              <a:xfrm>
                <a:off x="4202"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137" name="Text Box 55"/>
              <p:cNvSpPr txBox="1">
                <a:spLocks noChangeArrowheads="1"/>
              </p:cNvSpPr>
              <p:nvPr/>
            </p:nvSpPr>
            <p:spPr bwMode="auto">
              <a:xfrm>
                <a:off x="4330" y="1114"/>
                <a:ext cx="1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zh-CN" sz="1000"/>
              </a:p>
              <a:p>
                <a:pPr algn="ctr" eaLnBrk="1" hangingPunct="1"/>
                <a:r>
                  <a:rPr lang="en-US" altLang="zh-CN" sz="1000"/>
                  <a:t>C</a:t>
                </a:r>
              </a:p>
              <a:p>
                <a:pPr algn="ctr" eaLnBrk="1" hangingPunct="1"/>
                <a:r>
                  <a:rPr lang="en-US" altLang="zh-CN" sz="1000"/>
                  <a:t>O</a:t>
                </a:r>
              </a:p>
              <a:p>
                <a:pPr algn="ctr" eaLnBrk="1" hangingPunct="1"/>
                <a:r>
                  <a:rPr lang="en-US" altLang="zh-CN" sz="1000"/>
                  <a:t>N</a:t>
                </a:r>
              </a:p>
              <a:p>
                <a:pPr algn="ctr" eaLnBrk="1" hangingPunct="1"/>
                <a:r>
                  <a:rPr lang="en-US" altLang="zh-CN" sz="1000"/>
                  <a:t>T</a:t>
                </a:r>
              </a:p>
              <a:p>
                <a:pPr algn="ctr" eaLnBrk="1" hangingPunct="1"/>
                <a:r>
                  <a:rPr lang="en-US" altLang="zh-CN" sz="1000"/>
                  <a:t>R</a:t>
                </a:r>
              </a:p>
              <a:p>
                <a:pPr algn="ctr" eaLnBrk="1" hangingPunct="1"/>
                <a:r>
                  <a:rPr lang="en-US" altLang="zh-CN" sz="1000"/>
                  <a:t>O</a:t>
                </a:r>
              </a:p>
              <a:p>
                <a:pPr algn="ctr" eaLnBrk="1" hangingPunct="1"/>
                <a:r>
                  <a:rPr lang="en-US" altLang="zh-CN" sz="1000"/>
                  <a:t>L</a:t>
                </a:r>
              </a:p>
            </p:txBody>
          </p:sp>
          <p:sp>
            <p:nvSpPr>
              <p:cNvPr id="138"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Text Box 63"/>
              <p:cNvSpPr txBox="1">
                <a:spLocks noChangeArrowheads="1"/>
              </p:cNvSpPr>
              <p:nvPr/>
            </p:nvSpPr>
            <p:spPr bwMode="auto">
              <a:xfrm>
                <a:off x="298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1</a:t>
                </a:r>
              </a:p>
            </p:txBody>
          </p:sp>
          <p:sp>
            <p:nvSpPr>
              <p:cNvPr id="146" name="Text Box 64"/>
              <p:cNvSpPr txBox="1">
                <a:spLocks noChangeArrowheads="1"/>
              </p:cNvSpPr>
              <p:nvPr/>
            </p:nvSpPr>
            <p:spPr bwMode="auto">
              <a:xfrm>
                <a:off x="3153"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2</a:t>
                </a:r>
              </a:p>
            </p:txBody>
          </p:sp>
          <p:sp>
            <p:nvSpPr>
              <p:cNvPr id="147" name="Text Box 65"/>
              <p:cNvSpPr txBox="1">
                <a:spLocks noChangeArrowheads="1"/>
              </p:cNvSpPr>
              <p:nvPr/>
            </p:nvSpPr>
            <p:spPr bwMode="auto">
              <a:xfrm>
                <a:off x="334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3</a:t>
                </a:r>
              </a:p>
            </p:txBody>
          </p:sp>
          <p:sp>
            <p:nvSpPr>
              <p:cNvPr id="148" name="Text Box 66"/>
              <p:cNvSpPr txBox="1">
                <a:spLocks noChangeArrowheads="1"/>
              </p:cNvSpPr>
              <p:nvPr/>
            </p:nvSpPr>
            <p:spPr bwMode="auto">
              <a:xfrm>
                <a:off x="3517"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4</a:t>
                </a:r>
              </a:p>
            </p:txBody>
          </p:sp>
          <p:sp>
            <p:nvSpPr>
              <p:cNvPr id="149" name="Text Box 67"/>
              <p:cNvSpPr txBox="1">
                <a:spLocks noChangeArrowheads="1"/>
              </p:cNvSpPr>
              <p:nvPr/>
            </p:nvSpPr>
            <p:spPr bwMode="auto">
              <a:xfrm>
                <a:off x="37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5</a:t>
                </a:r>
              </a:p>
            </p:txBody>
          </p:sp>
          <p:sp>
            <p:nvSpPr>
              <p:cNvPr id="150" name="Text Box 68"/>
              <p:cNvSpPr txBox="1">
                <a:spLocks noChangeArrowheads="1"/>
              </p:cNvSpPr>
              <p:nvPr/>
            </p:nvSpPr>
            <p:spPr bwMode="auto">
              <a:xfrm>
                <a:off x="3893"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6</a:t>
                </a:r>
              </a:p>
            </p:txBody>
          </p:sp>
          <p:sp>
            <p:nvSpPr>
              <p:cNvPr id="151" name="Text Box 69"/>
              <p:cNvSpPr txBox="1">
                <a:spLocks noChangeArrowheads="1"/>
              </p:cNvSpPr>
              <p:nvPr/>
            </p:nvSpPr>
            <p:spPr bwMode="auto">
              <a:xfrm>
                <a:off x="4057"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7</a:t>
                </a:r>
              </a:p>
            </p:txBody>
          </p:sp>
          <p:sp>
            <p:nvSpPr>
              <p:cNvPr id="152" name="Text Box 70"/>
              <p:cNvSpPr txBox="1">
                <a:spLocks noChangeArrowheads="1"/>
              </p:cNvSpPr>
              <p:nvPr/>
            </p:nvSpPr>
            <p:spPr bwMode="auto">
              <a:xfrm>
                <a:off x="42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8</a:t>
                </a:r>
              </a:p>
            </p:txBody>
          </p:sp>
          <p:sp>
            <p:nvSpPr>
              <p:cNvPr id="153" name="Text Box 71"/>
              <p:cNvSpPr txBox="1">
                <a:spLocks noChangeArrowheads="1"/>
              </p:cNvSpPr>
              <p:nvPr/>
            </p:nvSpPr>
            <p:spPr bwMode="auto">
              <a:xfrm>
                <a:off x="4349"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000"/>
                  <a:t>9</a:t>
                </a:r>
              </a:p>
            </p:txBody>
          </p:sp>
          <p:sp>
            <p:nvSpPr>
              <p:cNvPr id="154"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p>
            </p:txBody>
          </p:sp>
        </p:grpSp>
        <p:grpSp>
          <p:nvGrpSpPr>
            <p:cNvPr id="115" name="Group 73"/>
            <p:cNvGrpSpPr>
              <a:grpSpLocks/>
            </p:cNvGrpSpPr>
            <p:nvPr/>
          </p:nvGrpSpPr>
          <p:grpSpPr bwMode="auto">
            <a:xfrm flipV="1">
              <a:off x="1039813" y="2238375"/>
              <a:ext cx="1666875" cy="2062163"/>
              <a:chOff x="1511" y="1371"/>
              <a:chExt cx="1050" cy="1299"/>
            </a:xfrm>
          </p:grpSpPr>
          <p:grpSp>
            <p:nvGrpSpPr>
              <p:cNvPr id="119" name="Group 74"/>
              <p:cNvGrpSpPr>
                <a:grpSpLocks/>
              </p:cNvGrpSpPr>
              <p:nvPr/>
            </p:nvGrpSpPr>
            <p:grpSpPr bwMode="auto">
              <a:xfrm>
                <a:off x="1511" y="1371"/>
                <a:ext cx="1050" cy="198"/>
                <a:chOff x="1614" y="1494"/>
                <a:chExt cx="1050" cy="198"/>
              </a:xfrm>
            </p:grpSpPr>
            <p:sp>
              <p:nvSpPr>
                <p:cNvPr id="121"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2"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latin typeface="Times New Roman" pitchFamily="18" charset="0"/>
                    <a:ea typeface="+mn-ea"/>
                  </a:endParaRPr>
                </a:p>
              </p:txBody>
            </p:sp>
            <p:sp>
              <p:nvSpPr>
                <p:cNvPr id="123"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4"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0"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p>
            </p:txBody>
          </p:sp>
        </p:grpSp>
        <p:grpSp>
          <p:nvGrpSpPr>
            <p:cNvPr id="116" name="Group 326"/>
            <p:cNvGrpSpPr>
              <a:grpSpLocks/>
            </p:cNvGrpSpPr>
            <p:nvPr/>
          </p:nvGrpSpPr>
          <p:grpSpPr bwMode="auto">
            <a:xfrm>
              <a:off x="560388" y="1928813"/>
              <a:ext cx="609600" cy="609600"/>
              <a:chOff x="-44" y="1473"/>
              <a:chExt cx="981" cy="1105"/>
            </a:xfrm>
          </p:grpSpPr>
          <p:pic>
            <p:nvPicPr>
              <p:cNvPr id="117"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32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245" name="Text Box 324"/>
          <p:cNvSpPr txBox="1">
            <a:spLocks noChangeArrowheads="1"/>
          </p:cNvSpPr>
          <p:nvPr/>
        </p:nvSpPr>
        <p:spPr bwMode="auto">
          <a:xfrm>
            <a:off x="925895" y="5888381"/>
            <a:ext cx="74755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i="1">
                <a:solidFill>
                  <a:srgbClr val="CC0000"/>
                </a:solidFill>
                <a:latin typeface="Gill Sans MT" panose="020B0502020104020203" pitchFamily="34" charset="0"/>
              </a:rPr>
              <a:t>frequency division multiplexing:</a:t>
            </a:r>
            <a:r>
              <a:rPr lang="en-US" altLang="zh-CN">
                <a:latin typeface="Gill Sans MT" panose="020B0502020104020203" pitchFamily="34" charset="0"/>
              </a:rPr>
              <a:t> different channels transmitted</a:t>
            </a:r>
          </a:p>
          <a:p>
            <a:pPr>
              <a:lnSpc>
                <a:spcPct val="85000"/>
              </a:lnSpc>
            </a:pPr>
            <a:r>
              <a:rPr lang="en-US" altLang="zh-CN">
                <a:latin typeface="Gill Sans MT" panose="020B0502020104020203" pitchFamily="34" charset="0"/>
              </a:rPr>
              <a:t>in different frequency bands</a:t>
            </a:r>
          </a:p>
        </p:txBody>
      </p:sp>
      <p:sp>
        <p:nvSpPr>
          <p:cNvPr id="246" name="灯片编号占位符 3"/>
          <p:cNvSpPr>
            <a:spLocks noGrp="1"/>
          </p:cNvSpPr>
          <p:nvPr>
            <p:ph type="sldNum" sz="quarter" idx="11"/>
          </p:nvPr>
        </p:nvSpPr>
        <p:spPr>
          <a:xfrm>
            <a:off x="7042150" y="6243638"/>
            <a:ext cx="1905000" cy="457200"/>
          </a:xfrm>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400" dirty="0" smtClean="0">
                <a:latin typeface="Tahoma" panose="020B0604030504040204" pitchFamily="34" charset="0"/>
              </a:rPr>
              <a:t>74</a:t>
            </a:r>
            <a:endParaRPr lang="en-US" altLang="zh-CN" sz="1400" dirty="0">
              <a:latin typeface="Tahoma" panose="020B0604030504040204" pitchFamily="34" charset="0"/>
            </a:endParaRPr>
          </a:p>
        </p:txBody>
      </p:sp>
    </p:spTree>
  </p:cSld>
  <p:clrMapOvr>
    <a:masterClrMapping/>
  </p:clrMapOvr>
  <p:transition spd="med">
    <p:fade thruBlk="1"/>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dissolve">
                                      <p:cBhvr>
                                        <p:cTn id="7"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a:grpSpLocks/>
          </p:cNvGrpSpPr>
          <p:nvPr/>
        </p:nvGrpSpPr>
        <p:grpSpPr bwMode="auto">
          <a:xfrm>
            <a:off x="5143500" y="2905125"/>
            <a:ext cx="2178050" cy="1147763"/>
            <a:chOff x="5143500" y="2905125"/>
            <a:chExt cx="2178050" cy="1147763"/>
          </a:xfrm>
        </p:grpSpPr>
        <p:grpSp>
          <p:nvGrpSpPr>
            <p:cNvPr id="22664" name="Group 128"/>
            <p:cNvGrpSpPr>
              <a:grpSpLocks/>
            </p:cNvGrpSpPr>
            <p:nvPr/>
          </p:nvGrpSpPr>
          <p:grpSpPr bwMode="auto">
            <a:xfrm>
              <a:off x="5143500" y="2905125"/>
              <a:ext cx="2178050" cy="1147763"/>
              <a:chOff x="3240" y="1830"/>
              <a:chExt cx="1372" cy="723"/>
            </a:xfrm>
          </p:grpSpPr>
          <p:sp>
            <p:nvSpPr>
              <p:cNvPr id="22705" name="Freeform 129"/>
              <p:cNvSpPr>
                <a:spLocks/>
              </p:cNvSpPr>
              <p:nvPr/>
            </p:nvSpPr>
            <p:spPr bwMode="auto">
              <a:xfrm>
                <a:off x="3240" y="1830"/>
                <a:ext cx="1372" cy="723"/>
              </a:xfrm>
              <a:custGeom>
                <a:avLst/>
                <a:gdLst>
                  <a:gd name="T0" fmla="*/ 8705038 w 765"/>
                  <a:gd name="T1" fmla="*/ 22389 h 459"/>
                  <a:gd name="T2" fmla="*/ 5924597 w 765"/>
                  <a:gd name="T3" fmla="*/ 157872 h 459"/>
                  <a:gd name="T4" fmla="*/ 1966564 w 765"/>
                  <a:gd name="T5" fmla="*/ 226768 h 459"/>
                  <a:gd name="T6" fmla="*/ 287708 w 765"/>
                  <a:gd name="T7" fmla="*/ 759687 h 459"/>
                  <a:gd name="T8" fmla="*/ 3697346 w 765"/>
                  <a:gd name="T9" fmla="*/ 1003579 h 459"/>
                  <a:gd name="T10" fmla="*/ 7116594 w 765"/>
                  <a:gd name="T11" fmla="*/ 964065 h 459"/>
                  <a:gd name="T12" fmla="*/ 11996811 w 765"/>
                  <a:gd name="T13" fmla="*/ 1003579 h 459"/>
                  <a:gd name="T14" fmla="*/ 14340215 w 765"/>
                  <a:gd name="T15" fmla="*/ 981541 h 459"/>
                  <a:gd name="T16" fmla="*/ 15451915 w 765"/>
                  <a:gd name="T17" fmla="*/ 841580 h 459"/>
                  <a:gd name="T18" fmla="*/ 15409818 w 765"/>
                  <a:gd name="T19" fmla="*/ 357197 h 459"/>
                  <a:gd name="T20" fmla="*/ 13599170 w 765"/>
                  <a:gd name="T21" fmla="*/ 77498 h 459"/>
                  <a:gd name="T22" fmla="*/ 8705038 w 765"/>
                  <a:gd name="T23" fmla="*/ 2238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06"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07"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08"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09"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10"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11"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712" name="Group 136"/>
              <p:cNvGrpSpPr>
                <a:grpSpLocks/>
              </p:cNvGrpSpPr>
              <p:nvPr/>
            </p:nvGrpSpPr>
            <p:grpSpPr bwMode="auto">
              <a:xfrm>
                <a:off x="3860" y="1969"/>
                <a:ext cx="335" cy="148"/>
                <a:chOff x="4650" y="1129"/>
                <a:chExt cx="246" cy="95"/>
              </a:xfrm>
            </p:grpSpPr>
            <p:sp>
              <p:nvSpPr>
                <p:cNvPr id="227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27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27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2745" name="Group 140"/>
                <p:cNvGrpSpPr>
                  <a:grpSpLocks/>
                </p:cNvGrpSpPr>
                <p:nvPr/>
              </p:nvGrpSpPr>
              <p:grpSpPr bwMode="auto">
                <a:xfrm>
                  <a:off x="4699" y="1145"/>
                  <a:ext cx="138" cy="29"/>
                  <a:chOff x="2468" y="1332"/>
                  <a:chExt cx="310" cy="60"/>
                </a:xfrm>
              </p:grpSpPr>
              <p:sp>
                <p:nvSpPr>
                  <p:cNvPr id="22748"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749"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746"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47"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713" name="Group 145"/>
              <p:cNvGrpSpPr>
                <a:grpSpLocks/>
              </p:cNvGrpSpPr>
              <p:nvPr/>
            </p:nvGrpSpPr>
            <p:grpSpPr bwMode="auto">
              <a:xfrm>
                <a:off x="3922" y="2284"/>
                <a:ext cx="336" cy="154"/>
                <a:chOff x="4650" y="1129"/>
                <a:chExt cx="246" cy="95"/>
              </a:xfrm>
            </p:grpSpPr>
            <p:sp>
              <p:nvSpPr>
                <p:cNvPr id="227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27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27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2737" name="Group 149"/>
                <p:cNvGrpSpPr>
                  <a:grpSpLocks/>
                </p:cNvGrpSpPr>
                <p:nvPr/>
              </p:nvGrpSpPr>
              <p:grpSpPr bwMode="auto">
                <a:xfrm>
                  <a:off x="4699" y="1145"/>
                  <a:ext cx="138" cy="29"/>
                  <a:chOff x="2468" y="1332"/>
                  <a:chExt cx="310" cy="60"/>
                </a:xfrm>
              </p:grpSpPr>
              <p:sp>
                <p:nvSpPr>
                  <p:cNvPr id="22740"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741"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738"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39"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714" name="Group 154"/>
              <p:cNvGrpSpPr>
                <a:grpSpLocks/>
              </p:cNvGrpSpPr>
              <p:nvPr/>
            </p:nvGrpSpPr>
            <p:grpSpPr bwMode="auto">
              <a:xfrm>
                <a:off x="3443" y="2054"/>
                <a:ext cx="335" cy="149"/>
                <a:chOff x="4650" y="1129"/>
                <a:chExt cx="246" cy="95"/>
              </a:xfrm>
            </p:grpSpPr>
            <p:sp>
              <p:nvSpPr>
                <p:cNvPr id="227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27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27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2729" name="Group 158"/>
                <p:cNvGrpSpPr>
                  <a:grpSpLocks/>
                </p:cNvGrpSpPr>
                <p:nvPr/>
              </p:nvGrpSpPr>
              <p:grpSpPr bwMode="auto">
                <a:xfrm>
                  <a:off x="4699" y="1145"/>
                  <a:ext cx="138" cy="29"/>
                  <a:chOff x="2468" y="1332"/>
                  <a:chExt cx="310" cy="60"/>
                </a:xfrm>
              </p:grpSpPr>
              <p:sp>
                <p:nvSpPr>
                  <p:cNvPr id="22732"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733"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730"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31"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715" name="Group 163"/>
              <p:cNvGrpSpPr>
                <a:grpSpLocks/>
              </p:cNvGrpSpPr>
              <p:nvPr/>
            </p:nvGrpSpPr>
            <p:grpSpPr bwMode="auto">
              <a:xfrm>
                <a:off x="3452" y="2284"/>
                <a:ext cx="336" cy="148"/>
                <a:chOff x="4650" y="1129"/>
                <a:chExt cx="246" cy="95"/>
              </a:xfrm>
            </p:grpSpPr>
            <p:sp>
              <p:nvSpPr>
                <p:cNvPr id="227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27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27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2721" name="Group 167"/>
                <p:cNvGrpSpPr>
                  <a:grpSpLocks/>
                </p:cNvGrpSpPr>
                <p:nvPr/>
              </p:nvGrpSpPr>
              <p:grpSpPr bwMode="auto">
                <a:xfrm>
                  <a:off x="4699" y="1145"/>
                  <a:ext cx="138" cy="29"/>
                  <a:chOff x="2468" y="1332"/>
                  <a:chExt cx="310" cy="60"/>
                </a:xfrm>
              </p:grpSpPr>
              <p:sp>
                <p:nvSpPr>
                  <p:cNvPr id="2272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72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722"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23"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716"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17" name="Text Box 580"/>
              <p:cNvSpPr txBox="1">
                <a:spLocks noChangeArrowheads="1"/>
              </p:cNvSpPr>
              <p:nvPr/>
            </p:nvSpPr>
            <p:spPr bwMode="auto">
              <a:xfrm>
                <a:off x="4231" y="1988"/>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t>ISP</a:t>
                </a:r>
              </a:p>
            </p:txBody>
          </p:sp>
        </p:grpSp>
        <p:grpSp>
          <p:nvGrpSpPr>
            <p:cNvPr id="22665"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4" name="Oval 183"/>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6" name="Freeform 185"/>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7" name="Freeform 186"/>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88" name="Freeform 187"/>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89" name="Straight Connector 188"/>
              <p:cNvCxnSpPr>
                <a:cxnSpLocks noChangeShapeType="1"/>
                <a:endCxn id="184"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0" name="Straight Connector 189"/>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2666"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 name="Oval 193"/>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6" name="Freeform 195"/>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97" name="Freeform 196"/>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98" name="Freeform 197"/>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99" name="Straight Connector 198"/>
              <p:cNvCxnSpPr>
                <a:cxnSpLocks noChangeShapeType="1"/>
                <a:endCxn id="194"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0" name="Straight Connector 199"/>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2667"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4" name="Oval 203"/>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205"/>
              <p:cNvSpPr>
                <a:spLocks/>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7" name="Freeform 206"/>
              <p:cNvSpPr>
                <a:spLocks/>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08" name="Freeform 207"/>
              <p:cNvSpPr>
                <a:spLocks/>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09" name="Straight Connector 208"/>
              <p:cNvCxnSpPr>
                <a:cxnSpLocks noChangeShapeType="1"/>
                <a:endCxn id="204" idx="2"/>
              </p:cNvCxnSpPr>
              <p:nvPr/>
            </p:nvCxnSpPr>
            <p:spPr bwMode="auto">
              <a:xfrm flipH="1" flipV="1">
                <a:off x="1870026" y="1737325"/>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209"/>
              <p:cNvCxnSpPr>
                <a:cxnSpLocks noChangeShapeType="1"/>
              </p:cNvCxnSpPr>
              <p:nvPr/>
            </p:nvCxnSpPr>
            <p:spPr bwMode="auto">
              <a:xfrm flipH="1" flipV="1">
                <a:off x="2996686" y="1734747"/>
                <a:ext cx="3146"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2668"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3860" y="1694963"/>
                <a:ext cx="11266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4" name="Oval 213"/>
              <p:cNvSpPr>
                <a:spLocks noChangeArrowheads="1"/>
              </p:cNvSpPr>
              <p:nvPr/>
            </p:nvSpPr>
            <p:spPr bwMode="auto">
              <a:xfrm flipV="1">
                <a:off x="1870712" y="1576347"/>
                <a:ext cx="1126660" cy="31974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6" name="Freeform 215"/>
              <p:cNvSpPr>
                <a:spLocks/>
              </p:cNvSpPr>
              <p:nvPr/>
            </p:nvSpPr>
            <p:spPr bwMode="auto">
              <a:xfrm>
                <a:off x="2103597" y="1633076"/>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17" name="Freeform 216"/>
              <p:cNvSpPr>
                <a:spLocks/>
              </p:cNvSpPr>
              <p:nvPr/>
            </p:nvSpPr>
            <p:spPr bwMode="auto">
              <a:xfrm>
                <a:off x="2537896" y="1728486"/>
                <a:ext cx="242327"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218" name="Freeform 217"/>
              <p:cNvSpPr>
                <a:spLocks/>
              </p:cNvSpPr>
              <p:nvPr/>
            </p:nvSpPr>
            <p:spPr bwMode="auto">
              <a:xfrm>
                <a:off x="2091009" y="1731063"/>
                <a:ext cx="2391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219" name="Straight Connector 218"/>
              <p:cNvCxnSpPr>
                <a:cxnSpLocks noChangeShapeType="1"/>
                <a:endCxn id="214" idx="2"/>
              </p:cNvCxnSpPr>
              <p:nvPr/>
            </p:nvCxnSpPr>
            <p:spPr bwMode="auto">
              <a:xfrm flipH="1" flipV="1">
                <a:off x="1870712" y="1736221"/>
                <a:ext cx="3148" cy="12377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0" name="Straight Connector 219"/>
              <p:cNvCxnSpPr>
                <a:cxnSpLocks noChangeShapeType="1"/>
              </p:cNvCxnSpPr>
              <p:nvPr/>
            </p:nvCxnSpPr>
            <p:spPr bwMode="auto">
              <a:xfrm flipH="1" flipV="1">
                <a:off x="2997372" y="1736221"/>
                <a:ext cx="3148" cy="1211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2253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smtClean="0">
                <a:latin typeface="Tahoma" panose="020B0604030504040204" pitchFamily="34" charset="0"/>
              </a:rPr>
              <a:t>75</a:t>
            </a:r>
          </a:p>
        </p:txBody>
      </p:sp>
      <p:grpSp>
        <p:nvGrpSpPr>
          <p:cNvPr id="16" name="Group 5"/>
          <p:cNvGrpSpPr>
            <a:grpSpLocks/>
          </p:cNvGrpSpPr>
          <p:nvPr/>
        </p:nvGrpSpPr>
        <p:grpSpPr bwMode="auto">
          <a:xfrm>
            <a:off x="406400" y="2290763"/>
            <a:ext cx="3092450" cy="1417637"/>
            <a:chOff x="256" y="1443"/>
            <a:chExt cx="1948" cy="893"/>
          </a:xfrm>
        </p:grpSpPr>
        <p:sp>
          <p:nvSpPr>
            <p:cNvPr id="22662" name="Text Box 6"/>
            <p:cNvSpPr txBox="1">
              <a:spLocks noChangeArrowheads="1"/>
            </p:cNvSpPr>
            <p:nvPr/>
          </p:nvSpPr>
          <p:spPr bwMode="auto">
            <a:xfrm>
              <a:off x="256" y="1885"/>
              <a:ext cx="1948"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sz="1600" i="1"/>
                <a:t>data, TV transmitted at different </a:t>
              </a:r>
            </a:p>
            <a:p>
              <a:pPr algn="r">
                <a:lnSpc>
                  <a:spcPct val="85000"/>
                </a:lnSpc>
              </a:pPr>
              <a:r>
                <a:rPr lang="en-US" altLang="zh-CN" sz="1600" i="1"/>
                <a:t>frequencies over </a:t>
              </a:r>
              <a:r>
                <a:rPr lang="en-US" altLang="zh-CN" sz="1600" i="1">
                  <a:solidFill>
                    <a:srgbClr val="CC0000"/>
                  </a:solidFill>
                </a:rPr>
                <a:t>shared </a:t>
              </a:r>
              <a:r>
                <a:rPr lang="en-US" altLang="zh-CN" sz="1600" i="1"/>
                <a:t>cable </a:t>
              </a:r>
            </a:p>
            <a:p>
              <a:pPr algn="r">
                <a:lnSpc>
                  <a:spcPct val="85000"/>
                </a:lnSpc>
              </a:pPr>
              <a:r>
                <a:rPr lang="en-US" altLang="zh-CN" sz="1600" i="1"/>
                <a:t>distribution network</a:t>
              </a:r>
            </a:p>
          </p:txBody>
        </p:sp>
        <p:sp>
          <p:nvSpPr>
            <p:cNvPr id="22663"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33" name="Rectangle 9"/>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34"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535" name="Text Box 39"/>
          <p:cNvSpPr txBox="1">
            <a:spLocks noChangeArrowheads="1"/>
          </p:cNvSpPr>
          <p:nvPr/>
        </p:nvSpPr>
        <p:spPr bwMode="auto">
          <a:xfrm>
            <a:off x="1120775" y="2352675"/>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400"/>
              <a:t>cable</a:t>
            </a:r>
          </a:p>
          <a:p>
            <a:pPr algn="ctr">
              <a:lnSpc>
                <a:spcPct val="80000"/>
              </a:lnSpc>
            </a:pPr>
            <a:r>
              <a:rPr lang="en-US" altLang="zh-CN" sz="1400"/>
              <a:t>modem</a:t>
            </a:r>
          </a:p>
        </p:txBody>
      </p:sp>
      <p:sp>
        <p:nvSpPr>
          <p:cNvPr id="22536" name="Text Box 41"/>
          <p:cNvSpPr txBox="1">
            <a:spLocks noChangeArrowheads="1"/>
          </p:cNvSpPr>
          <p:nvPr/>
        </p:nvSpPr>
        <p:spPr bwMode="auto">
          <a:xfrm>
            <a:off x="1787525" y="2354263"/>
            <a:ext cx="7064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400"/>
              <a:t>splitter</a:t>
            </a:r>
          </a:p>
        </p:txBody>
      </p:sp>
      <p:grpSp>
        <p:nvGrpSpPr>
          <p:cNvPr id="22537" name="Group 13"/>
          <p:cNvGrpSpPr>
            <a:grpSpLocks/>
          </p:cNvGrpSpPr>
          <p:nvPr/>
        </p:nvGrpSpPr>
        <p:grpSpPr bwMode="auto">
          <a:xfrm>
            <a:off x="1304925" y="2078038"/>
            <a:ext cx="614363" cy="220662"/>
            <a:chOff x="322" y="890"/>
            <a:chExt cx="872" cy="339"/>
          </a:xfrm>
        </p:grpSpPr>
        <p:sp>
          <p:nvSpPr>
            <p:cNvPr id="22656"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57"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58"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59"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60"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61"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22538" name="AutoShape 21"/>
          <p:cNvSpPr>
            <a:spLocks noChangeArrowheads="1"/>
          </p:cNvSpPr>
          <p:nvPr/>
        </p:nvSpPr>
        <p:spPr bwMode="auto">
          <a:xfrm>
            <a:off x="419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39" name="Rectangle 22"/>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40" name="Freeform 23"/>
          <p:cNvSpPr>
            <a:spLocks/>
          </p:cNvSpPr>
          <p:nvPr/>
        </p:nvSpPr>
        <p:spPr bwMode="auto">
          <a:xfrm>
            <a:off x="1644650" y="1695450"/>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41" name="Line 24"/>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2542"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43" name="Group 26"/>
          <p:cNvGrpSpPr>
            <a:grpSpLocks/>
          </p:cNvGrpSpPr>
          <p:nvPr/>
        </p:nvGrpSpPr>
        <p:grpSpPr bwMode="auto">
          <a:xfrm>
            <a:off x="2676525" y="1470025"/>
            <a:ext cx="850900" cy="527050"/>
            <a:chOff x="-490" y="1664"/>
            <a:chExt cx="1429" cy="842"/>
          </a:xfrm>
        </p:grpSpPr>
        <p:sp>
          <p:nvSpPr>
            <p:cNvPr id="22640"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2641" name="Group 28"/>
            <p:cNvGrpSpPr>
              <a:grpSpLocks/>
            </p:cNvGrpSpPr>
            <p:nvPr/>
          </p:nvGrpSpPr>
          <p:grpSpPr bwMode="auto">
            <a:xfrm>
              <a:off x="-427" y="1737"/>
              <a:ext cx="1217" cy="769"/>
              <a:chOff x="-427" y="1737"/>
              <a:chExt cx="1217" cy="769"/>
            </a:xfrm>
          </p:grpSpPr>
          <p:sp>
            <p:nvSpPr>
              <p:cNvPr id="22642"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43"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2644" name="Group 31"/>
              <p:cNvGrpSpPr>
                <a:grpSpLocks/>
              </p:cNvGrpSpPr>
              <p:nvPr/>
            </p:nvGrpSpPr>
            <p:grpSpPr bwMode="auto">
              <a:xfrm>
                <a:off x="68" y="2192"/>
                <a:ext cx="387" cy="139"/>
                <a:chOff x="322" y="890"/>
                <a:chExt cx="872" cy="339"/>
              </a:xfrm>
            </p:grpSpPr>
            <p:sp>
              <p:nvSpPr>
                <p:cNvPr id="22650"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51"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52"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53"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54"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55"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645"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46"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47" name="Freeform 40"/>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48"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2649"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2544" name="Group 43"/>
          <p:cNvGrpSpPr>
            <a:grpSpLocks/>
          </p:cNvGrpSpPr>
          <p:nvPr/>
        </p:nvGrpSpPr>
        <p:grpSpPr bwMode="auto">
          <a:xfrm>
            <a:off x="3578225" y="1463675"/>
            <a:ext cx="850900" cy="527050"/>
            <a:chOff x="-490" y="1664"/>
            <a:chExt cx="1429" cy="842"/>
          </a:xfrm>
        </p:grpSpPr>
        <p:sp>
          <p:nvSpPr>
            <p:cNvPr id="22624"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2625" name="Group 45"/>
            <p:cNvGrpSpPr>
              <a:grpSpLocks/>
            </p:cNvGrpSpPr>
            <p:nvPr/>
          </p:nvGrpSpPr>
          <p:grpSpPr bwMode="auto">
            <a:xfrm>
              <a:off x="-427" y="1737"/>
              <a:ext cx="1217" cy="769"/>
              <a:chOff x="-427" y="1737"/>
              <a:chExt cx="1217" cy="769"/>
            </a:xfrm>
          </p:grpSpPr>
          <p:sp>
            <p:nvSpPr>
              <p:cNvPr id="22626"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27"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2628" name="Group 48"/>
              <p:cNvGrpSpPr>
                <a:grpSpLocks/>
              </p:cNvGrpSpPr>
              <p:nvPr/>
            </p:nvGrpSpPr>
            <p:grpSpPr bwMode="auto">
              <a:xfrm>
                <a:off x="68" y="2192"/>
                <a:ext cx="387" cy="139"/>
                <a:chOff x="322" y="890"/>
                <a:chExt cx="872" cy="339"/>
              </a:xfrm>
            </p:grpSpPr>
            <p:sp>
              <p:nvSpPr>
                <p:cNvPr id="22634"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35"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36"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37"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38"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39"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629"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31" name="Freeform 57"/>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32"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2633"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2545" name="Group 60"/>
          <p:cNvGrpSpPr>
            <a:grpSpLocks/>
          </p:cNvGrpSpPr>
          <p:nvPr/>
        </p:nvGrpSpPr>
        <p:grpSpPr bwMode="auto">
          <a:xfrm>
            <a:off x="2763838" y="2309813"/>
            <a:ext cx="850900" cy="527050"/>
            <a:chOff x="-490" y="1664"/>
            <a:chExt cx="1429" cy="842"/>
          </a:xfrm>
        </p:grpSpPr>
        <p:sp>
          <p:nvSpPr>
            <p:cNvPr id="22608"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2609" name="Group 62"/>
            <p:cNvGrpSpPr>
              <a:grpSpLocks/>
            </p:cNvGrpSpPr>
            <p:nvPr/>
          </p:nvGrpSpPr>
          <p:grpSpPr bwMode="auto">
            <a:xfrm>
              <a:off x="-427" y="1737"/>
              <a:ext cx="1217" cy="769"/>
              <a:chOff x="-427" y="1737"/>
              <a:chExt cx="1217" cy="769"/>
            </a:xfrm>
          </p:grpSpPr>
          <p:sp>
            <p:nvSpPr>
              <p:cNvPr id="22610"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11"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2612" name="Group 65"/>
              <p:cNvGrpSpPr>
                <a:grpSpLocks/>
              </p:cNvGrpSpPr>
              <p:nvPr/>
            </p:nvGrpSpPr>
            <p:grpSpPr bwMode="auto">
              <a:xfrm>
                <a:off x="68" y="2192"/>
                <a:ext cx="387" cy="139"/>
                <a:chOff x="322" y="890"/>
                <a:chExt cx="872" cy="339"/>
              </a:xfrm>
            </p:grpSpPr>
            <p:sp>
              <p:nvSpPr>
                <p:cNvPr id="22618"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19"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20"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21"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22"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23"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613"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14"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15" name="Freeform 74"/>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16"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2617"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2546" name="Group 77"/>
          <p:cNvGrpSpPr>
            <a:grpSpLocks/>
          </p:cNvGrpSpPr>
          <p:nvPr/>
        </p:nvGrpSpPr>
        <p:grpSpPr bwMode="auto">
          <a:xfrm>
            <a:off x="3630613" y="2319338"/>
            <a:ext cx="850900" cy="527050"/>
            <a:chOff x="-490" y="1664"/>
            <a:chExt cx="1429" cy="842"/>
          </a:xfrm>
        </p:grpSpPr>
        <p:sp>
          <p:nvSpPr>
            <p:cNvPr id="22592"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2593" name="Group 79"/>
            <p:cNvGrpSpPr>
              <a:grpSpLocks/>
            </p:cNvGrpSpPr>
            <p:nvPr/>
          </p:nvGrpSpPr>
          <p:grpSpPr bwMode="auto">
            <a:xfrm>
              <a:off x="-427" y="1737"/>
              <a:ext cx="1217" cy="769"/>
              <a:chOff x="-427" y="1737"/>
              <a:chExt cx="1217" cy="769"/>
            </a:xfrm>
          </p:grpSpPr>
          <p:sp>
            <p:nvSpPr>
              <p:cNvPr id="22594"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95"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2596" name="Group 82"/>
              <p:cNvGrpSpPr>
                <a:grpSpLocks/>
              </p:cNvGrpSpPr>
              <p:nvPr/>
            </p:nvGrpSpPr>
            <p:grpSpPr bwMode="auto">
              <a:xfrm>
                <a:off x="68" y="2192"/>
                <a:ext cx="387" cy="139"/>
                <a:chOff x="322" y="890"/>
                <a:chExt cx="872" cy="339"/>
              </a:xfrm>
            </p:grpSpPr>
            <p:sp>
              <p:nvSpPr>
                <p:cNvPr id="22602"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03"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04"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05"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06"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07"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597"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98"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99" name="Freeform 91"/>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600"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2601"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2547" name="Line 94"/>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548" name="Group 95"/>
          <p:cNvGrpSpPr>
            <a:grpSpLocks/>
          </p:cNvGrpSpPr>
          <p:nvPr/>
        </p:nvGrpSpPr>
        <p:grpSpPr bwMode="auto">
          <a:xfrm>
            <a:off x="4719638" y="1471613"/>
            <a:ext cx="850900" cy="527050"/>
            <a:chOff x="-490" y="1664"/>
            <a:chExt cx="1429" cy="842"/>
          </a:xfrm>
        </p:grpSpPr>
        <p:sp>
          <p:nvSpPr>
            <p:cNvPr id="22576"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2577" name="Group 97"/>
            <p:cNvGrpSpPr>
              <a:grpSpLocks/>
            </p:cNvGrpSpPr>
            <p:nvPr/>
          </p:nvGrpSpPr>
          <p:grpSpPr bwMode="auto">
            <a:xfrm>
              <a:off x="-427" y="1737"/>
              <a:ext cx="1217" cy="769"/>
              <a:chOff x="-427" y="1737"/>
              <a:chExt cx="1217" cy="769"/>
            </a:xfrm>
          </p:grpSpPr>
          <p:sp>
            <p:nvSpPr>
              <p:cNvPr id="22578"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79"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2580" name="Group 100"/>
              <p:cNvGrpSpPr>
                <a:grpSpLocks/>
              </p:cNvGrpSpPr>
              <p:nvPr/>
            </p:nvGrpSpPr>
            <p:grpSpPr bwMode="auto">
              <a:xfrm>
                <a:off x="68" y="2192"/>
                <a:ext cx="387" cy="139"/>
                <a:chOff x="322" y="890"/>
                <a:chExt cx="872" cy="339"/>
              </a:xfrm>
            </p:grpSpPr>
            <p:sp>
              <p:nvSpPr>
                <p:cNvPr id="22586"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87"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88"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89"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90"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91"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2581"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2"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83" name="Freeform 109"/>
              <p:cNvSpPr>
                <a:spLocks/>
              </p:cNvSpPr>
              <p:nvPr/>
            </p:nvSpPr>
            <p:spPr bwMode="auto">
              <a:xfrm>
                <a:off x="282" y="1951"/>
                <a:ext cx="302" cy="274"/>
              </a:xfrm>
              <a:custGeom>
                <a:avLst/>
                <a:gdLst>
                  <a:gd name="T0" fmla="*/ 7 w 381"/>
                  <a:gd name="T1" fmla="*/ 274 h 274"/>
                  <a:gd name="T2" fmla="*/ 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84"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2585"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2549" name="Text Box 112"/>
          <p:cNvSpPr txBox="1">
            <a:spLocks noChangeArrowheads="1"/>
          </p:cNvSpPr>
          <p:nvPr/>
        </p:nvSpPr>
        <p:spPr bwMode="auto">
          <a:xfrm>
            <a:off x="4330700" y="15414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969696"/>
                </a:solidFill>
                <a:latin typeface="Times New Roman" panose="02020603050405020304" pitchFamily="18" charset="0"/>
              </a:rPr>
              <a:t>…</a:t>
            </a:r>
          </a:p>
        </p:txBody>
      </p:sp>
      <p:sp>
        <p:nvSpPr>
          <p:cNvPr id="22550" name="Line 113"/>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Line 114"/>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2" name="Line 115"/>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Freeform 116"/>
          <p:cNvSpPr>
            <a:spLocks/>
          </p:cNvSpPr>
          <p:nvPr/>
        </p:nvSpPr>
        <p:spPr bwMode="auto">
          <a:xfrm>
            <a:off x="4302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54" name="Freeform 117"/>
          <p:cNvSpPr>
            <a:spLocks/>
          </p:cNvSpPr>
          <p:nvPr/>
        </p:nvSpPr>
        <p:spPr bwMode="auto">
          <a:xfrm>
            <a:off x="3435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55"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2556" name="Text Box 45"/>
          <p:cNvSpPr txBox="1">
            <a:spLocks noChangeArrowheads="1"/>
          </p:cNvSpPr>
          <p:nvPr/>
        </p:nvSpPr>
        <p:spPr bwMode="auto">
          <a:xfrm>
            <a:off x="5157788" y="1250950"/>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zh-CN" sz="1600"/>
              <a:t>cable headend</a:t>
            </a:r>
          </a:p>
        </p:txBody>
      </p:sp>
      <p:sp>
        <p:nvSpPr>
          <p:cNvPr id="22557" name="Freeform 120"/>
          <p:cNvSpPr>
            <a:spLocks/>
          </p:cNvSpPr>
          <p:nvPr/>
        </p:nvSpPr>
        <p:spPr bwMode="auto">
          <a:xfrm>
            <a:off x="5903913" y="1970088"/>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22558" name="Freeform 121"/>
          <p:cNvSpPr>
            <a:spLocks/>
          </p:cNvSpPr>
          <p:nvPr/>
        </p:nvSpPr>
        <p:spPr bwMode="auto">
          <a:xfrm>
            <a:off x="5905500"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22559" name="Line 122"/>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0" name="Line 123"/>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1" name="Freeform 124"/>
          <p:cNvSpPr>
            <a:spLocks/>
          </p:cNvSpPr>
          <p:nvPr/>
        </p:nvSpPr>
        <p:spPr bwMode="auto">
          <a:xfrm>
            <a:off x="5926138" y="2024063"/>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62" name="Freeform 125"/>
          <p:cNvSpPr>
            <a:spLocks/>
          </p:cNvSpPr>
          <p:nvPr/>
        </p:nvSpPr>
        <p:spPr bwMode="auto">
          <a:xfrm flipV="1">
            <a:off x="5926138"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63" name="Text Box 126"/>
          <p:cNvSpPr txBox="1">
            <a:spLocks noChangeArrowheads="1"/>
          </p:cNvSpPr>
          <p:nvPr/>
        </p:nvSpPr>
        <p:spPr bwMode="auto">
          <a:xfrm>
            <a:off x="5711825"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a:t>CMTS</a:t>
            </a:r>
          </a:p>
        </p:txBody>
      </p:sp>
      <p:sp>
        <p:nvSpPr>
          <p:cNvPr id="22564" name="AutoShape 127"/>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65" name="Freeform 174"/>
          <p:cNvSpPr>
            <a:spLocks/>
          </p:cNvSpPr>
          <p:nvPr/>
        </p:nvSpPr>
        <p:spPr bwMode="auto">
          <a:xfrm>
            <a:off x="6251575"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29" name="Group 175"/>
          <p:cNvGrpSpPr>
            <a:grpSpLocks/>
          </p:cNvGrpSpPr>
          <p:nvPr/>
        </p:nvGrpSpPr>
        <p:grpSpPr bwMode="auto">
          <a:xfrm>
            <a:off x="6210300" y="2355850"/>
            <a:ext cx="2517775" cy="508000"/>
            <a:chOff x="3912" y="1484"/>
            <a:chExt cx="1586" cy="320"/>
          </a:xfrm>
        </p:grpSpPr>
        <p:sp>
          <p:nvSpPr>
            <p:cNvPr id="22574"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5" name="Text Box 177"/>
            <p:cNvSpPr txBox="1">
              <a:spLocks noChangeArrowheads="1"/>
            </p:cNvSpPr>
            <p:nvPr/>
          </p:nvSpPr>
          <p:spPr bwMode="auto">
            <a:xfrm>
              <a:off x="4307" y="1484"/>
              <a:ext cx="119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sz="1600" i="1"/>
                <a:t>cable modem</a:t>
              </a:r>
            </a:p>
            <a:p>
              <a:pPr algn="r">
                <a:lnSpc>
                  <a:spcPct val="85000"/>
                </a:lnSpc>
              </a:pPr>
              <a:r>
                <a:rPr lang="en-US" altLang="zh-CN" sz="1600" i="1"/>
                <a:t>termination system</a:t>
              </a:r>
            </a:p>
          </p:txBody>
        </p:sp>
      </p:grpSp>
      <p:sp>
        <p:nvSpPr>
          <p:cNvPr id="55334" name="Rectangle 3"/>
          <p:cNvSpPr>
            <a:spLocks noChangeArrowheads="1"/>
          </p:cNvSpPr>
          <p:nvPr/>
        </p:nvSpPr>
        <p:spPr bwMode="auto">
          <a:xfrm>
            <a:off x="373063" y="4246563"/>
            <a:ext cx="8401050" cy="2090737"/>
          </a:xfrm>
          <a:prstGeom prst="rect">
            <a:avLst/>
          </a:prstGeom>
          <a:noFill/>
          <a:ln>
            <a:noFill/>
          </a:ln>
          <a:extLst>
            <a:ext uri="{909E8E84-426E-40dd-AFC4-6F175D3DCCD1}"/>
            <a:ext uri="{91240B29-F687-4f45-9708-019B960494DF}"/>
          </a:extLst>
        </p:spPr>
        <p:txBody>
          <a:bodyPr/>
          <a:lstStyle/>
          <a:p>
            <a:pPr marL="287338" indent="-287338" eaLnBrk="1" hangingPunct="1">
              <a:lnSpc>
                <a:spcPct val="85000"/>
              </a:lnSpc>
              <a:spcBef>
                <a:spcPct val="20000"/>
              </a:spcBef>
              <a:buClr>
                <a:srgbClr val="000099"/>
              </a:buClr>
              <a:buSzPct val="100000"/>
              <a:buFont typeface="Wingdings" charset="2"/>
              <a:buChar char="§"/>
              <a:defRPr/>
            </a:pPr>
            <a:r>
              <a:rPr lang="en-US" dirty="0">
                <a:solidFill>
                  <a:srgbClr val="000099"/>
                </a:solidFill>
                <a:latin typeface="Gill Sans MT" charset="0"/>
                <a:ea typeface="ＭＳ Ｐゴシック" charset="0"/>
                <a:cs typeface="ＭＳ Ｐゴシック" charset="0"/>
              </a:rPr>
              <a:t>HFC: hybrid fiber coax</a:t>
            </a:r>
          </a:p>
          <a:p>
            <a:pPr marL="682625" lvl="1" indent="-225425" eaLnBrk="1" hangingPunct="1">
              <a:lnSpc>
                <a:spcPct val="85000"/>
              </a:lnSpc>
              <a:spcBef>
                <a:spcPct val="20000"/>
              </a:spcBef>
              <a:buClr>
                <a:srgbClr val="000099"/>
              </a:buClr>
              <a:buFont typeface="Arial"/>
              <a:buChar char="•"/>
              <a:defRPr/>
            </a:pPr>
            <a:r>
              <a:rPr lang="en-US" dirty="0">
                <a:latin typeface="Gill Sans MT" charset="0"/>
                <a:ea typeface="ＭＳ Ｐゴシック" charset="0"/>
                <a:cs typeface="ＭＳ Ｐゴシック" charset="0"/>
              </a:rPr>
              <a:t>asymmetric: up to 30Mbps downstream transmission rate, 2 Mbps upstream transmission rate</a:t>
            </a:r>
          </a:p>
          <a:p>
            <a:pPr marL="342900" indent="-342900" eaLnBrk="1" hangingPunct="1">
              <a:lnSpc>
                <a:spcPct val="85000"/>
              </a:lnSpc>
              <a:spcBef>
                <a:spcPct val="20000"/>
              </a:spcBef>
              <a:buClr>
                <a:srgbClr val="000099"/>
              </a:buClr>
              <a:buSzPct val="100000"/>
              <a:buFont typeface="Wingdings" charset="2"/>
              <a:buChar char="§"/>
              <a:defRPr/>
            </a:pPr>
            <a:r>
              <a:rPr lang="en-US" dirty="0">
                <a:solidFill>
                  <a:srgbClr val="000099"/>
                </a:solidFill>
                <a:latin typeface="Gill Sans MT" charset="0"/>
                <a:ea typeface="ＭＳ Ｐゴシック" charset="0"/>
                <a:cs typeface="ＭＳ Ｐゴシック" charset="0"/>
              </a:rPr>
              <a:t>network </a:t>
            </a:r>
            <a:r>
              <a:rPr lang="en-US" dirty="0">
                <a:latin typeface="Gill Sans MT" charset="0"/>
                <a:ea typeface="ＭＳ Ｐゴシック" charset="0"/>
                <a:cs typeface="ＭＳ Ｐゴシック" charset="0"/>
              </a:rPr>
              <a:t>of cable, fiber attaches homes to ISP router</a:t>
            </a:r>
          </a:p>
          <a:p>
            <a:pPr marL="682625" lvl="1" indent="-225425" eaLnBrk="1" hangingPunct="1">
              <a:lnSpc>
                <a:spcPct val="85000"/>
              </a:lnSpc>
              <a:spcBef>
                <a:spcPct val="20000"/>
              </a:spcBef>
              <a:buClr>
                <a:srgbClr val="000099"/>
              </a:buClr>
              <a:buFont typeface="Arial"/>
              <a:buChar char="•"/>
              <a:defRPr/>
            </a:pPr>
            <a:r>
              <a:rPr lang="en-US" dirty="0">
                <a:latin typeface="Gill Sans MT" charset="0"/>
                <a:ea typeface="ＭＳ Ｐゴシック" charset="0"/>
                <a:cs typeface="ＭＳ Ｐゴシック" charset="0"/>
              </a:rPr>
              <a:t>homes </a:t>
            </a:r>
            <a:r>
              <a:rPr lang="en-US" i="1" dirty="0">
                <a:solidFill>
                  <a:srgbClr val="CC0000"/>
                </a:solidFill>
                <a:latin typeface="Gill Sans MT" charset="0"/>
                <a:ea typeface="ＭＳ Ｐゴシック" charset="0"/>
                <a:cs typeface="ＭＳ Ｐゴシック" charset="0"/>
              </a:rPr>
              <a:t>share access network</a:t>
            </a:r>
            <a:r>
              <a:rPr lang="en-US" dirty="0">
                <a:solidFill>
                  <a:srgbClr val="FF0000"/>
                </a:solidFill>
                <a:latin typeface="Gill Sans MT" charset="0"/>
                <a:ea typeface="ＭＳ Ｐゴシック" charset="0"/>
                <a:cs typeface="ＭＳ Ｐゴシック" charset="0"/>
              </a:rPr>
              <a:t> </a:t>
            </a:r>
            <a:r>
              <a:rPr lang="en-US" dirty="0">
                <a:latin typeface="Gill Sans MT" charset="0"/>
                <a:ea typeface="ＭＳ Ｐゴシック" charset="0"/>
                <a:cs typeface="ＭＳ Ｐゴシック" charset="0"/>
              </a:rPr>
              <a:t>to cable headend </a:t>
            </a:r>
          </a:p>
          <a:p>
            <a:pPr marL="682625" lvl="1" indent="-225425" eaLnBrk="1" hangingPunct="1">
              <a:lnSpc>
                <a:spcPct val="85000"/>
              </a:lnSpc>
              <a:spcBef>
                <a:spcPct val="20000"/>
              </a:spcBef>
              <a:buClr>
                <a:srgbClr val="000099"/>
              </a:buClr>
              <a:buFont typeface="Arial"/>
              <a:buChar char="•"/>
              <a:defRPr/>
            </a:pPr>
            <a:r>
              <a:rPr lang="en-US" dirty="0">
                <a:latin typeface="Gill Sans MT" charset="0"/>
                <a:ea typeface="ＭＳ Ｐゴシック" charset="0"/>
                <a:cs typeface="ＭＳ Ｐゴシック" charset="0"/>
              </a:rPr>
              <a:t>unlike DSL, which has dedicated access to central </a:t>
            </a:r>
            <a:r>
              <a:rPr lang="en-US" dirty="0" smtClean="0">
                <a:latin typeface="Gill Sans MT" charset="0"/>
                <a:ea typeface="ＭＳ Ｐゴシック" charset="0"/>
                <a:cs typeface="ＭＳ Ｐゴシック" charset="0"/>
              </a:rPr>
              <a:t>office</a:t>
            </a:r>
            <a:endParaRPr lang="en-US" dirty="0">
              <a:latin typeface="Gill Sans MT" charset="0"/>
              <a:ea typeface="ＭＳ Ｐゴシック" charset="0"/>
              <a:cs typeface="ＭＳ Ｐゴシック" charset="0"/>
            </a:endParaRPr>
          </a:p>
        </p:txBody>
      </p:sp>
      <p:sp>
        <p:nvSpPr>
          <p:cNvPr id="22568" name="Title 41"/>
          <p:cNvSpPr>
            <a:spLocks/>
          </p:cNvSpPr>
          <p:nvPr/>
        </p:nvSpPr>
        <p:spPr bwMode="auto">
          <a:xfrm>
            <a:off x="228600" y="336452"/>
            <a:ext cx="63373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3600" dirty="0">
                <a:solidFill>
                  <a:srgbClr val="000099"/>
                </a:solidFill>
                <a:latin typeface="Gill Sans MT" panose="020B0502020104020203" pitchFamily="34" charset="0"/>
              </a:rPr>
              <a:t>Access network: cable network</a:t>
            </a:r>
          </a:p>
        </p:txBody>
      </p:sp>
      <p:pic>
        <p:nvPicPr>
          <p:cNvPr id="22569"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8" y="868363"/>
            <a:ext cx="58959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70" name="Group 181"/>
          <p:cNvGrpSpPr>
            <a:grpSpLocks/>
          </p:cNvGrpSpPr>
          <p:nvPr/>
        </p:nvGrpSpPr>
        <p:grpSpPr bwMode="auto">
          <a:xfrm>
            <a:off x="560388" y="1928813"/>
            <a:ext cx="609600" cy="609600"/>
            <a:chOff x="-44" y="1473"/>
            <a:chExt cx="981" cy="1105"/>
          </a:xfrm>
        </p:grpSpPr>
        <p:pic>
          <p:nvPicPr>
            <p:cNvPr id="22572"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3" name="Freeform 183"/>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22571"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Tahoma" panose="020B0604030504040204" pitchFamily="34" charset="0"/>
              </a:rPr>
              <a:t>1-</a:t>
            </a:r>
            <a:fld id="{6E70C095-63E0-40FF-BE52-1F2DE0DE115C}" type="slidenum">
              <a:rPr lang="en-US" altLang="zh-CN" sz="1200">
                <a:latin typeface="Tahoma" panose="020B0604030504040204" pitchFamily="34" charset="0"/>
              </a:rPr>
              <a:pPr/>
              <a:t>75</a:t>
            </a:fld>
            <a:endParaRPr lang="en-US" altLang="zh-CN" sz="1200">
              <a:latin typeface="Tahoma" panose="020B0604030504040204" pitchFamily="34" charset="0"/>
            </a:endParaRPr>
          </a:p>
        </p:txBody>
      </p:sp>
    </p:spTree>
    <p:extLst>
      <p:ext uri="{BB962C8B-B14F-4D97-AF65-F5344CB8AC3E}">
        <p14:creationId xmlns:p14="http://schemas.microsoft.com/office/powerpoint/2010/main" val="814181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5329"/>
                                        </p:tgtEl>
                                        <p:attrNameLst>
                                          <p:attrName>style.visibility</p:attrName>
                                        </p:attrNameLst>
                                      </p:cBhvr>
                                      <p:to>
                                        <p:strVal val="visible"/>
                                      </p:to>
                                    </p:set>
                                    <p:animEffect transition="in" filter="dissolve">
                                      <p:cBhvr>
                                        <p:cTn id="12" dur="500"/>
                                        <p:tgtEl>
                                          <p:spTgt spid="55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smtClean="0">
                <a:latin typeface="Tahoma" panose="020B0604030504040204" pitchFamily="34" charset="0"/>
              </a:rPr>
              <a:t>76</a:t>
            </a:r>
          </a:p>
        </p:txBody>
      </p:sp>
      <p:sp>
        <p:nvSpPr>
          <p:cNvPr id="23555" name="Title 41"/>
          <p:cNvSpPr>
            <a:spLocks/>
          </p:cNvSpPr>
          <p:nvPr/>
        </p:nvSpPr>
        <p:spPr bwMode="auto">
          <a:xfrm>
            <a:off x="381000" y="239713"/>
            <a:ext cx="63103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3600">
                <a:solidFill>
                  <a:srgbClr val="000099"/>
                </a:solidFill>
                <a:latin typeface="Gill Sans MT" panose="020B0502020104020203" pitchFamily="34" charset="0"/>
              </a:rPr>
              <a:t>Access network: home network</a:t>
            </a:r>
          </a:p>
        </p:txBody>
      </p:sp>
      <p:pic>
        <p:nvPicPr>
          <p:cNvPr id="23556"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868363"/>
            <a:ext cx="60467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AutoShape 99"/>
          <p:cNvSpPr>
            <a:spLocks noChangeArrowheads="1"/>
          </p:cNvSpPr>
          <p:nvPr/>
        </p:nvSpPr>
        <p:spPr bwMode="auto">
          <a:xfrm>
            <a:off x="754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289" name="Text Box 26"/>
          <p:cNvSpPr txBox="1">
            <a:spLocks noChangeArrowheads="1"/>
          </p:cNvSpPr>
          <p:nvPr/>
        </p:nvSpPr>
        <p:spPr bwMode="auto">
          <a:xfrm>
            <a:off x="5905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to/from headend or central office</a:t>
            </a:r>
          </a:p>
        </p:txBody>
      </p:sp>
      <p:sp>
        <p:nvSpPr>
          <p:cNvPr id="23559" name="Rectangle 87"/>
          <p:cNvSpPr>
            <a:spLocks noChangeArrowheads="1"/>
          </p:cNvSpPr>
          <p:nvPr/>
        </p:nvSpPr>
        <p:spPr bwMode="auto">
          <a:xfrm>
            <a:off x="1189038" y="1912938"/>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560" name="Group 105"/>
          <p:cNvGrpSpPr>
            <a:grpSpLocks/>
          </p:cNvGrpSpPr>
          <p:nvPr/>
        </p:nvGrpSpPr>
        <p:grpSpPr bwMode="auto">
          <a:xfrm>
            <a:off x="4287838" y="3252788"/>
            <a:ext cx="3000375" cy="361950"/>
            <a:chOff x="2434" y="2109"/>
            <a:chExt cx="1890" cy="228"/>
          </a:xfrm>
        </p:grpSpPr>
        <p:grpSp>
          <p:nvGrpSpPr>
            <p:cNvPr id="23640" name="Group 91"/>
            <p:cNvGrpSpPr>
              <a:grpSpLocks/>
            </p:cNvGrpSpPr>
            <p:nvPr/>
          </p:nvGrpSpPr>
          <p:grpSpPr bwMode="auto">
            <a:xfrm>
              <a:off x="2722" y="2109"/>
              <a:ext cx="642" cy="228"/>
              <a:chOff x="322" y="890"/>
              <a:chExt cx="872" cy="339"/>
            </a:xfrm>
          </p:grpSpPr>
          <p:sp>
            <p:nvSpPr>
              <p:cNvPr id="23643"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644"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645"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646"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647"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648"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23641"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42"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561" name="Group 107"/>
          <p:cNvGrpSpPr>
            <a:grpSpLocks/>
          </p:cNvGrpSpPr>
          <p:nvPr/>
        </p:nvGrpSpPr>
        <p:grpSpPr bwMode="auto">
          <a:xfrm>
            <a:off x="3273425" y="3227388"/>
            <a:ext cx="1065213" cy="455612"/>
            <a:chOff x="2356" y="1300"/>
            <a:chExt cx="555" cy="194"/>
          </a:xfrm>
        </p:grpSpPr>
        <p:sp>
          <p:nvSpPr>
            <p:cNvPr id="23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3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3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3635" name="Group 111"/>
            <p:cNvGrpSpPr>
              <a:grpSpLocks/>
            </p:cNvGrpSpPr>
            <p:nvPr/>
          </p:nvGrpSpPr>
          <p:grpSpPr bwMode="auto">
            <a:xfrm>
              <a:off x="2468" y="1332"/>
              <a:ext cx="310" cy="60"/>
              <a:chOff x="2468" y="1332"/>
              <a:chExt cx="310" cy="60"/>
            </a:xfrm>
          </p:grpSpPr>
          <p:sp>
            <p:nvSpPr>
              <p:cNvPr id="23638"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639"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3636"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37"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562" name="Line 116"/>
          <p:cNvSpPr>
            <a:spLocks noChangeShapeType="1"/>
          </p:cNvSpPr>
          <p:nvPr/>
        </p:nvSpPr>
        <p:spPr bwMode="auto">
          <a:xfrm flipH="1">
            <a:off x="2435225"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3563" name="Group 119"/>
          <p:cNvGrpSpPr>
            <a:grpSpLocks/>
          </p:cNvGrpSpPr>
          <p:nvPr/>
        </p:nvGrpSpPr>
        <p:grpSpPr bwMode="auto">
          <a:xfrm>
            <a:off x="1814513" y="2884488"/>
            <a:ext cx="1068387" cy="820737"/>
            <a:chOff x="2967" y="478"/>
            <a:chExt cx="788" cy="625"/>
          </a:xfrm>
        </p:grpSpPr>
        <p:pic>
          <p:nvPicPr>
            <p:cNvPr id="23630"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31"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64" name="Line 122"/>
          <p:cNvSpPr>
            <a:spLocks noChangeShapeType="1"/>
          </p:cNvSpPr>
          <p:nvPr/>
        </p:nvSpPr>
        <p:spPr bwMode="auto">
          <a:xfrm flipH="1" flipV="1">
            <a:off x="3756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 name="Group 138"/>
          <p:cNvGrpSpPr>
            <a:grpSpLocks/>
          </p:cNvGrpSpPr>
          <p:nvPr/>
        </p:nvGrpSpPr>
        <p:grpSpPr bwMode="auto">
          <a:xfrm>
            <a:off x="5326063" y="3703638"/>
            <a:ext cx="2527300" cy="1265237"/>
            <a:chOff x="3355" y="2333"/>
            <a:chExt cx="1592" cy="797"/>
          </a:xfrm>
        </p:grpSpPr>
        <p:sp>
          <p:nvSpPr>
            <p:cNvPr id="23628"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800"/>
                <a:t>cable or DSL modem</a:t>
              </a:r>
            </a:p>
          </p:txBody>
        </p:sp>
        <p:sp>
          <p:nvSpPr>
            <p:cNvPr id="23629"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139"/>
          <p:cNvGrpSpPr>
            <a:grpSpLocks/>
          </p:cNvGrpSpPr>
          <p:nvPr/>
        </p:nvGrpSpPr>
        <p:grpSpPr bwMode="auto">
          <a:xfrm>
            <a:off x="4060825" y="3695700"/>
            <a:ext cx="2593975" cy="1778000"/>
            <a:chOff x="2558" y="2328"/>
            <a:chExt cx="1634" cy="1120"/>
          </a:xfrm>
        </p:grpSpPr>
        <p:sp>
          <p:nvSpPr>
            <p:cNvPr id="23626"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800"/>
                <a:t>router, firewall, NAT</a:t>
              </a:r>
            </a:p>
          </p:txBody>
        </p:sp>
        <p:sp>
          <p:nvSpPr>
            <p:cNvPr id="23627"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141"/>
          <p:cNvGrpSpPr>
            <a:grpSpLocks/>
          </p:cNvGrpSpPr>
          <p:nvPr/>
        </p:nvGrpSpPr>
        <p:grpSpPr bwMode="auto">
          <a:xfrm>
            <a:off x="3605213" y="4576763"/>
            <a:ext cx="2927350" cy="1403350"/>
            <a:chOff x="2062" y="2532"/>
            <a:chExt cx="1844" cy="1220"/>
          </a:xfrm>
        </p:grpSpPr>
        <p:sp>
          <p:nvSpPr>
            <p:cNvPr id="23624"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25"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800"/>
                <a:t>wired Ethernet (1 Gbps)</a:t>
              </a:r>
            </a:p>
          </p:txBody>
        </p:sp>
      </p:grpSp>
      <p:grpSp>
        <p:nvGrpSpPr>
          <p:cNvPr id="10" name="Group 140"/>
          <p:cNvGrpSpPr>
            <a:grpSpLocks/>
          </p:cNvGrpSpPr>
          <p:nvPr/>
        </p:nvGrpSpPr>
        <p:grpSpPr bwMode="auto">
          <a:xfrm>
            <a:off x="423863" y="3725863"/>
            <a:ext cx="1966912" cy="2043112"/>
            <a:chOff x="267" y="2347"/>
            <a:chExt cx="1239" cy="1287"/>
          </a:xfrm>
        </p:grpSpPr>
        <p:sp>
          <p:nvSpPr>
            <p:cNvPr id="23622"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23" name="Text Box 39"/>
            <p:cNvSpPr txBox="1">
              <a:spLocks noChangeArrowheads="1"/>
            </p:cNvSpPr>
            <p:nvPr/>
          </p:nvSpPr>
          <p:spPr bwMode="auto">
            <a:xfrm>
              <a:off x="267" y="3300"/>
              <a:ext cx="1239"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en-US" altLang="zh-CN" sz="1800"/>
                <a:t>wireless access </a:t>
              </a:r>
            </a:p>
            <a:p>
              <a:pPr algn="r">
                <a:lnSpc>
                  <a:spcPct val="80000"/>
                </a:lnSpc>
              </a:pPr>
              <a:r>
                <a:rPr lang="en-US" altLang="zh-CN" sz="1800"/>
                <a:t>point (54 Mbps)</a:t>
              </a:r>
            </a:p>
          </p:txBody>
        </p:sp>
      </p:grpSp>
      <p:sp>
        <p:nvSpPr>
          <p:cNvPr id="11406" name="Text Box 142"/>
          <p:cNvSpPr txBox="1">
            <a:spLocks noChangeArrowheads="1"/>
          </p:cNvSpPr>
          <p:nvPr/>
        </p:nvSpPr>
        <p:spPr bwMode="auto">
          <a:xfrm>
            <a:off x="1038225" y="1303338"/>
            <a:ext cx="1103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a:t>wireless</a:t>
            </a:r>
          </a:p>
          <a:p>
            <a:pPr algn="r"/>
            <a:r>
              <a:rPr lang="en-US" altLang="zh-CN" sz="2000"/>
              <a:t>devices</a:t>
            </a:r>
          </a:p>
        </p:txBody>
      </p:sp>
      <p:grpSp>
        <p:nvGrpSpPr>
          <p:cNvPr id="23570" name="Group 143"/>
          <p:cNvGrpSpPr>
            <a:grpSpLocks/>
          </p:cNvGrpSpPr>
          <p:nvPr/>
        </p:nvGrpSpPr>
        <p:grpSpPr bwMode="auto">
          <a:xfrm>
            <a:off x="1384300" y="1954213"/>
            <a:ext cx="733425" cy="758825"/>
            <a:chOff x="2751" y="1851"/>
            <a:chExt cx="462" cy="478"/>
          </a:xfrm>
        </p:grpSpPr>
        <p:pic>
          <p:nvPicPr>
            <p:cNvPr id="23620"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21"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71" name="Line 146"/>
          <p:cNvSpPr>
            <a:spLocks noChangeShapeType="1"/>
          </p:cNvSpPr>
          <p:nvPr/>
        </p:nvSpPr>
        <p:spPr bwMode="auto">
          <a:xfrm>
            <a:off x="3679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11" name="Oval 147"/>
          <p:cNvSpPr>
            <a:spLocks noChangeArrowheads="1"/>
          </p:cNvSpPr>
          <p:nvPr/>
        </p:nvSpPr>
        <p:spPr bwMode="auto">
          <a:xfrm>
            <a:off x="1281113" y="2801938"/>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2" name="Group 150"/>
          <p:cNvGrpSpPr>
            <a:grpSpLocks/>
          </p:cNvGrpSpPr>
          <p:nvPr/>
        </p:nvGrpSpPr>
        <p:grpSpPr bwMode="auto">
          <a:xfrm>
            <a:off x="136525" y="3532188"/>
            <a:ext cx="1630363" cy="717550"/>
            <a:chOff x="86" y="2225"/>
            <a:chExt cx="1027" cy="452"/>
          </a:xfrm>
        </p:grpSpPr>
        <p:sp>
          <p:nvSpPr>
            <p:cNvPr id="23618" name="Text Box 148"/>
            <p:cNvSpPr txBox="1">
              <a:spLocks noChangeArrowheads="1"/>
            </p:cNvSpPr>
            <p:nvPr/>
          </p:nvSpPr>
          <p:spPr bwMode="auto">
            <a:xfrm>
              <a:off x="86" y="2357"/>
              <a:ext cx="102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sz="1600"/>
                <a:t>often combined </a:t>
              </a:r>
            </a:p>
            <a:p>
              <a:pPr algn="r">
                <a:lnSpc>
                  <a:spcPct val="85000"/>
                </a:lnSpc>
              </a:pPr>
              <a:r>
                <a:rPr lang="en-US" altLang="zh-CN" sz="1600"/>
                <a:t>in single box</a:t>
              </a:r>
            </a:p>
          </p:txBody>
        </p:sp>
        <p:sp>
          <p:nvSpPr>
            <p:cNvPr id="23619"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574" name="Group 151"/>
          <p:cNvGrpSpPr>
            <a:grpSpLocks/>
          </p:cNvGrpSpPr>
          <p:nvPr/>
        </p:nvGrpSpPr>
        <p:grpSpPr bwMode="auto">
          <a:xfrm>
            <a:off x="2379663" y="1566863"/>
            <a:ext cx="954087" cy="1027112"/>
            <a:chOff x="877" y="1008"/>
            <a:chExt cx="2747" cy="2591"/>
          </a:xfrm>
        </p:grpSpPr>
        <p:pic>
          <p:nvPicPr>
            <p:cNvPr id="23595"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6"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7" name="Freeform 154"/>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3598"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9" name="Freeform 156"/>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0"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1"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2" name="Freeform 159"/>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3" name="Freeform 160"/>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4" name="Freeform 161"/>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605" name="Group 162"/>
            <p:cNvGrpSpPr>
              <a:grpSpLocks/>
            </p:cNvGrpSpPr>
            <p:nvPr/>
          </p:nvGrpSpPr>
          <p:grpSpPr bwMode="auto">
            <a:xfrm>
              <a:off x="1709" y="3008"/>
              <a:ext cx="507" cy="234"/>
              <a:chOff x="1740" y="2642"/>
              <a:chExt cx="752" cy="327"/>
            </a:xfrm>
          </p:grpSpPr>
          <p:sp>
            <p:nvSpPr>
              <p:cNvPr id="23612"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3"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4"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5"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6"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7"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3606" name="Freeform 169"/>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7" name="Freeform 170"/>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8"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9"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0"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1"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575" name="Group 175"/>
          <p:cNvGrpSpPr>
            <a:grpSpLocks/>
          </p:cNvGrpSpPr>
          <p:nvPr/>
        </p:nvGrpSpPr>
        <p:grpSpPr bwMode="auto">
          <a:xfrm>
            <a:off x="3149600" y="2032000"/>
            <a:ext cx="1123950" cy="862013"/>
            <a:chOff x="-44" y="1473"/>
            <a:chExt cx="981" cy="1105"/>
          </a:xfrm>
        </p:grpSpPr>
        <p:pic>
          <p:nvPicPr>
            <p:cNvPr id="23593"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4" name="Freeform 17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3576" name="Group 178"/>
          <p:cNvGrpSpPr>
            <a:grpSpLocks/>
          </p:cNvGrpSpPr>
          <p:nvPr/>
        </p:nvGrpSpPr>
        <p:grpSpPr bwMode="auto">
          <a:xfrm>
            <a:off x="3090863" y="3838575"/>
            <a:ext cx="849312" cy="712788"/>
            <a:chOff x="-44" y="1473"/>
            <a:chExt cx="981" cy="1105"/>
          </a:xfrm>
        </p:grpSpPr>
        <p:pic>
          <p:nvPicPr>
            <p:cNvPr id="23591"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2" name="Freeform 180"/>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23577"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F35F6E7-DDDE-453C-AA2D-4115B56B279C}" type="slidenum">
              <a:rPr lang="en-US" altLang="zh-CN" sz="1200" smtClean="0">
                <a:latin typeface="Tahoma" panose="020B0604030504040204" pitchFamily="34" charset="0"/>
              </a:rPr>
              <a:pPr/>
              <a:t>76</a:t>
            </a:fld>
            <a:endParaRPr lang="en-US" altLang="zh-CN" sz="1200" dirty="0">
              <a:latin typeface="Tahoma" panose="020B0604030504040204" pitchFamily="34" charset="0"/>
            </a:endParaRPr>
          </a:p>
        </p:txBody>
      </p:sp>
      <p:grpSp>
        <p:nvGrpSpPr>
          <p:cNvPr id="23578" name="Group 98"/>
          <p:cNvGrpSpPr>
            <a:grpSpLocks/>
          </p:cNvGrpSpPr>
          <p:nvPr/>
        </p:nvGrpSpPr>
        <p:grpSpPr bwMode="auto">
          <a:xfrm>
            <a:off x="4486275" y="1708150"/>
            <a:ext cx="958850" cy="1276350"/>
            <a:chOff x="5806938" y="3011924"/>
            <a:chExt cx="347997" cy="396620"/>
          </a:xfrm>
        </p:grpSpPr>
        <p:pic>
          <p:nvPicPr>
            <p:cNvPr id="23589"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0"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9" name="Group 347"/>
          <p:cNvGrpSpPr>
            <a:grpSpLocks/>
          </p:cNvGrpSpPr>
          <p:nvPr/>
        </p:nvGrpSpPr>
        <p:grpSpPr bwMode="auto">
          <a:xfrm>
            <a:off x="3236913" y="3187700"/>
            <a:ext cx="1114425" cy="541338"/>
            <a:chOff x="1871277" y="1576300"/>
            <a:chExt cx="1128371" cy="437861"/>
          </a:xfrm>
        </p:grpSpPr>
        <p:sp>
          <p:nvSpPr>
            <p:cNvPr id="88" name="Oval 87"/>
            <p:cNvSpPr>
              <a:spLocks noChangeArrowheads="1"/>
            </p:cNvSpPr>
            <p:nvPr/>
          </p:nvSpPr>
          <p:spPr bwMode="auto">
            <a:xfrm flipV="1">
              <a:off x="1874492" y="1694432"/>
              <a:ext cx="1125156" cy="31972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 name="Oval 89"/>
            <p:cNvSpPr>
              <a:spLocks noChangeArrowheads="1"/>
            </p:cNvSpPr>
            <p:nvPr/>
          </p:nvSpPr>
          <p:spPr bwMode="auto">
            <a:xfrm flipV="1">
              <a:off x="1871277" y="1576300"/>
              <a:ext cx="1125156" cy="31972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91"/>
            <p:cNvSpPr>
              <a:spLocks/>
            </p:cNvSpPr>
            <p:nvPr/>
          </p:nvSpPr>
          <p:spPr bwMode="auto">
            <a:xfrm>
              <a:off x="2102738" y="1632798"/>
              <a:ext cx="662235" cy="11171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3" name="Freeform 92"/>
            <p:cNvSpPr>
              <a:spLocks/>
            </p:cNvSpPr>
            <p:nvPr/>
          </p:nvSpPr>
          <p:spPr bwMode="auto">
            <a:xfrm>
              <a:off x="2536727" y="1727818"/>
              <a:ext cx="244320" cy="9758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4" name="Freeform 93"/>
            <p:cNvSpPr>
              <a:spLocks/>
            </p:cNvSpPr>
            <p:nvPr/>
          </p:nvSpPr>
          <p:spPr bwMode="auto">
            <a:xfrm>
              <a:off x="2089879" y="1730386"/>
              <a:ext cx="241105" cy="9630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95" name="Straight Connector 94"/>
            <p:cNvCxnSpPr>
              <a:cxnSpLocks noChangeShapeType="1"/>
              <a:endCxn id="90" idx="2"/>
            </p:cNvCxnSpPr>
            <p:nvPr/>
          </p:nvCxnSpPr>
          <p:spPr bwMode="auto">
            <a:xfrm flipH="1" flipV="1">
              <a:off x="1871277" y="1736806"/>
              <a:ext cx="3215" cy="12326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95"/>
            <p:cNvCxnSpPr>
              <a:cxnSpLocks noChangeShapeType="1"/>
            </p:cNvCxnSpPr>
            <p:nvPr/>
          </p:nvCxnSpPr>
          <p:spPr bwMode="auto">
            <a:xfrm flipH="1" flipV="1">
              <a:off x="2996433" y="1734238"/>
              <a:ext cx="3215" cy="12326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4266701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201613" y="869950"/>
            <a:ext cx="7793037" cy="768350"/>
          </a:xfrm>
        </p:spPr>
        <p:txBody>
          <a:bodyPr/>
          <a:lstStyle/>
          <a:p>
            <a:r>
              <a:rPr lang="en-US" altLang="zh-CN" sz="3200" smtClean="0"/>
              <a:t>FTTx technology</a:t>
            </a:r>
            <a:endParaRPr lang="zh-CN" altLang="en-US" sz="3200" smtClean="0"/>
          </a:p>
        </p:txBody>
      </p:sp>
      <p:sp>
        <p:nvSpPr>
          <p:cNvPr id="77827"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3200">
                <a:solidFill>
                  <a:schemeClr val="tx1"/>
                </a:solidFill>
                <a:latin typeface="Tahoma" pitchFamily="34" charset="0"/>
                <a:ea typeface="宋体" charset="-122"/>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ea typeface="宋体"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ea typeface="宋体"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ea typeface="宋体"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a:spcBef>
                <a:spcPct val="0"/>
              </a:spcBef>
              <a:buClrTx/>
              <a:buSzTx/>
              <a:buFontTx/>
              <a:buNone/>
            </a:pPr>
            <a:fld id="{C707CE3C-D55F-4D78-923F-8DE92A27CC8D}" type="slidenum">
              <a:rPr lang="zh-CN" altLang="en-US" sz="1400" smtClean="0"/>
              <a:pPr>
                <a:spcBef>
                  <a:spcPct val="0"/>
                </a:spcBef>
                <a:buClrTx/>
                <a:buSzTx/>
                <a:buFontTx/>
                <a:buNone/>
              </a:pPr>
              <a:t>77</a:t>
            </a:fld>
            <a:endParaRPr lang="en-US" altLang="zh-CN" sz="1400" smtClean="0"/>
          </a:p>
        </p:txBody>
      </p:sp>
      <p:sp>
        <p:nvSpPr>
          <p:cNvPr id="4" name="文本框 3"/>
          <p:cNvSpPr txBox="1"/>
          <p:nvPr/>
        </p:nvSpPr>
        <p:spPr>
          <a:xfrm>
            <a:off x="317500" y="1892300"/>
            <a:ext cx="8482013" cy="1878013"/>
          </a:xfrm>
          <a:prstGeom prst="rect">
            <a:avLst/>
          </a:prstGeom>
          <a:noFill/>
        </p:spPr>
        <p:txBody>
          <a:bodyPr>
            <a:spAutoFit/>
          </a:bodyPr>
          <a:lstStyle/>
          <a:p>
            <a:pPr>
              <a:lnSpc>
                <a:spcPct val="90000"/>
              </a:lnSpc>
              <a:defRPr/>
            </a:pPr>
            <a:r>
              <a:rPr lang="en-US" altLang="zh-CN" sz="2000" dirty="0">
                <a:ea typeface="宋体" pitchFamily="2" charset="-122"/>
              </a:rPr>
              <a:t>FTTH(Fiber To the Home):</a:t>
            </a:r>
            <a:r>
              <a:rPr lang="zh-CN" altLang="en-US" sz="2000" kern="0" dirty="0">
                <a:ea typeface="宋体" pitchFamily="2" charset="-122"/>
              </a:rPr>
              <a:t>光纤一直铺设到用户家庭可能是居民接入网最后的解决方法。</a:t>
            </a:r>
          </a:p>
          <a:p>
            <a:pPr>
              <a:defRPr/>
            </a:pPr>
            <a:r>
              <a:rPr lang="en-US" altLang="zh-CN" sz="2000" dirty="0">
                <a:ea typeface="宋体" pitchFamily="2" charset="-122"/>
              </a:rPr>
              <a:t>FTTB(Fiber to the Building):</a:t>
            </a:r>
            <a:r>
              <a:rPr lang="zh-CN" altLang="en-US" sz="2000" kern="0" dirty="0">
                <a:ea typeface="宋体" pitchFamily="2" charset="-122"/>
              </a:rPr>
              <a:t>光纤进入大楼后就转换为电信号，然后用电缆或双绞线分配到各用户。</a:t>
            </a:r>
          </a:p>
          <a:p>
            <a:pPr>
              <a:defRPr/>
            </a:pPr>
            <a:r>
              <a:rPr lang="en-US" altLang="zh-CN" sz="2000" dirty="0">
                <a:ea typeface="宋体" pitchFamily="2" charset="-122"/>
              </a:rPr>
              <a:t>FTTC( Fiber to the Curb):</a:t>
            </a:r>
            <a:r>
              <a:rPr lang="zh-CN" altLang="en-US" sz="2000" kern="0" dirty="0">
                <a:ea typeface="宋体" pitchFamily="2" charset="-122"/>
              </a:rPr>
              <a:t>从路边到各用户可使用星形结构双绞线作为传输媒体。 </a:t>
            </a:r>
            <a:endParaRPr lang="zh-CN" altLang="en-US" sz="2000" dirty="0">
              <a:ea typeface="宋体" pitchFamily="2" charset="-122"/>
            </a:endParaRPr>
          </a:p>
        </p:txBody>
      </p:sp>
      <p:pic>
        <p:nvPicPr>
          <p:cNvPr id="7782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3770313"/>
            <a:ext cx="6589713"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1280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9381926-3CC8-4974-82B1-75A56E8956FD}" type="slidenum">
              <a:rPr lang="zh-CN" altLang="en-US" sz="1400">
                <a:latin typeface="Tahoma" panose="020B0604030504040204" pitchFamily="34" charset="0"/>
              </a:rPr>
              <a:pPr/>
              <a:t>78</a:t>
            </a:fld>
            <a:endParaRPr lang="en-US" altLang="zh-CN" sz="1400">
              <a:latin typeface="Tahoma" panose="020B0604030504040204" pitchFamily="34" charset="0"/>
            </a:endParaRPr>
          </a:p>
        </p:txBody>
      </p:sp>
      <p:sp>
        <p:nvSpPr>
          <p:cNvPr id="17415" name="Rectangle 2"/>
          <p:cNvSpPr>
            <a:spLocks noGrp="1" noChangeArrowheads="1"/>
          </p:cNvSpPr>
          <p:nvPr>
            <p:ph type="title"/>
          </p:nvPr>
        </p:nvSpPr>
        <p:spPr>
          <a:xfrm>
            <a:off x="304800" y="228600"/>
            <a:ext cx="8382000" cy="1143000"/>
          </a:xfrm>
        </p:spPr>
        <p:txBody>
          <a:bodyPr/>
          <a:lstStyle/>
          <a:p>
            <a:pPr eaLnBrk="1" hangingPunct="1"/>
            <a:r>
              <a:rPr lang="en-US" altLang="zh-CN" sz="3600" dirty="0" smtClean="0">
                <a:solidFill>
                  <a:schemeClr val="folHlink"/>
                </a:solidFill>
                <a:latin typeface="Comic Sans MS" panose="030F0702030302020204" pitchFamily="66" charset="0"/>
              </a:rPr>
              <a:t>Enterprise Network Access: local area networks(Ethernet)</a:t>
            </a:r>
            <a:endParaRPr lang="en-US" altLang="zh-CN" dirty="0" smtClean="0">
              <a:solidFill>
                <a:schemeClr val="folHlink"/>
              </a:solidFill>
              <a:latin typeface="Comic Sans MS" panose="030F0702030302020204" pitchFamily="66" charset="0"/>
            </a:endParaRPr>
          </a:p>
        </p:txBody>
      </p:sp>
      <p:grpSp>
        <p:nvGrpSpPr>
          <p:cNvPr id="58" name="组合 57"/>
          <p:cNvGrpSpPr/>
          <p:nvPr/>
        </p:nvGrpSpPr>
        <p:grpSpPr>
          <a:xfrm>
            <a:off x="376180" y="1486197"/>
            <a:ext cx="8128000" cy="3179763"/>
            <a:chOff x="606425" y="1203325"/>
            <a:chExt cx="8128000" cy="3179763"/>
          </a:xfrm>
        </p:grpSpPr>
        <p:sp>
          <p:nvSpPr>
            <p:cNvPr id="59"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2" name="Group 51"/>
            <p:cNvGrpSpPr>
              <a:grpSpLocks/>
            </p:cNvGrpSpPr>
            <p:nvPr/>
          </p:nvGrpSpPr>
          <p:grpSpPr bwMode="auto">
            <a:xfrm>
              <a:off x="2016125" y="2873375"/>
              <a:ext cx="1052513" cy="355600"/>
              <a:chOff x="4410" y="1365"/>
              <a:chExt cx="663" cy="224"/>
            </a:xfrm>
          </p:grpSpPr>
          <p:sp>
            <p:nvSpPr>
              <p:cNvPr id="258"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9"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60"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261" name="Freeform 55"/>
              <p:cNvSpPr>
                <a:spLocks/>
              </p:cNvSpPr>
              <p:nvPr/>
            </p:nvSpPr>
            <p:spPr bwMode="auto">
              <a:xfrm>
                <a:off x="4475" y="1395"/>
                <a:ext cx="506" cy="80"/>
              </a:xfrm>
              <a:custGeom>
                <a:avLst/>
                <a:gdLst>
                  <a:gd name="T0" fmla="*/ 0 w 280"/>
                  <a:gd name="T1" fmla="*/ 3688 h 63"/>
                  <a:gd name="T2" fmla="*/ 868487 w 280"/>
                  <a:gd name="T3" fmla="*/ 3587 h 63"/>
                  <a:gd name="T4" fmla="*/ 5125559 w 280"/>
                  <a:gd name="T5" fmla="*/ 0 h 63"/>
                  <a:gd name="T6" fmla="*/ 65438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62"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3"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5" name="Group 62"/>
            <p:cNvGrpSpPr>
              <a:grpSpLocks/>
            </p:cNvGrpSpPr>
            <p:nvPr/>
          </p:nvGrpSpPr>
          <p:grpSpPr bwMode="auto">
            <a:xfrm>
              <a:off x="2089150" y="1876425"/>
              <a:ext cx="873125" cy="627063"/>
              <a:chOff x="2967" y="478"/>
              <a:chExt cx="788" cy="625"/>
            </a:xfrm>
          </p:grpSpPr>
          <p:pic>
            <p:nvPicPr>
              <p:cNvPr id="256" name="Picture 63"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Picture 64"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 name="Group 65"/>
            <p:cNvGrpSpPr>
              <a:grpSpLocks/>
            </p:cNvGrpSpPr>
            <p:nvPr/>
          </p:nvGrpSpPr>
          <p:grpSpPr bwMode="auto">
            <a:xfrm>
              <a:off x="2746375" y="1231900"/>
              <a:ext cx="622300" cy="706438"/>
              <a:chOff x="877" y="1008"/>
              <a:chExt cx="2747" cy="2591"/>
            </a:xfrm>
          </p:grpSpPr>
          <p:pic>
            <p:nvPicPr>
              <p:cNvPr id="233" name="Picture 66"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Picture 67"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6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36" name="Picture 69"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Freeform 7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7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74"/>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75"/>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3" name="Group 76"/>
              <p:cNvGrpSpPr>
                <a:grpSpLocks/>
              </p:cNvGrpSpPr>
              <p:nvPr/>
            </p:nvGrpSpPr>
            <p:grpSpPr bwMode="auto">
              <a:xfrm>
                <a:off x="1709" y="3008"/>
                <a:ext cx="507" cy="234"/>
                <a:chOff x="1740" y="2642"/>
                <a:chExt cx="752" cy="327"/>
              </a:xfrm>
            </p:grpSpPr>
            <p:sp>
              <p:nvSpPr>
                <p:cNvPr id="250"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4" name="Freeform 8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84"/>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 name="Group 89"/>
            <p:cNvGrpSpPr>
              <a:grpSpLocks/>
            </p:cNvGrpSpPr>
            <p:nvPr/>
          </p:nvGrpSpPr>
          <p:grpSpPr bwMode="auto">
            <a:xfrm>
              <a:off x="1216025" y="1511300"/>
              <a:ext cx="566738" cy="625475"/>
              <a:chOff x="877" y="1008"/>
              <a:chExt cx="2747" cy="2591"/>
            </a:xfrm>
          </p:grpSpPr>
          <p:pic>
            <p:nvPicPr>
              <p:cNvPr id="210" name="Picture 90" descr="antenna_styliz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91" descr="laptop_keyboar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Freeform 92"/>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13" name="Picture 93" descr="scree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Freeform 94"/>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97"/>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98"/>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99"/>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20" name="Group 100"/>
              <p:cNvGrpSpPr>
                <a:grpSpLocks/>
              </p:cNvGrpSpPr>
              <p:nvPr/>
            </p:nvGrpSpPr>
            <p:grpSpPr bwMode="auto">
              <a:xfrm>
                <a:off x="1709" y="3008"/>
                <a:ext cx="507" cy="234"/>
                <a:chOff x="1740" y="2642"/>
                <a:chExt cx="752" cy="327"/>
              </a:xfrm>
            </p:grpSpPr>
            <p:sp>
              <p:nvSpPr>
                <p:cNvPr id="227"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1" name="Freeform 107"/>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108"/>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 name="Group 113"/>
            <p:cNvGrpSpPr>
              <a:grpSpLocks/>
            </p:cNvGrpSpPr>
            <p:nvPr/>
          </p:nvGrpSpPr>
          <p:grpSpPr bwMode="auto">
            <a:xfrm>
              <a:off x="1963738" y="1203325"/>
              <a:ext cx="635000" cy="615950"/>
              <a:chOff x="877" y="1008"/>
              <a:chExt cx="2747" cy="2591"/>
            </a:xfrm>
          </p:grpSpPr>
          <p:pic>
            <p:nvPicPr>
              <p:cNvPr id="187" name="Picture 114"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15"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Freeform 116"/>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90" name="Picture 117"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Freeform 118"/>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21"/>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122"/>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23"/>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7" name="Group 124"/>
              <p:cNvGrpSpPr>
                <a:grpSpLocks/>
              </p:cNvGrpSpPr>
              <p:nvPr/>
            </p:nvGrpSpPr>
            <p:grpSpPr bwMode="auto">
              <a:xfrm>
                <a:off x="1709" y="3008"/>
                <a:ext cx="507" cy="234"/>
                <a:chOff x="1740" y="2642"/>
                <a:chExt cx="752" cy="327"/>
              </a:xfrm>
            </p:grpSpPr>
            <p:sp>
              <p:nvSpPr>
                <p:cNvPr id="204"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8" name="Freeform 131"/>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132"/>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 name="Group 296"/>
            <p:cNvGrpSpPr>
              <a:grpSpLocks/>
            </p:cNvGrpSpPr>
            <p:nvPr/>
          </p:nvGrpSpPr>
          <p:grpSpPr bwMode="auto">
            <a:xfrm>
              <a:off x="4429125" y="1851025"/>
              <a:ext cx="1166813" cy="479425"/>
              <a:chOff x="2356" y="1300"/>
              <a:chExt cx="555" cy="194"/>
            </a:xfrm>
          </p:grpSpPr>
          <p:sp>
            <p:nvSpPr>
              <p:cNvPr id="17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2" name="Group 300"/>
              <p:cNvGrpSpPr>
                <a:grpSpLocks/>
              </p:cNvGrpSpPr>
              <p:nvPr/>
            </p:nvGrpSpPr>
            <p:grpSpPr bwMode="auto">
              <a:xfrm>
                <a:off x="2468" y="1332"/>
                <a:ext cx="310" cy="60"/>
                <a:chOff x="2468" y="1332"/>
                <a:chExt cx="310" cy="60"/>
              </a:xfrm>
            </p:grpSpPr>
            <p:sp>
              <p:nvSpPr>
                <p:cNvPr id="185"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3"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0"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3" name="Group 230"/>
            <p:cNvGrpSpPr>
              <a:grpSpLocks/>
            </p:cNvGrpSpPr>
            <p:nvPr/>
          </p:nvGrpSpPr>
          <p:grpSpPr bwMode="auto">
            <a:xfrm>
              <a:off x="4432300" y="3616325"/>
              <a:ext cx="365125" cy="766763"/>
              <a:chOff x="4140" y="429"/>
              <a:chExt cx="1425" cy="2396"/>
            </a:xfrm>
          </p:grpSpPr>
          <p:sp>
            <p:nvSpPr>
              <p:cNvPr id="147" name="Freeform 23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9" name="Freeform 23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23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52" name="Group 236"/>
              <p:cNvGrpSpPr>
                <a:grpSpLocks/>
              </p:cNvGrpSpPr>
              <p:nvPr/>
            </p:nvGrpSpPr>
            <p:grpSpPr bwMode="auto">
              <a:xfrm>
                <a:off x="4749" y="668"/>
                <a:ext cx="581" cy="145"/>
                <a:chOff x="614" y="2568"/>
                <a:chExt cx="725" cy="139"/>
              </a:xfrm>
            </p:grpSpPr>
            <p:sp>
              <p:nvSpPr>
                <p:cNvPr id="177"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8"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53"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54" name="Group 240"/>
              <p:cNvGrpSpPr>
                <a:grpSpLocks/>
              </p:cNvGrpSpPr>
              <p:nvPr/>
            </p:nvGrpSpPr>
            <p:grpSpPr bwMode="auto">
              <a:xfrm>
                <a:off x="4747" y="994"/>
                <a:ext cx="581" cy="134"/>
                <a:chOff x="614" y="2568"/>
                <a:chExt cx="725" cy="139"/>
              </a:xfrm>
            </p:grpSpPr>
            <p:sp>
              <p:nvSpPr>
                <p:cNvPr id="175"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6"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55"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6"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57" name="Group 245"/>
              <p:cNvGrpSpPr>
                <a:grpSpLocks/>
              </p:cNvGrpSpPr>
              <p:nvPr/>
            </p:nvGrpSpPr>
            <p:grpSpPr bwMode="auto">
              <a:xfrm>
                <a:off x="4735" y="1627"/>
                <a:ext cx="582" cy="151"/>
                <a:chOff x="614" y="2568"/>
                <a:chExt cx="725" cy="139"/>
              </a:xfrm>
            </p:grpSpPr>
            <p:sp>
              <p:nvSpPr>
                <p:cNvPr id="173"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4"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58" name="Freeform 24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9" name="Group 249"/>
              <p:cNvGrpSpPr>
                <a:grpSpLocks/>
              </p:cNvGrpSpPr>
              <p:nvPr/>
            </p:nvGrpSpPr>
            <p:grpSpPr bwMode="auto">
              <a:xfrm>
                <a:off x="4739" y="1327"/>
                <a:ext cx="582" cy="139"/>
                <a:chOff x="614" y="2568"/>
                <a:chExt cx="725" cy="139"/>
              </a:xfrm>
            </p:grpSpPr>
            <p:sp>
              <p:nvSpPr>
                <p:cNvPr id="171"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2"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60"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1" name="Freeform 25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25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4" name="Freeform 25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6"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7"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8"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69"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0"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4"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Text Box 343"/>
            <p:cNvSpPr txBox="1">
              <a:spLocks noChangeArrowheads="1"/>
            </p:cNvSpPr>
            <p:nvPr/>
          </p:nvSpPr>
          <p:spPr bwMode="auto">
            <a:xfrm>
              <a:off x="3051175" y="3538538"/>
              <a:ext cx="1212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Ethernet </a:t>
              </a:r>
            </a:p>
            <a:p>
              <a:pPr algn="ctr">
                <a:lnSpc>
                  <a:spcPct val="85000"/>
                </a:lnSpc>
              </a:pPr>
              <a:r>
                <a:rPr lang="en-US" altLang="zh-CN" sz="2000"/>
                <a:t>switch</a:t>
              </a:r>
            </a:p>
          </p:txBody>
        </p:sp>
        <p:sp>
          <p:nvSpPr>
            <p:cNvPr id="76"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Text Box 345"/>
            <p:cNvSpPr txBox="1">
              <a:spLocks noChangeArrowheads="1"/>
            </p:cNvSpPr>
            <p:nvPr/>
          </p:nvSpPr>
          <p:spPr bwMode="auto">
            <a:xfrm>
              <a:off x="5667375" y="3552825"/>
              <a:ext cx="20621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mail,</a:t>
              </a:r>
            </a:p>
            <a:p>
              <a:pPr algn="ctr">
                <a:lnSpc>
                  <a:spcPct val="85000"/>
                </a:lnSpc>
              </a:pPr>
              <a:r>
                <a:rPr lang="en-US" altLang="zh-CN" sz="2000"/>
                <a:t>web servers</a:t>
              </a:r>
            </a:p>
          </p:txBody>
        </p:sp>
        <p:sp>
          <p:nvSpPr>
            <p:cNvPr id="78" name="Text Box 346"/>
            <p:cNvSpPr txBox="1">
              <a:spLocks noChangeArrowheads="1"/>
            </p:cNvSpPr>
            <p:nvPr/>
          </p:nvSpPr>
          <p:spPr bwMode="auto">
            <a:xfrm>
              <a:off x="6332538" y="2986088"/>
              <a:ext cx="21875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router</a:t>
              </a:r>
            </a:p>
          </p:txBody>
        </p:sp>
        <p:sp>
          <p:nvSpPr>
            <p:cNvPr id="79"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Text Box 351"/>
            <p:cNvSpPr txBox="1">
              <a:spLocks noChangeArrowheads="1"/>
            </p:cNvSpPr>
            <p:nvPr/>
          </p:nvSpPr>
          <p:spPr bwMode="auto">
            <a:xfrm>
              <a:off x="6475413" y="2320925"/>
              <a:ext cx="22590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link to </a:t>
              </a:r>
            </a:p>
            <a:p>
              <a:pPr algn="ctr">
                <a:lnSpc>
                  <a:spcPct val="85000"/>
                </a:lnSpc>
              </a:pPr>
              <a:r>
                <a:rPr lang="en-US" altLang="zh-CN" sz="2000"/>
                <a:t>ISP (Internet)</a:t>
              </a:r>
            </a:p>
            <a:p>
              <a:pPr algn="ctr">
                <a:lnSpc>
                  <a:spcPct val="85000"/>
                </a:lnSpc>
              </a:pPr>
              <a:endParaRPr lang="en-US" altLang="zh-CN" sz="2000"/>
            </a:p>
          </p:txBody>
        </p:sp>
        <p:grpSp>
          <p:nvGrpSpPr>
            <p:cNvPr id="84" name="Group 353"/>
            <p:cNvGrpSpPr>
              <a:grpSpLocks/>
            </p:cNvGrpSpPr>
            <p:nvPr/>
          </p:nvGrpSpPr>
          <p:grpSpPr bwMode="auto">
            <a:xfrm>
              <a:off x="4397375" y="2636838"/>
              <a:ext cx="1052513" cy="355600"/>
              <a:chOff x="4410" y="1365"/>
              <a:chExt cx="663" cy="224"/>
            </a:xfrm>
          </p:grpSpPr>
          <p:sp>
            <p:nvSpPr>
              <p:cNvPr id="142"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3"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4"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45" name="Freeform 357"/>
              <p:cNvSpPr>
                <a:spLocks/>
              </p:cNvSpPr>
              <p:nvPr/>
            </p:nvSpPr>
            <p:spPr bwMode="auto">
              <a:xfrm>
                <a:off x="4475" y="1395"/>
                <a:ext cx="506" cy="80"/>
              </a:xfrm>
              <a:custGeom>
                <a:avLst/>
                <a:gdLst>
                  <a:gd name="T0" fmla="*/ 0 w 280"/>
                  <a:gd name="T1" fmla="*/ 3688 h 63"/>
                  <a:gd name="T2" fmla="*/ 868487 w 280"/>
                  <a:gd name="T3" fmla="*/ 3587 h 63"/>
                  <a:gd name="T4" fmla="*/ 5125559 w 280"/>
                  <a:gd name="T5" fmla="*/ 0 h 63"/>
                  <a:gd name="T6" fmla="*/ 65438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46"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85"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 name="Group 360"/>
            <p:cNvGrpSpPr>
              <a:grpSpLocks/>
            </p:cNvGrpSpPr>
            <p:nvPr/>
          </p:nvGrpSpPr>
          <p:grpSpPr bwMode="auto">
            <a:xfrm>
              <a:off x="4872038" y="3609975"/>
              <a:ext cx="365125" cy="766763"/>
              <a:chOff x="4140" y="429"/>
              <a:chExt cx="1425" cy="2396"/>
            </a:xfrm>
          </p:grpSpPr>
          <p:sp>
            <p:nvSpPr>
              <p:cNvPr id="110" name="Freeform 36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2" name="Freeform 36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36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5" name="Group 366"/>
              <p:cNvGrpSpPr>
                <a:grpSpLocks/>
              </p:cNvGrpSpPr>
              <p:nvPr/>
            </p:nvGrpSpPr>
            <p:grpSpPr bwMode="auto">
              <a:xfrm>
                <a:off x="4749" y="668"/>
                <a:ext cx="581" cy="145"/>
                <a:chOff x="614" y="2568"/>
                <a:chExt cx="725" cy="139"/>
              </a:xfrm>
            </p:grpSpPr>
            <p:sp>
              <p:nvSpPr>
                <p:cNvPr id="140"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1"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6"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7" name="Group 370"/>
              <p:cNvGrpSpPr>
                <a:grpSpLocks/>
              </p:cNvGrpSpPr>
              <p:nvPr/>
            </p:nvGrpSpPr>
            <p:grpSpPr bwMode="auto">
              <a:xfrm>
                <a:off x="4747" y="994"/>
                <a:ext cx="581" cy="134"/>
                <a:chOff x="614" y="2568"/>
                <a:chExt cx="725" cy="139"/>
              </a:xfrm>
            </p:grpSpPr>
            <p:sp>
              <p:nvSpPr>
                <p:cNvPr id="138"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9"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8"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9"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20" name="Group 375"/>
              <p:cNvGrpSpPr>
                <a:grpSpLocks/>
              </p:cNvGrpSpPr>
              <p:nvPr/>
            </p:nvGrpSpPr>
            <p:grpSpPr bwMode="auto">
              <a:xfrm>
                <a:off x="4735" y="1627"/>
                <a:ext cx="582" cy="151"/>
                <a:chOff x="614" y="2568"/>
                <a:chExt cx="725" cy="139"/>
              </a:xfrm>
            </p:grpSpPr>
            <p:sp>
              <p:nvSpPr>
                <p:cNvPr id="136"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7"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1" name="Freeform 37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2" name="Group 379"/>
              <p:cNvGrpSpPr>
                <a:grpSpLocks/>
              </p:cNvGrpSpPr>
              <p:nvPr/>
            </p:nvGrpSpPr>
            <p:grpSpPr bwMode="auto">
              <a:xfrm>
                <a:off x="4739" y="1327"/>
                <a:ext cx="582" cy="139"/>
                <a:chOff x="614" y="2568"/>
                <a:chExt cx="725" cy="139"/>
              </a:xfrm>
            </p:grpSpPr>
            <p:sp>
              <p:nvSpPr>
                <p:cNvPr id="134"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5"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23"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4" name="Freeform 38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Freeform 38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7" name="Freeform 38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9"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0"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1"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32"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3"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87"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8" name="Group 395"/>
            <p:cNvGrpSpPr>
              <a:grpSpLocks/>
            </p:cNvGrpSpPr>
            <p:nvPr/>
          </p:nvGrpSpPr>
          <p:grpSpPr bwMode="auto">
            <a:xfrm>
              <a:off x="606425" y="2566988"/>
              <a:ext cx="723900" cy="665162"/>
              <a:chOff x="-44" y="1473"/>
              <a:chExt cx="981" cy="1105"/>
            </a:xfrm>
          </p:grpSpPr>
          <p:pic>
            <p:nvPicPr>
              <p:cNvPr id="108"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Freeform 39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9" name="Group 398"/>
            <p:cNvGrpSpPr>
              <a:grpSpLocks/>
            </p:cNvGrpSpPr>
            <p:nvPr/>
          </p:nvGrpSpPr>
          <p:grpSpPr bwMode="auto">
            <a:xfrm>
              <a:off x="1000125" y="3016250"/>
              <a:ext cx="723900" cy="665163"/>
              <a:chOff x="-44" y="1473"/>
              <a:chExt cx="981" cy="1105"/>
            </a:xfrm>
          </p:grpSpPr>
          <p:pic>
            <p:nvPicPr>
              <p:cNvPr id="106"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400"/>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0" name="Group 401"/>
            <p:cNvGrpSpPr>
              <a:grpSpLocks/>
            </p:cNvGrpSpPr>
            <p:nvPr/>
          </p:nvGrpSpPr>
          <p:grpSpPr bwMode="auto">
            <a:xfrm>
              <a:off x="1611313" y="3592513"/>
              <a:ext cx="723900" cy="665162"/>
              <a:chOff x="-44" y="1473"/>
              <a:chExt cx="981" cy="1105"/>
            </a:xfrm>
          </p:grpSpPr>
          <p:pic>
            <p:nvPicPr>
              <p:cNvPr id="104"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Freeform 403"/>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1" name="Group 404"/>
            <p:cNvGrpSpPr>
              <a:grpSpLocks/>
            </p:cNvGrpSpPr>
            <p:nvPr/>
          </p:nvGrpSpPr>
          <p:grpSpPr bwMode="auto">
            <a:xfrm>
              <a:off x="2184400" y="3606800"/>
              <a:ext cx="723900" cy="665163"/>
              <a:chOff x="-44" y="1473"/>
              <a:chExt cx="981" cy="1105"/>
            </a:xfrm>
          </p:grpSpPr>
          <p:pic>
            <p:nvPicPr>
              <p:cNvPr id="102"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406"/>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5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2" name="Group 347"/>
            <p:cNvGrpSpPr>
              <a:grpSpLocks/>
            </p:cNvGrpSpPr>
            <p:nvPr/>
          </p:nvGrpSpPr>
          <p:grpSpPr bwMode="auto">
            <a:xfrm>
              <a:off x="4386263" y="1743075"/>
              <a:ext cx="1262062" cy="647700"/>
              <a:chOff x="1871277" y="1576300"/>
              <a:chExt cx="1128371" cy="437861"/>
            </a:xfrm>
          </p:grpSpPr>
          <p:sp>
            <p:nvSpPr>
              <p:cNvPr id="93" name="Oval 201"/>
              <p:cNvSpPr>
                <a:spLocks noChangeArrowheads="1"/>
              </p:cNvSpPr>
              <p:nvPr/>
            </p:nvSpPr>
            <p:spPr bwMode="auto">
              <a:xfrm flipV="1">
                <a:off x="1874116" y="1694351"/>
                <a:ext cx="1125532" cy="31981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4"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203"/>
              <p:cNvSpPr>
                <a:spLocks noChangeArrowheads="1"/>
              </p:cNvSpPr>
              <p:nvPr/>
            </p:nvSpPr>
            <p:spPr bwMode="auto">
              <a:xfrm flipV="1">
                <a:off x="1871277" y="1576300"/>
                <a:ext cx="1125532" cy="31981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96"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205"/>
              <p:cNvSpPr>
                <a:spLocks/>
              </p:cNvSpPr>
              <p:nvPr/>
            </p:nvSpPr>
            <p:spPr bwMode="auto">
              <a:xfrm>
                <a:off x="2102628" y="1633179"/>
                <a:ext cx="662830" cy="11161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8" name="Freeform 206"/>
              <p:cNvSpPr>
                <a:spLocks/>
              </p:cNvSpPr>
              <p:nvPr/>
            </p:nvSpPr>
            <p:spPr bwMode="auto">
              <a:xfrm>
                <a:off x="2536945" y="1727620"/>
                <a:ext cx="244126" cy="9766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99" name="Freeform 207"/>
              <p:cNvSpPr>
                <a:spLocks/>
              </p:cNvSpPr>
              <p:nvPr/>
            </p:nvSpPr>
            <p:spPr bwMode="auto">
              <a:xfrm>
                <a:off x="2089855" y="1729766"/>
                <a:ext cx="241287" cy="9766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00" name="Straight Connector 208"/>
              <p:cNvCxnSpPr>
                <a:cxnSpLocks noChangeShapeType="1"/>
                <a:endCxn id="95" idx="2"/>
              </p:cNvCxnSpPr>
              <p:nvPr/>
            </p:nvCxnSpPr>
            <p:spPr bwMode="auto">
              <a:xfrm flipH="1" flipV="1">
                <a:off x="1871277" y="1737278"/>
                <a:ext cx="2839" cy="12341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1" name="Straight Connector 209"/>
              <p:cNvCxnSpPr>
                <a:cxnSpLocks noChangeShapeType="1"/>
              </p:cNvCxnSpPr>
              <p:nvPr/>
            </p:nvCxnSpPr>
            <p:spPr bwMode="auto">
              <a:xfrm flipH="1" flipV="1">
                <a:off x="2996809" y="1735132"/>
                <a:ext cx="2839" cy="1223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263" name="Content Placeholder 52"/>
          <p:cNvSpPr>
            <a:spLocks noGrp="1"/>
          </p:cNvSpPr>
          <p:nvPr>
            <p:ph idx="4294967295"/>
          </p:nvPr>
        </p:nvSpPr>
        <p:spPr>
          <a:xfrm>
            <a:off x="435712" y="5021425"/>
            <a:ext cx="8043862" cy="1162476"/>
          </a:xfrm>
        </p:spPr>
        <p:txBody>
          <a:bodyPr/>
          <a:lstStyle/>
          <a:p>
            <a:pPr marL="287338" lvl="1" indent="-287338" eaLnBrk="1" hangingPunct="1">
              <a:buSzPct val="100000"/>
              <a:buFont typeface="Wingdings" charset="2"/>
              <a:buChar char="§"/>
              <a:defRPr/>
            </a:pPr>
            <a:r>
              <a:rPr lang="en-US" sz="2000" dirty="0"/>
              <a:t>typically used in companies, universities, etc.</a:t>
            </a:r>
          </a:p>
          <a:p>
            <a:pPr marL="287338" lvl="1" indent="-287338" eaLnBrk="1" hangingPunct="1">
              <a:buSzPct val="100000"/>
              <a:buFont typeface="Wingdings" charset="2"/>
              <a:buChar char="§"/>
              <a:defRPr/>
            </a:pPr>
            <a:r>
              <a:rPr lang="en-US" sz="2000" dirty="0"/>
              <a:t>10 Mbps, 100Mbps, 1Gbps, 10Gbps transmission rates</a:t>
            </a:r>
          </a:p>
          <a:p>
            <a:pPr marL="287338" lvl="1" indent="-287338" eaLnBrk="1" hangingPunct="1">
              <a:buSzPct val="100000"/>
              <a:buFont typeface="Wingdings" charset="2"/>
              <a:buChar char="§"/>
              <a:defRPr/>
            </a:pPr>
            <a:r>
              <a:rPr lang="en-US" sz="2000" dirty="0"/>
              <a:t>today, end systems typically connect into Ethernet switch</a:t>
            </a:r>
          </a:p>
          <a:p>
            <a:pPr eaLnBrk="1" hangingPunct="1">
              <a:buFont typeface="Wingdings" charset="2"/>
              <a:buChar char="§"/>
              <a:defRPr/>
            </a:pPr>
            <a:endParaRPr lang="en-US" sz="2400" dirty="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smtClean="0">
                <a:latin typeface="Tahoma" panose="020B0604030504040204" pitchFamily="34" charset="0"/>
              </a:rPr>
              <a:t>79</a:t>
            </a:r>
          </a:p>
        </p:txBody>
      </p:sp>
      <p:sp>
        <p:nvSpPr>
          <p:cNvPr id="25603" name="Rectangle 2"/>
          <p:cNvSpPr>
            <a:spLocks noGrp="1" noChangeArrowheads="1"/>
          </p:cNvSpPr>
          <p:nvPr>
            <p:ph type="title" idx="4294967295"/>
          </p:nvPr>
        </p:nvSpPr>
        <p:spPr>
          <a:xfrm>
            <a:off x="293688" y="169863"/>
            <a:ext cx="8382000" cy="984250"/>
          </a:xfrm>
        </p:spPr>
        <p:txBody>
          <a:bodyPr/>
          <a:lstStyle/>
          <a:p>
            <a:pPr eaLnBrk="1" hangingPunct="1"/>
            <a:r>
              <a:rPr lang="en-US" altLang="zh-CN" sz="3600" smtClean="0">
                <a:ea typeface="ＭＳ Ｐゴシック" panose="020B0600070205080204" pitchFamily="34" charset="-128"/>
              </a:rPr>
              <a:t>Wireless access networks</a:t>
            </a:r>
            <a:endParaRPr lang="en-US" altLang="zh-CN" smtClean="0">
              <a:ea typeface="ＭＳ Ｐゴシック" panose="020B0600070205080204" pitchFamily="34" charset="-128"/>
            </a:endParaRPr>
          </a:p>
        </p:txBody>
      </p:sp>
      <p:sp>
        <p:nvSpPr>
          <p:cNvPr id="25604" name="Rectangle 3"/>
          <p:cNvSpPr>
            <a:spLocks noGrp="1" noChangeArrowheads="1"/>
          </p:cNvSpPr>
          <p:nvPr>
            <p:ph type="body" sz="half" idx="4294967295"/>
          </p:nvPr>
        </p:nvSpPr>
        <p:spPr>
          <a:xfrm>
            <a:off x="261938" y="1322388"/>
            <a:ext cx="8370887" cy="865187"/>
          </a:xfrm>
        </p:spPr>
        <p:txBody>
          <a:bodyPr/>
          <a:lstStyle/>
          <a:p>
            <a:pPr marL="287338" indent="-287338" eaLnBrk="1" hangingPunct="1"/>
            <a:r>
              <a:rPr lang="en-US" altLang="zh-CN" sz="2000" dirty="0" smtClean="0">
                <a:ea typeface="ＭＳ Ｐゴシック" panose="020B0600070205080204" pitchFamily="34" charset="-128"/>
              </a:rPr>
              <a:t>shared </a:t>
            </a:r>
            <a:r>
              <a:rPr lang="en-US" altLang="zh-CN" sz="2000" i="1" dirty="0" smtClean="0">
                <a:ea typeface="ＭＳ Ｐゴシック" panose="020B0600070205080204" pitchFamily="34" charset="-128"/>
              </a:rPr>
              <a:t>wireless</a:t>
            </a:r>
            <a:r>
              <a:rPr lang="en-US" altLang="zh-CN" sz="2000" dirty="0" smtClean="0">
                <a:ea typeface="ＭＳ Ｐゴシック" panose="020B0600070205080204" pitchFamily="34" charset="-128"/>
              </a:rPr>
              <a:t> access network connects end system to router</a:t>
            </a:r>
          </a:p>
          <a:p>
            <a:pPr marL="682625" lvl="1" indent="-225425" eaLnBrk="1" hangingPunct="1"/>
            <a:r>
              <a:rPr lang="en-US" altLang="zh-CN" sz="1800" dirty="0" smtClean="0">
                <a:ea typeface="Arial" panose="020B0604020202020204" pitchFamily="34" charset="0"/>
              </a:rPr>
              <a:t>via base station aka </a:t>
            </a:r>
            <a:r>
              <a:rPr lang="ja-JP" altLang="en-US" sz="1800" dirty="0" smtClean="0">
                <a:ea typeface="ＭＳ Ｐゴシック" panose="020B0600070205080204" pitchFamily="34" charset="-128"/>
              </a:rPr>
              <a:t>“</a:t>
            </a:r>
            <a:r>
              <a:rPr lang="en-US" altLang="ja-JP" sz="1800" dirty="0" smtClean="0">
                <a:ea typeface="ＭＳ Ｐゴシック" panose="020B0600070205080204" pitchFamily="34" charset="-128"/>
              </a:rPr>
              <a:t>access point</a:t>
            </a:r>
            <a:r>
              <a:rPr lang="ja-JP" altLang="en-US" sz="1800" dirty="0" smtClean="0">
                <a:ea typeface="ＭＳ Ｐゴシック" panose="020B0600070205080204" pitchFamily="34" charset="-128"/>
              </a:rPr>
              <a:t>”</a:t>
            </a:r>
            <a:endParaRPr lang="en-US" altLang="zh-CN" sz="1800" dirty="0" smtClean="0">
              <a:ea typeface="Arial" panose="020B0604020202020204" pitchFamily="34" charset="0"/>
            </a:endParaRPr>
          </a:p>
        </p:txBody>
      </p:sp>
      <p:pic>
        <p:nvPicPr>
          <p:cNvPr id="25605"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890588"/>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3"/>
          <p:cNvSpPr>
            <a:spLocks noChangeArrowheads="1"/>
          </p:cNvSpPr>
          <p:nvPr/>
        </p:nvSpPr>
        <p:spPr bwMode="auto">
          <a:xfrm>
            <a:off x="341313" y="2214563"/>
            <a:ext cx="40798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682625" indent="-2254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Gill Sans MT" panose="020B0502020104020203" pitchFamily="34"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latin typeface="Gill Sans MT" panose="020B0502020104020203" pitchFamily="34"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latin typeface="Gill Sans MT" panose="020B0502020104020203" pitchFamily="34" charset="0"/>
              </a:rPr>
              <a:t>802.11b/g/n (</a:t>
            </a:r>
            <a:r>
              <a:rPr lang="en-US" altLang="zh-CN" sz="2000" dirty="0" err="1">
                <a:latin typeface="Gill Sans MT" panose="020B0502020104020203" pitchFamily="34" charset="0"/>
              </a:rPr>
              <a:t>WiFi</a:t>
            </a:r>
            <a:r>
              <a:rPr lang="en-US" altLang="zh-CN" sz="2000" dirty="0">
                <a:latin typeface="Gill Sans MT" panose="020B0502020104020203" pitchFamily="34" charset="0"/>
              </a:rPr>
              <a:t>): 11, 54, 450 Mbps transmission rate</a:t>
            </a:r>
          </a:p>
        </p:txBody>
      </p:sp>
      <p:sp>
        <p:nvSpPr>
          <p:cNvPr id="25607" name="Rectangle 3"/>
          <p:cNvSpPr>
            <a:spLocks noChangeArrowheads="1"/>
          </p:cNvSpPr>
          <p:nvPr/>
        </p:nvSpPr>
        <p:spPr bwMode="auto">
          <a:xfrm>
            <a:off x="4640263" y="1819275"/>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682625" indent="-2254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a:latin typeface="Gill Sans MT" panose="020B0502020104020203" pitchFamily="34"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a:solidFill>
                  <a:srgbClr val="CC0000"/>
                </a:solidFill>
                <a:latin typeface="Gill Sans MT" panose="020B0502020104020203" pitchFamily="34"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a:latin typeface="Gill Sans MT" panose="020B0502020104020203" pitchFamily="34" charset="0"/>
              </a:rPr>
              <a:t>provided by telco (cellular) operator, 10</a:t>
            </a:r>
            <a:r>
              <a:rPr lang="ja-JP" altLang="en-US" sz="2000">
                <a:latin typeface="Gill Sans MT" panose="020B0502020104020203" pitchFamily="34" charset="0"/>
              </a:rPr>
              <a:t>’</a:t>
            </a:r>
            <a:r>
              <a:rPr lang="en-US" altLang="ja-JP" sz="2000">
                <a:latin typeface="Gill Sans MT" panose="020B0502020104020203" pitchFamily="34"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a:latin typeface="Gill Sans MT" panose="020B0502020104020203" pitchFamily="34" charset="0"/>
              </a:rPr>
              <a:t>between 1 and 10 Mbps </a:t>
            </a:r>
          </a:p>
          <a:p>
            <a:pPr lvl="1" eaLnBrk="1" hangingPunct="1">
              <a:lnSpc>
                <a:spcPct val="85000"/>
              </a:lnSpc>
              <a:spcBef>
                <a:spcPct val="20000"/>
              </a:spcBef>
              <a:buClr>
                <a:srgbClr val="000099"/>
              </a:buClr>
              <a:buFont typeface="Wingdings" panose="05000000000000000000" pitchFamily="2" charset="2"/>
              <a:buChar char="§"/>
            </a:pPr>
            <a:r>
              <a:rPr lang="en-US" altLang="zh-CN" sz="2000">
                <a:latin typeface="Gill Sans MT" panose="020B0502020104020203" pitchFamily="34" charset="0"/>
              </a:rPr>
              <a:t>3G, 4G: LTE</a:t>
            </a:r>
          </a:p>
        </p:txBody>
      </p:sp>
      <p:grpSp>
        <p:nvGrpSpPr>
          <p:cNvPr id="25608" name="Group 85"/>
          <p:cNvGrpSpPr>
            <a:grpSpLocks/>
          </p:cNvGrpSpPr>
          <p:nvPr/>
        </p:nvGrpSpPr>
        <p:grpSpPr bwMode="auto">
          <a:xfrm>
            <a:off x="958850" y="3605213"/>
            <a:ext cx="2487613" cy="1562100"/>
            <a:chOff x="2889" y="1631"/>
            <a:chExt cx="980" cy="743"/>
          </a:xfrm>
        </p:grpSpPr>
        <p:sp>
          <p:nvSpPr>
            <p:cNvPr id="25733"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734"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5609" name="Line 110"/>
          <p:cNvSpPr>
            <a:spLocks noChangeShapeType="1"/>
          </p:cNvSpPr>
          <p:nvPr/>
        </p:nvSpPr>
        <p:spPr bwMode="auto">
          <a:xfrm>
            <a:off x="2603500" y="5010150"/>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0" name="Line 116"/>
          <p:cNvSpPr>
            <a:spLocks noChangeShapeType="1"/>
          </p:cNvSpPr>
          <p:nvPr/>
        </p:nvSpPr>
        <p:spPr bwMode="auto">
          <a:xfrm flipV="1">
            <a:off x="2003425" y="4875213"/>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11" name="Group 228"/>
          <p:cNvGrpSpPr>
            <a:grpSpLocks/>
          </p:cNvGrpSpPr>
          <p:nvPr/>
        </p:nvGrpSpPr>
        <p:grpSpPr bwMode="auto">
          <a:xfrm>
            <a:off x="2279650" y="4718050"/>
            <a:ext cx="666750" cy="284163"/>
            <a:chOff x="4650" y="1129"/>
            <a:chExt cx="246" cy="95"/>
          </a:xfrm>
        </p:grpSpPr>
        <p:sp>
          <p:nvSpPr>
            <p:cNvPr id="257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57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57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5728" name="Group 232"/>
            <p:cNvGrpSpPr>
              <a:grpSpLocks/>
            </p:cNvGrpSpPr>
            <p:nvPr/>
          </p:nvGrpSpPr>
          <p:grpSpPr bwMode="auto">
            <a:xfrm>
              <a:off x="4699" y="1145"/>
              <a:ext cx="138" cy="29"/>
              <a:chOff x="2468" y="1332"/>
              <a:chExt cx="310" cy="60"/>
            </a:xfrm>
          </p:grpSpPr>
          <p:sp>
            <p:nvSpPr>
              <p:cNvPr id="2573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73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72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3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12" name="Group 246"/>
          <p:cNvGrpSpPr>
            <a:grpSpLocks/>
          </p:cNvGrpSpPr>
          <p:nvPr/>
        </p:nvGrpSpPr>
        <p:grpSpPr bwMode="auto">
          <a:xfrm>
            <a:off x="1527175" y="4484688"/>
            <a:ext cx="863600" cy="588962"/>
            <a:chOff x="2967" y="478"/>
            <a:chExt cx="788" cy="625"/>
          </a:xfrm>
        </p:grpSpPr>
        <p:pic>
          <p:nvPicPr>
            <p:cNvPr id="25723"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4"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3" name="Group 390"/>
          <p:cNvGrpSpPr>
            <a:grpSpLocks/>
          </p:cNvGrpSpPr>
          <p:nvPr/>
        </p:nvGrpSpPr>
        <p:grpSpPr bwMode="auto">
          <a:xfrm>
            <a:off x="1441450" y="3716338"/>
            <a:ext cx="757238" cy="682625"/>
            <a:chOff x="877" y="1008"/>
            <a:chExt cx="2747" cy="2591"/>
          </a:xfrm>
        </p:grpSpPr>
        <p:pic>
          <p:nvPicPr>
            <p:cNvPr id="25700"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1"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 name="Freeform 393"/>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703"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4" name="Freeform 395"/>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5"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6"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7" name="Freeform 398"/>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8" name="Freeform 399"/>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09" name="Freeform 400"/>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710" name="Group 401"/>
            <p:cNvGrpSpPr>
              <a:grpSpLocks/>
            </p:cNvGrpSpPr>
            <p:nvPr/>
          </p:nvGrpSpPr>
          <p:grpSpPr bwMode="auto">
            <a:xfrm>
              <a:off x="1709" y="3008"/>
              <a:ext cx="507" cy="234"/>
              <a:chOff x="1740" y="2642"/>
              <a:chExt cx="752" cy="327"/>
            </a:xfrm>
          </p:grpSpPr>
          <p:sp>
            <p:nvSpPr>
              <p:cNvPr id="25717"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8"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9"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20"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21"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22"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5711" name="Freeform 408"/>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2" name="Freeform 409"/>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3"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4"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5"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16"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614" name="Group 445"/>
          <p:cNvGrpSpPr>
            <a:grpSpLocks/>
          </p:cNvGrpSpPr>
          <p:nvPr/>
        </p:nvGrpSpPr>
        <p:grpSpPr bwMode="auto">
          <a:xfrm>
            <a:off x="5146675" y="4071938"/>
            <a:ext cx="2709863" cy="1951037"/>
            <a:chOff x="3652" y="2846"/>
            <a:chExt cx="1253" cy="934"/>
          </a:xfrm>
        </p:grpSpPr>
        <p:sp>
          <p:nvSpPr>
            <p:cNvPr id="25641" name="Freeform 84"/>
            <p:cNvSpPr>
              <a:spLocks/>
            </p:cNvSpPr>
            <p:nvPr/>
          </p:nvSpPr>
          <p:spPr bwMode="auto">
            <a:xfrm>
              <a:off x="3652" y="2949"/>
              <a:ext cx="1094" cy="675"/>
            </a:xfrm>
            <a:custGeom>
              <a:avLst/>
              <a:gdLst>
                <a:gd name="T0" fmla="*/ 1635 w 1036"/>
                <a:gd name="T1" fmla="*/ 11 h 675"/>
                <a:gd name="T2" fmla="*/ 985 w 1036"/>
                <a:gd name="T3" fmla="*/ 53 h 675"/>
                <a:gd name="T4" fmla="*/ 521 w 1036"/>
                <a:gd name="T5" fmla="*/ 129 h 675"/>
                <a:gd name="T6" fmla="*/ 386 w 1036"/>
                <a:gd name="T7" fmla="*/ 229 h 675"/>
                <a:gd name="T8" fmla="*/ 54 w 1036"/>
                <a:gd name="T9" fmla="*/ 297 h 675"/>
                <a:gd name="T10" fmla="*/ 43 w 1036"/>
                <a:gd name="T11" fmla="*/ 459 h 675"/>
                <a:gd name="T12" fmla="*/ 333 w 1036"/>
                <a:gd name="T13" fmla="*/ 489 h 675"/>
                <a:gd name="T14" fmla="*/ 1158 w 1036"/>
                <a:gd name="T15" fmla="*/ 489 h 675"/>
                <a:gd name="T16" fmla="*/ 1509 w 1036"/>
                <a:gd name="T17" fmla="*/ 555 h 675"/>
                <a:gd name="T18" fmla="*/ 1898 w 1036"/>
                <a:gd name="T19" fmla="*/ 657 h 675"/>
                <a:gd name="T20" fmla="*/ 2195 w 1036"/>
                <a:gd name="T21" fmla="*/ 661 h 675"/>
                <a:gd name="T22" fmla="*/ 2401 w 1036"/>
                <a:gd name="T23" fmla="*/ 603 h 675"/>
                <a:gd name="T24" fmla="*/ 2506 w 1036"/>
                <a:gd name="T25" fmla="*/ 445 h 675"/>
                <a:gd name="T26" fmla="*/ 2570 w 1036"/>
                <a:gd name="T27" fmla="*/ 291 h 675"/>
                <a:gd name="T28" fmla="*/ 2578 w 1036"/>
                <a:gd name="T29" fmla="*/ 107 h 675"/>
                <a:gd name="T30" fmla="*/ 2356 w 1036"/>
                <a:gd name="T31" fmla="*/ 17 h 675"/>
                <a:gd name="T32" fmla="*/ 1957 w 1036"/>
                <a:gd name="T33" fmla="*/ 3 h 675"/>
                <a:gd name="T34" fmla="*/ 1635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42"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643"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44" name="Group 134"/>
            <p:cNvGrpSpPr>
              <a:grpSpLocks/>
            </p:cNvGrpSpPr>
            <p:nvPr/>
          </p:nvGrpSpPr>
          <p:grpSpPr bwMode="auto">
            <a:xfrm>
              <a:off x="3911" y="2846"/>
              <a:ext cx="262" cy="243"/>
              <a:chOff x="2751" y="1851"/>
              <a:chExt cx="462" cy="478"/>
            </a:xfrm>
          </p:grpSpPr>
          <p:pic>
            <p:nvPicPr>
              <p:cNvPr id="25698"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9"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45" name="Group 252"/>
            <p:cNvGrpSpPr>
              <a:grpSpLocks/>
            </p:cNvGrpSpPr>
            <p:nvPr/>
          </p:nvGrpSpPr>
          <p:grpSpPr bwMode="auto">
            <a:xfrm>
              <a:off x="4193" y="3034"/>
              <a:ext cx="288" cy="398"/>
              <a:chOff x="742" y="2409"/>
              <a:chExt cx="576" cy="881"/>
            </a:xfrm>
          </p:grpSpPr>
          <p:grpSp>
            <p:nvGrpSpPr>
              <p:cNvPr id="25680" name="Group 253"/>
              <p:cNvGrpSpPr>
                <a:grpSpLocks/>
              </p:cNvGrpSpPr>
              <p:nvPr/>
            </p:nvGrpSpPr>
            <p:grpSpPr bwMode="auto">
              <a:xfrm>
                <a:off x="832" y="2643"/>
                <a:ext cx="376" cy="647"/>
                <a:chOff x="3130" y="3288"/>
                <a:chExt cx="410" cy="742"/>
              </a:xfrm>
            </p:grpSpPr>
            <p:sp>
              <p:nvSpPr>
                <p:cNvPr id="25683"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4"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5"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6"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7"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8"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9"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0"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1"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2"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3"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4"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5"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6"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97"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5681"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2"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5646" name="Group 342"/>
            <p:cNvGrpSpPr>
              <a:grpSpLocks/>
            </p:cNvGrpSpPr>
            <p:nvPr/>
          </p:nvGrpSpPr>
          <p:grpSpPr bwMode="auto">
            <a:xfrm>
              <a:off x="3715" y="3159"/>
              <a:ext cx="337" cy="257"/>
              <a:chOff x="877" y="1008"/>
              <a:chExt cx="2747" cy="2591"/>
            </a:xfrm>
          </p:grpSpPr>
          <p:pic>
            <p:nvPicPr>
              <p:cNvPr id="25657"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8"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59" name="Freeform 3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660"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1" name="Freeform 3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2"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3"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4" name="Freeform 3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5" name="Freeform 351"/>
              <p:cNvSpPr>
                <a:spLocks/>
              </p:cNvSpPr>
              <p:nvPr/>
            </p:nvSpPr>
            <p:spPr bwMode="auto">
              <a:xfrm>
                <a:off x="3195" y="1755"/>
                <a:ext cx="429" cy="1187"/>
              </a:xfrm>
              <a:custGeom>
                <a:avLst/>
                <a:gdLst>
                  <a:gd name="T0" fmla="*/ 1 w 637"/>
                  <a:gd name="T1" fmla="*/ 0 h 1659"/>
                  <a:gd name="T2" fmla="*/ 1 w 637"/>
                  <a:gd name="T3" fmla="*/ 0 h 1659"/>
                  <a:gd name="T4" fmla="*/ 1 w 637"/>
                  <a:gd name="T5" fmla="*/ 6 h 1659"/>
                  <a:gd name="T6" fmla="*/ 0 w 637"/>
                  <a:gd name="T7" fmla="*/ 6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6" name="Freeform 352"/>
              <p:cNvSpPr>
                <a:spLocks/>
              </p:cNvSpPr>
              <p:nvPr/>
            </p:nvSpPr>
            <p:spPr bwMode="auto">
              <a:xfrm>
                <a:off x="1734" y="2587"/>
                <a:ext cx="1494" cy="394"/>
              </a:xfrm>
              <a:custGeom>
                <a:avLst/>
                <a:gdLst>
                  <a:gd name="T0" fmla="*/ 0 w 2216"/>
                  <a:gd name="T1" fmla="*/ 0 h 550"/>
                  <a:gd name="T2" fmla="*/ 1 w 2216"/>
                  <a:gd name="T3" fmla="*/ 1 h 550"/>
                  <a:gd name="T4" fmla="*/ 3 w 2216"/>
                  <a:gd name="T5" fmla="*/ 2 h 550"/>
                  <a:gd name="T6" fmla="*/ 3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667" name="Group 353"/>
              <p:cNvGrpSpPr>
                <a:grpSpLocks/>
              </p:cNvGrpSpPr>
              <p:nvPr/>
            </p:nvGrpSpPr>
            <p:grpSpPr bwMode="auto">
              <a:xfrm>
                <a:off x="1709" y="3008"/>
                <a:ext cx="507" cy="234"/>
                <a:chOff x="1740" y="2642"/>
                <a:chExt cx="752" cy="327"/>
              </a:xfrm>
            </p:grpSpPr>
            <p:sp>
              <p:nvSpPr>
                <p:cNvPr id="25674"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5"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6"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7"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8"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9"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5668" name="Freeform 3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69" name="Freeform 3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0"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1"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2"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73"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647" name="Group 237"/>
            <p:cNvGrpSpPr>
              <a:grpSpLocks/>
            </p:cNvGrpSpPr>
            <p:nvPr/>
          </p:nvGrpSpPr>
          <p:grpSpPr bwMode="auto">
            <a:xfrm>
              <a:off x="4377" y="3439"/>
              <a:ext cx="246" cy="107"/>
              <a:chOff x="4650" y="1129"/>
              <a:chExt cx="246" cy="95"/>
            </a:xfrm>
          </p:grpSpPr>
          <p:sp>
            <p:nvSpPr>
              <p:cNvPr id="256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56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56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5652" name="Group 241"/>
              <p:cNvGrpSpPr>
                <a:grpSpLocks/>
              </p:cNvGrpSpPr>
              <p:nvPr/>
            </p:nvGrpSpPr>
            <p:grpSpPr bwMode="auto">
              <a:xfrm>
                <a:off x="4699" y="1145"/>
                <a:ext cx="138" cy="29"/>
                <a:chOff x="2468" y="1332"/>
                <a:chExt cx="310" cy="60"/>
              </a:xfrm>
            </p:grpSpPr>
            <p:sp>
              <p:nvSpPr>
                <p:cNvPr id="25655"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56"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653"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54"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48"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615" name="Text Box 446"/>
          <p:cNvSpPr txBox="1">
            <a:spLocks noChangeArrowheads="1"/>
          </p:cNvSpPr>
          <p:nvPr/>
        </p:nvSpPr>
        <p:spPr bwMode="auto">
          <a:xfrm>
            <a:off x="2044700" y="5254625"/>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to Internet</a:t>
            </a:r>
          </a:p>
        </p:txBody>
      </p:sp>
      <p:sp>
        <p:nvSpPr>
          <p:cNvPr id="25616" name="Text Box 447"/>
          <p:cNvSpPr txBox="1">
            <a:spLocks noChangeArrowheads="1"/>
          </p:cNvSpPr>
          <p:nvPr/>
        </p:nvSpPr>
        <p:spPr bwMode="auto">
          <a:xfrm>
            <a:off x="6711950" y="5884863"/>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to Internet</a:t>
            </a:r>
          </a:p>
        </p:txBody>
      </p:sp>
      <p:sp>
        <p:nvSpPr>
          <p:cNvPr id="25617"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F3DA80C-86E3-4BBC-924A-D18889067BDB}"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grpSp>
        <p:nvGrpSpPr>
          <p:cNvPr id="25618" name="Group 114"/>
          <p:cNvGrpSpPr>
            <a:grpSpLocks/>
          </p:cNvGrpSpPr>
          <p:nvPr/>
        </p:nvGrpSpPr>
        <p:grpSpPr bwMode="auto">
          <a:xfrm>
            <a:off x="2330450" y="3776663"/>
            <a:ext cx="636588" cy="879475"/>
            <a:chOff x="5806938" y="3011924"/>
            <a:chExt cx="347997" cy="396620"/>
          </a:xfrm>
        </p:grpSpPr>
        <p:pic>
          <p:nvPicPr>
            <p:cNvPr id="25639"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0"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19" name="Group 347"/>
          <p:cNvGrpSpPr>
            <a:grpSpLocks/>
          </p:cNvGrpSpPr>
          <p:nvPr/>
        </p:nvGrpSpPr>
        <p:grpSpPr bwMode="auto">
          <a:xfrm>
            <a:off x="2268538" y="4703763"/>
            <a:ext cx="692150" cy="331787"/>
            <a:chOff x="1871277" y="1576300"/>
            <a:chExt cx="1128371" cy="437861"/>
          </a:xfrm>
        </p:grpSpPr>
        <p:sp>
          <p:nvSpPr>
            <p:cNvPr id="116" name="Oval 115"/>
            <p:cNvSpPr>
              <a:spLocks noChangeArrowheads="1"/>
            </p:cNvSpPr>
            <p:nvPr/>
          </p:nvSpPr>
          <p:spPr bwMode="auto">
            <a:xfrm flipV="1">
              <a:off x="1873864" y="1693622"/>
              <a:ext cx="1125784" cy="320539"/>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8" name="Oval 117"/>
            <p:cNvSpPr>
              <a:spLocks noChangeArrowheads="1"/>
            </p:cNvSpPr>
            <p:nvPr/>
          </p:nvSpPr>
          <p:spPr bwMode="auto">
            <a:xfrm flipV="1">
              <a:off x="1871277" y="1576300"/>
              <a:ext cx="1125782" cy="32053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 name="Freeform 119"/>
            <p:cNvSpPr>
              <a:spLocks/>
            </p:cNvSpPr>
            <p:nvPr/>
          </p:nvSpPr>
          <p:spPr bwMode="auto">
            <a:xfrm>
              <a:off x="2101609" y="1632865"/>
              <a:ext cx="662530" cy="11103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1" name="Freeform 120"/>
            <p:cNvSpPr>
              <a:spLocks/>
            </p:cNvSpPr>
            <p:nvPr/>
          </p:nvSpPr>
          <p:spPr bwMode="auto">
            <a:xfrm>
              <a:off x="2536394" y="1727142"/>
              <a:ext cx="243273" cy="98466"/>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22" name="Freeform 121"/>
            <p:cNvSpPr>
              <a:spLocks/>
            </p:cNvSpPr>
            <p:nvPr/>
          </p:nvSpPr>
          <p:spPr bwMode="auto">
            <a:xfrm>
              <a:off x="2091257" y="1729237"/>
              <a:ext cx="240685" cy="9846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23" name="Straight Connector 122"/>
            <p:cNvCxnSpPr>
              <a:cxnSpLocks noChangeShapeType="1"/>
              <a:endCxn id="118" idx="2"/>
            </p:cNvCxnSpPr>
            <p:nvPr/>
          </p:nvCxnSpPr>
          <p:spPr bwMode="auto">
            <a:xfrm flipH="1" flipV="1">
              <a:off x="1871277" y="1737617"/>
              <a:ext cx="2587" cy="12360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4" name="Straight Connector 123"/>
            <p:cNvCxnSpPr>
              <a:cxnSpLocks noChangeShapeType="1"/>
            </p:cNvCxnSpPr>
            <p:nvPr/>
          </p:nvCxnSpPr>
          <p:spPr bwMode="auto">
            <a:xfrm flipH="1" flipV="1">
              <a:off x="2997059" y="1735522"/>
              <a:ext cx="2589" cy="121512"/>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620" name="Group 347"/>
          <p:cNvGrpSpPr>
            <a:grpSpLocks/>
          </p:cNvGrpSpPr>
          <p:nvPr/>
        </p:nvGrpSpPr>
        <p:grpSpPr bwMode="auto">
          <a:xfrm>
            <a:off x="6681788" y="5286375"/>
            <a:ext cx="569912" cy="269875"/>
            <a:chOff x="1871277" y="1576300"/>
            <a:chExt cx="1128371" cy="437861"/>
          </a:xfrm>
        </p:grpSpPr>
        <p:sp>
          <p:nvSpPr>
            <p:cNvPr id="126" name="Oval 125"/>
            <p:cNvSpPr>
              <a:spLocks noChangeArrowheads="1"/>
            </p:cNvSpPr>
            <p:nvPr/>
          </p:nvSpPr>
          <p:spPr bwMode="auto">
            <a:xfrm flipV="1">
              <a:off x="1874419" y="1694780"/>
              <a:ext cx="1125229" cy="31938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8" name="Oval 127"/>
            <p:cNvSpPr>
              <a:spLocks noChangeArrowheads="1"/>
            </p:cNvSpPr>
            <p:nvPr/>
          </p:nvSpPr>
          <p:spPr bwMode="auto">
            <a:xfrm flipV="1">
              <a:off x="1871277" y="1576300"/>
              <a:ext cx="1125229" cy="31938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 name="Freeform 129"/>
            <p:cNvSpPr>
              <a:spLocks/>
            </p:cNvSpPr>
            <p:nvPr/>
          </p:nvSpPr>
          <p:spPr bwMode="auto">
            <a:xfrm>
              <a:off x="2103866" y="1632964"/>
              <a:ext cx="660050" cy="11075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1" name="Freeform 130"/>
            <p:cNvSpPr>
              <a:spLocks/>
            </p:cNvSpPr>
            <p:nvPr/>
          </p:nvSpPr>
          <p:spPr bwMode="auto">
            <a:xfrm>
              <a:off x="2537614" y="1728264"/>
              <a:ext cx="242018" cy="9529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sp>
          <p:nvSpPr>
            <p:cNvPr id="132" name="Freeform 131"/>
            <p:cNvSpPr>
              <a:spLocks/>
            </p:cNvSpPr>
            <p:nvPr/>
          </p:nvSpPr>
          <p:spPr bwMode="auto">
            <a:xfrm>
              <a:off x="2091294" y="1730839"/>
              <a:ext cx="238875" cy="9530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p>
          </p:txBody>
        </p:sp>
        <p:cxnSp>
          <p:nvCxnSpPr>
            <p:cNvPr id="133" name="Straight Connector 132"/>
            <p:cNvCxnSpPr>
              <a:cxnSpLocks noChangeShapeType="1"/>
              <a:endCxn id="128" idx="2"/>
            </p:cNvCxnSpPr>
            <p:nvPr/>
          </p:nvCxnSpPr>
          <p:spPr bwMode="auto">
            <a:xfrm flipH="1" flipV="1">
              <a:off x="1871277" y="1735990"/>
              <a:ext cx="3142" cy="123631"/>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4" name="Straight Connector 133"/>
            <p:cNvCxnSpPr>
              <a:cxnSpLocks noChangeShapeType="1"/>
            </p:cNvCxnSpPr>
            <p:nvPr/>
          </p:nvCxnSpPr>
          <p:spPr bwMode="auto">
            <a:xfrm flipH="1" flipV="1">
              <a:off x="2996506" y="1735990"/>
              <a:ext cx="3142" cy="12105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extLst>
      <p:ext uri="{BB962C8B-B14F-4D97-AF65-F5344CB8AC3E}">
        <p14:creationId xmlns:p14="http://schemas.microsoft.com/office/powerpoint/2010/main" val="29579923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7135059-A5AE-4F26-A72C-7DD6AD81E9CD}" type="slidenum">
              <a:rPr lang="zh-CN" altLang="en-US" sz="1400">
                <a:latin typeface="Tahoma" panose="020B0604030504040204" pitchFamily="34" charset="0"/>
              </a:rPr>
              <a:pPr/>
              <a:t>8</a:t>
            </a:fld>
            <a:endParaRPr lang="en-US" altLang="zh-CN" sz="1400">
              <a:latin typeface="Tahoma" panose="020B0604030504040204" pitchFamily="34" charset="0"/>
            </a:endParaRPr>
          </a:p>
        </p:txBody>
      </p:sp>
      <p:sp>
        <p:nvSpPr>
          <p:cNvPr id="1036" name="Rectangle 2"/>
          <p:cNvSpPr>
            <a:spLocks noGrp="1" noChangeArrowheads="1"/>
          </p:cNvSpPr>
          <p:nvPr>
            <p:ph type="title"/>
          </p:nvPr>
        </p:nvSpPr>
        <p:spPr>
          <a:xfrm>
            <a:off x="873125" y="461963"/>
            <a:ext cx="7793038" cy="1462087"/>
          </a:xfrm>
        </p:spPr>
        <p:txBody>
          <a:bodyPr/>
          <a:lstStyle/>
          <a:p>
            <a:pPr eaLnBrk="1" hangingPunct="1"/>
            <a:r>
              <a:rPr lang="en-US" altLang="zh-CN" sz="3200" smtClean="0">
                <a:solidFill>
                  <a:srgbClr val="FF3300"/>
                </a:solidFill>
                <a:latin typeface="Comic Sans MS" panose="030F0702030302020204" pitchFamily="66" charset="0"/>
              </a:rPr>
              <a:t>Category</a:t>
            </a:r>
            <a:r>
              <a:rPr lang="en-US" altLang="zh-CN" sz="3200" smtClean="0">
                <a:latin typeface="Comic Sans MS" panose="030F0702030302020204" pitchFamily="66" charset="0"/>
              </a:rPr>
              <a:t> of Computer Networks</a:t>
            </a:r>
          </a:p>
        </p:txBody>
      </p:sp>
      <p:sp>
        <p:nvSpPr>
          <p:cNvPr id="147459" name="Rectangle 3"/>
          <p:cNvSpPr>
            <a:spLocks noGrp="1" noChangeArrowheads="1"/>
          </p:cNvSpPr>
          <p:nvPr>
            <p:ph type="body" sz="half" idx="1"/>
          </p:nvPr>
        </p:nvSpPr>
        <p:spPr>
          <a:xfrm>
            <a:off x="393700" y="2022475"/>
            <a:ext cx="8534400" cy="2124075"/>
          </a:xfrm>
          <a:ln>
            <a:solidFill>
              <a:srgbClr val="FF0000"/>
            </a:solidFill>
            <a:miter lim="800000"/>
            <a:headEnd/>
            <a:tailEnd/>
          </a:ln>
        </p:spPr>
        <p:txBody>
          <a:bodyPr/>
          <a:lstStyle/>
          <a:p>
            <a:pPr eaLnBrk="1" hangingPunct="1"/>
            <a:r>
              <a:rPr lang="en-US" altLang="zh-CN" sz="2800" dirty="0" smtClean="0">
                <a:solidFill>
                  <a:srgbClr val="FF3300"/>
                </a:solidFill>
                <a:latin typeface="Comic Sans MS" panose="030F0702030302020204" pitchFamily="66" charset="0"/>
              </a:rPr>
              <a:t>Computer Networks</a:t>
            </a:r>
          </a:p>
          <a:p>
            <a:pPr lvl="1" algn="just" eaLnBrk="1" hangingPunct="1"/>
            <a:r>
              <a:rPr lang="en-US" altLang="zh-CN" sz="2400" dirty="0" smtClean="0">
                <a:solidFill>
                  <a:srgbClr val="0000FF"/>
                </a:solidFill>
                <a:latin typeface="Comic Sans MS" panose="030F0702030302020204" pitchFamily="66" charset="0"/>
              </a:rPr>
              <a:t>A computer network is composed of multiple computers </a:t>
            </a:r>
            <a:r>
              <a:rPr lang="en-US" altLang="zh-CN" sz="2400" dirty="0" smtClean="0">
                <a:solidFill>
                  <a:srgbClr val="FF0000"/>
                </a:solidFill>
                <a:latin typeface="Comic Sans MS" panose="030F0702030302020204" pitchFamily="66" charset="0"/>
              </a:rPr>
              <a:t>connected</a:t>
            </a:r>
            <a:r>
              <a:rPr lang="en-US" altLang="zh-CN" sz="2400" dirty="0" smtClean="0">
                <a:solidFill>
                  <a:srgbClr val="0000FF"/>
                </a:solidFill>
                <a:latin typeface="Comic Sans MS" panose="030F0702030302020204" pitchFamily="66" charset="0"/>
              </a:rPr>
              <a:t> together using a telecommunication system for the purpose of </a:t>
            </a:r>
            <a:r>
              <a:rPr lang="en-US" altLang="zh-CN" sz="2400" dirty="0" smtClean="0">
                <a:solidFill>
                  <a:srgbClr val="FF0000"/>
                </a:solidFill>
                <a:latin typeface="Comic Sans MS" panose="030F0702030302020204" pitchFamily="66" charset="0"/>
              </a:rPr>
              <a:t>sharing</a:t>
            </a:r>
            <a:r>
              <a:rPr lang="en-US" altLang="zh-CN" sz="2400" dirty="0" smtClean="0">
                <a:solidFill>
                  <a:srgbClr val="0000FF"/>
                </a:solidFill>
                <a:latin typeface="Comic Sans MS" panose="030F0702030302020204" pitchFamily="66" charset="0"/>
              </a:rPr>
              <a:t> data, resources and communication.</a:t>
            </a:r>
          </a:p>
          <a:p>
            <a:pPr lvl="1" algn="r" eaLnBrk="1" hangingPunct="1">
              <a:buFont typeface="Wingdings" panose="05000000000000000000" pitchFamily="2" charset="2"/>
              <a:buNone/>
            </a:pPr>
            <a:endParaRPr lang="en-US" altLang="zh-CN" sz="1200" dirty="0" smtClean="0">
              <a:solidFill>
                <a:srgbClr val="0000FF"/>
              </a:solidFill>
              <a:latin typeface="Comic Sans MS" panose="030F0702030302020204" pitchFamily="66" charset="0"/>
            </a:endParaRPr>
          </a:p>
        </p:txBody>
      </p:sp>
      <p:graphicFrame>
        <p:nvGraphicFramePr>
          <p:cNvPr id="2" name="图示 1"/>
          <p:cNvGraphicFramePr/>
          <p:nvPr/>
        </p:nvGraphicFramePr>
        <p:xfrm>
          <a:off x="7329488" y="857250"/>
          <a:ext cx="1454150" cy="657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39" name="Text Box 270"/>
          <p:cNvSpPr txBox="1">
            <a:spLocks noChangeArrowheads="1"/>
          </p:cNvSpPr>
          <p:nvPr/>
        </p:nvSpPr>
        <p:spPr bwMode="auto">
          <a:xfrm>
            <a:off x="0" y="736600"/>
            <a:ext cx="7296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200">
                <a:solidFill>
                  <a:srgbClr val="0000FF"/>
                </a:solidFill>
                <a:latin typeface="Comic Sans MS" panose="030F0702030302020204" pitchFamily="66" charset="0"/>
              </a:rPr>
              <a:t>1.1 What </a:t>
            </a:r>
            <a:r>
              <a:rPr lang="en-US" altLang="zh-CN" sz="3200" i="1">
                <a:solidFill>
                  <a:srgbClr val="0000FF"/>
                </a:solidFill>
                <a:latin typeface="Comic Sans MS" panose="030F0702030302020204" pitchFamily="66" charset="0"/>
              </a:rPr>
              <a:t>is</a:t>
            </a:r>
            <a:r>
              <a:rPr lang="en-US" altLang="zh-CN" sz="3200">
                <a:solidFill>
                  <a:srgbClr val="0000FF"/>
                </a:solidFill>
                <a:latin typeface="Comic Sans MS" panose="030F0702030302020204" pitchFamily="66" charset="0"/>
              </a:rPr>
              <a:t> the Internet?</a:t>
            </a:r>
            <a:endParaRPr lang="en-US" altLang="zh-CN" sz="3200">
              <a:solidFill>
                <a:srgbClr val="0000FF"/>
              </a:solidFill>
            </a:endParaRPr>
          </a:p>
        </p:txBody>
      </p:sp>
      <p:sp>
        <p:nvSpPr>
          <p:cNvPr id="3" name="TextBox 2"/>
          <p:cNvSpPr txBox="1"/>
          <p:nvPr/>
        </p:nvSpPr>
        <p:spPr>
          <a:xfrm>
            <a:off x="396240" y="4511040"/>
            <a:ext cx="8503920" cy="2000548"/>
          </a:xfrm>
          <a:prstGeom prst="rect">
            <a:avLst/>
          </a:prstGeom>
          <a:noFill/>
          <a:ln>
            <a:solidFill>
              <a:srgbClr val="FF0000"/>
            </a:solidFill>
          </a:ln>
        </p:spPr>
        <p:txBody>
          <a:bodyPr wrap="square" rtlCol="0">
            <a:spAutoFit/>
          </a:bodyPr>
          <a:lstStyle/>
          <a:p>
            <a:pPr algn="just"/>
            <a:r>
              <a:rPr lang="en-US" altLang="zh-CN" sz="2800" dirty="0">
                <a:solidFill>
                  <a:srgbClr val="FF3300"/>
                </a:solidFill>
                <a:latin typeface="Comic Sans MS" panose="030F0702030302020204" pitchFamily="66" charset="0"/>
                <a:ea typeface="+mn-ea"/>
              </a:rPr>
              <a:t>Definition from Wikipedia:  </a:t>
            </a:r>
            <a:r>
              <a:rPr lang="en-US" altLang="zh-CN" dirty="0">
                <a:solidFill>
                  <a:srgbClr val="0000FF"/>
                </a:solidFill>
                <a:latin typeface="Comic Sans MS" panose="030F0702030302020204" pitchFamily="66" charset="0"/>
                <a:ea typeface="+mn-ea"/>
              </a:rPr>
              <a:t>A computer network or data network is a digital telecommunications network which allows nodes to share resources. In computer networks, networked computing devices exchange data with each other using a data link. </a:t>
            </a:r>
            <a:endParaRPr lang="zh-CN" altLang="en-US" dirty="0">
              <a:solidFill>
                <a:srgbClr val="0000FF"/>
              </a:solidFill>
              <a:latin typeface="Comic Sans MS" panose="030F0702030302020204" pitchFamily="66" charset="0"/>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7459">
                                            <p:bg/>
                                          </p:spTgt>
                                        </p:tgtEl>
                                        <p:attrNameLst>
                                          <p:attrName>style.visibility</p:attrName>
                                        </p:attrNameLst>
                                      </p:cBhvr>
                                      <p:to>
                                        <p:strVal val="visible"/>
                                      </p:to>
                                    </p:set>
                                    <p:animEffect transition="in" filter="dissolve">
                                      <p:cBhvr>
                                        <p:cTn id="7" dur="500"/>
                                        <p:tgtEl>
                                          <p:spTgt spid="147459">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7459">
                                            <p:txEl>
                                              <p:pRg st="0" end="0"/>
                                            </p:txEl>
                                          </p:spTgt>
                                        </p:tgtEl>
                                        <p:attrNameLst>
                                          <p:attrName>style.visibility</p:attrName>
                                        </p:attrNameLst>
                                      </p:cBhvr>
                                      <p:to>
                                        <p:strVal val="visible"/>
                                      </p:to>
                                    </p:set>
                                    <p:animEffect transition="in" filter="dissolve">
                                      <p:cBhvr>
                                        <p:cTn id="10" dur="500"/>
                                        <p:tgtEl>
                                          <p:spTgt spid="147459">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7459">
                                            <p:txEl>
                                              <p:pRg st="1" end="1"/>
                                            </p:txEl>
                                          </p:spTgt>
                                        </p:tgtEl>
                                        <p:attrNameLst>
                                          <p:attrName>style.visibility</p:attrName>
                                        </p:attrNameLst>
                                      </p:cBhvr>
                                      <p:to>
                                        <p:strVal val="visible"/>
                                      </p:to>
                                    </p:set>
                                    <p:animEffect transition="in" filter="dissolve">
                                      <p:cBhvr>
                                        <p:cTn id="13" dur="500"/>
                                        <p:tgtEl>
                                          <p:spTgt spid="147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3AA9FC2-5413-445B-8BB4-E72C84A0C3A9}" type="slidenum">
              <a:rPr lang="zh-CN" altLang="en-US" sz="1400">
                <a:latin typeface="Tahoma" panose="020B0604030504040204" pitchFamily="34" charset="0"/>
              </a:rPr>
              <a:pPr/>
              <a:t>80</a:t>
            </a:fld>
            <a:endParaRPr lang="en-US" altLang="zh-CN" sz="1400">
              <a:latin typeface="Tahoma" panose="020B0604030504040204" pitchFamily="34" charset="0"/>
            </a:endParaRPr>
          </a:p>
        </p:txBody>
      </p:sp>
      <p:sp>
        <p:nvSpPr>
          <p:cNvPr id="101379" name="Rectangle 2"/>
          <p:cNvSpPr>
            <a:spLocks noGrp="1" noChangeArrowheads="1"/>
          </p:cNvSpPr>
          <p:nvPr>
            <p:ph type="title"/>
          </p:nvPr>
        </p:nvSpPr>
        <p:spPr/>
        <p:txBody>
          <a:bodyPr/>
          <a:lstStyle/>
          <a:p>
            <a:pPr eaLnBrk="1" hangingPunct="1"/>
            <a:r>
              <a:rPr lang="en-US" altLang="zh-CN" sz="4000" b="1" smtClean="0">
                <a:solidFill>
                  <a:schemeClr val="folHlink"/>
                </a:solidFill>
                <a:latin typeface="Comic Sans MS" panose="030F0702030302020204" pitchFamily="66" charset="0"/>
              </a:rPr>
              <a:t>Physical Media</a:t>
            </a:r>
            <a:endParaRPr lang="en-US" altLang="zh-CN" b="1" smtClean="0">
              <a:solidFill>
                <a:schemeClr val="folHlink"/>
              </a:solidFill>
              <a:latin typeface="Comic Sans MS" panose="030F0702030302020204" pitchFamily="66" charset="0"/>
            </a:endParaRPr>
          </a:p>
        </p:txBody>
      </p:sp>
      <p:sp>
        <p:nvSpPr>
          <p:cNvPr id="101380" name="Rectangle 3"/>
          <p:cNvSpPr>
            <a:spLocks noGrp="1" noChangeArrowheads="1"/>
          </p:cNvSpPr>
          <p:nvPr>
            <p:ph type="body" sz="half" idx="1"/>
          </p:nvPr>
        </p:nvSpPr>
        <p:spPr>
          <a:xfrm>
            <a:off x="530225" y="1781175"/>
            <a:ext cx="7218363" cy="4114800"/>
          </a:xfrm>
        </p:spPr>
        <p:txBody>
          <a:bodyPr/>
          <a:lstStyle/>
          <a:p>
            <a:pPr eaLnBrk="1" hangingPunct="1">
              <a:spcBef>
                <a:spcPct val="0"/>
              </a:spcBef>
            </a:pPr>
            <a:r>
              <a:rPr lang="en-US" altLang="zh-CN" smtClean="0">
                <a:solidFill>
                  <a:srgbClr val="FF0000"/>
                </a:solidFill>
                <a:latin typeface="Comic Sans MS" panose="030F0702030302020204" pitchFamily="66" charset="0"/>
              </a:rPr>
              <a:t>Bit: </a:t>
            </a:r>
            <a:r>
              <a:rPr lang="en-US" altLang="zh-CN" smtClean="0">
                <a:solidFill>
                  <a:schemeClr val="folHlink"/>
                </a:solidFill>
                <a:latin typeface="Comic Sans MS" panose="030F0702030302020204" pitchFamily="66" charset="0"/>
              </a:rPr>
              <a:t>propagates between transmitter/rcvr pairs</a:t>
            </a:r>
          </a:p>
          <a:p>
            <a:pPr eaLnBrk="1" hangingPunct="1">
              <a:spcBef>
                <a:spcPct val="0"/>
              </a:spcBef>
            </a:pPr>
            <a:r>
              <a:rPr lang="en-US" altLang="zh-CN" smtClean="0">
                <a:solidFill>
                  <a:srgbClr val="FF0000"/>
                </a:solidFill>
                <a:latin typeface="Comic Sans MS" panose="030F0702030302020204" pitchFamily="66" charset="0"/>
              </a:rPr>
              <a:t>physical link:</a:t>
            </a:r>
            <a:r>
              <a:rPr lang="en-US" altLang="zh-CN" smtClean="0">
                <a:latin typeface="Comic Sans MS" panose="030F0702030302020204" pitchFamily="66" charset="0"/>
              </a:rPr>
              <a:t> </a:t>
            </a:r>
            <a:r>
              <a:rPr lang="en-US" altLang="zh-CN" smtClean="0">
                <a:solidFill>
                  <a:schemeClr val="folHlink"/>
                </a:solidFill>
                <a:latin typeface="Comic Sans MS" panose="030F0702030302020204" pitchFamily="66" charset="0"/>
              </a:rPr>
              <a:t>what lies between transmitter &amp; receiver</a:t>
            </a:r>
          </a:p>
          <a:p>
            <a:pPr eaLnBrk="1" hangingPunct="1">
              <a:spcBef>
                <a:spcPct val="0"/>
              </a:spcBef>
            </a:pPr>
            <a:r>
              <a:rPr lang="en-US" altLang="zh-CN" smtClean="0">
                <a:solidFill>
                  <a:srgbClr val="FF0000"/>
                </a:solidFill>
                <a:latin typeface="Comic Sans MS" panose="030F0702030302020204" pitchFamily="66" charset="0"/>
              </a:rPr>
              <a:t>guided media:</a:t>
            </a:r>
            <a:r>
              <a:rPr lang="en-US" altLang="zh-CN" smtClean="0">
                <a:latin typeface="Comic Sans MS" panose="030F0702030302020204" pitchFamily="66" charset="0"/>
              </a:rPr>
              <a:t> </a:t>
            </a:r>
          </a:p>
          <a:p>
            <a:pPr lvl="1" eaLnBrk="1" hangingPunct="1">
              <a:spcBef>
                <a:spcPct val="0"/>
              </a:spcBef>
            </a:pPr>
            <a:r>
              <a:rPr lang="en-US" altLang="zh-CN" smtClean="0">
                <a:solidFill>
                  <a:schemeClr val="folHlink"/>
                </a:solidFill>
                <a:latin typeface="Comic Sans MS" panose="030F0702030302020204" pitchFamily="66" charset="0"/>
              </a:rPr>
              <a:t>signals propagate in solid media: copper, fiber, coax</a:t>
            </a:r>
          </a:p>
          <a:p>
            <a:pPr eaLnBrk="1" hangingPunct="1">
              <a:spcBef>
                <a:spcPct val="0"/>
              </a:spcBef>
            </a:pPr>
            <a:r>
              <a:rPr lang="en-US" altLang="zh-CN" smtClean="0">
                <a:solidFill>
                  <a:srgbClr val="FF0000"/>
                </a:solidFill>
                <a:latin typeface="Comic Sans MS" panose="030F0702030302020204" pitchFamily="66" charset="0"/>
              </a:rPr>
              <a:t>unguided media:</a:t>
            </a:r>
            <a:r>
              <a:rPr lang="en-US" altLang="zh-CN" smtClean="0">
                <a:latin typeface="Comic Sans MS" panose="030F0702030302020204" pitchFamily="66" charset="0"/>
              </a:rPr>
              <a:t> </a:t>
            </a:r>
          </a:p>
          <a:p>
            <a:pPr lvl="1" eaLnBrk="1" hangingPunct="1">
              <a:spcBef>
                <a:spcPct val="0"/>
              </a:spcBef>
            </a:pPr>
            <a:r>
              <a:rPr lang="en-US" altLang="zh-CN" smtClean="0">
                <a:solidFill>
                  <a:schemeClr val="folHlink"/>
                </a:solidFill>
                <a:latin typeface="Comic Sans MS" panose="030F0702030302020204" pitchFamily="66" charset="0"/>
              </a:rPr>
              <a:t>signals propagate freely, e.g., radio</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5A3C98F-4E88-4073-A2F7-E32F82DFFD5B}" type="slidenum">
              <a:rPr lang="zh-CN" altLang="en-US" sz="1400">
                <a:latin typeface="Tahoma" panose="020B0604030504040204" pitchFamily="34" charset="0"/>
              </a:rPr>
              <a:pPr/>
              <a:t>81</a:t>
            </a:fld>
            <a:endParaRPr lang="en-US" altLang="zh-CN" sz="1400">
              <a:latin typeface="Tahoma" panose="020B0604030504040204" pitchFamily="34" charset="0"/>
            </a:endParaRPr>
          </a:p>
        </p:txBody>
      </p:sp>
      <p:grpSp>
        <p:nvGrpSpPr>
          <p:cNvPr id="102403" name="Group 25"/>
          <p:cNvGrpSpPr>
            <a:grpSpLocks/>
          </p:cNvGrpSpPr>
          <p:nvPr/>
        </p:nvGrpSpPr>
        <p:grpSpPr bwMode="auto">
          <a:xfrm>
            <a:off x="4746625" y="4159250"/>
            <a:ext cx="3571875" cy="2089150"/>
            <a:chOff x="2981" y="3004"/>
            <a:chExt cx="2250" cy="1316"/>
          </a:xfrm>
        </p:grpSpPr>
        <p:pic>
          <p:nvPicPr>
            <p:cNvPr id="102415" name="Picture 5" descr="223"/>
            <p:cNvPicPr>
              <a:picLocks noChangeAspect="1" noChangeArrowheads="1"/>
            </p:cNvPicPr>
            <p:nvPr/>
          </p:nvPicPr>
          <p:blipFill>
            <a:blip r:embed="rId3">
              <a:extLst>
                <a:ext uri="{28A0092B-C50C-407E-A947-70E740481C1C}">
                  <a14:useLocalDpi xmlns:a14="http://schemas.microsoft.com/office/drawing/2010/main" val="0"/>
                </a:ext>
              </a:extLst>
            </a:blip>
            <a:srcRect t="17610" b="41142"/>
            <a:stretch>
              <a:fillRect/>
            </a:stretch>
          </p:blipFill>
          <p:spPr bwMode="auto">
            <a:xfrm>
              <a:off x="3043" y="3337"/>
              <a:ext cx="2183"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6" name="Text Box 7"/>
            <p:cNvSpPr txBox="1">
              <a:spLocks noChangeArrowheads="1"/>
            </p:cNvSpPr>
            <p:nvPr/>
          </p:nvSpPr>
          <p:spPr bwMode="auto">
            <a:xfrm>
              <a:off x="4795" y="3887"/>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铜线</a:t>
              </a:r>
            </a:p>
          </p:txBody>
        </p:sp>
        <p:sp>
          <p:nvSpPr>
            <p:cNvPr id="102417" name="Text Box 9"/>
            <p:cNvSpPr txBox="1">
              <a:spLocks noChangeArrowheads="1"/>
            </p:cNvSpPr>
            <p:nvPr/>
          </p:nvSpPr>
          <p:spPr bwMode="auto">
            <a:xfrm>
              <a:off x="2981" y="3878"/>
              <a:ext cx="90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000">
                  <a:solidFill>
                    <a:srgbClr val="333399"/>
                  </a:solidFill>
                  <a:latin typeface="黑体" panose="02010609060101010101" pitchFamily="49" charset="-122"/>
                  <a:ea typeface="黑体" panose="02010609060101010101" pitchFamily="49" charset="-122"/>
                </a:rPr>
                <a:t>聚氯乙烯</a:t>
              </a:r>
            </a:p>
            <a:p>
              <a:pPr algn="ctr" eaLnBrk="1" hangingPunct="1"/>
              <a:r>
                <a:rPr kumimoji="1" lang="zh-CN" altLang="en-US" sz="2000">
                  <a:solidFill>
                    <a:srgbClr val="333399"/>
                  </a:solidFill>
                  <a:latin typeface="黑体" panose="02010609060101010101" pitchFamily="49" charset="-122"/>
                  <a:ea typeface="黑体" panose="02010609060101010101" pitchFamily="49" charset="-122"/>
                </a:rPr>
                <a:t>套层</a:t>
              </a:r>
            </a:p>
          </p:txBody>
        </p:sp>
        <p:sp>
          <p:nvSpPr>
            <p:cNvPr id="102418" name="Text Box 10"/>
            <p:cNvSpPr txBox="1">
              <a:spLocks noChangeArrowheads="1"/>
            </p:cNvSpPr>
            <p:nvPr/>
          </p:nvSpPr>
          <p:spPr bwMode="auto">
            <a:xfrm>
              <a:off x="3819" y="384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屏蔽层</a:t>
              </a:r>
            </a:p>
          </p:txBody>
        </p:sp>
        <p:sp>
          <p:nvSpPr>
            <p:cNvPr id="102419" name="Text Box 12"/>
            <p:cNvSpPr txBox="1">
              <a:spLocks noChangeArrowheads="1"/>
            </p:cNvSpPr>
            <p:nvPr/>
          </p:nvSpPr>
          <p:spPr bwMode="auto">
            <a:xfrm>
              <a:off x="4266" y="4000"/>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绝缘层</a:t>
              </a:r>
            </a:p>
          </p:txBody>
        </p:sp>
        <p:sp>
          <p:nvSpPr>
            <p:cNvPr id="102420" name="Text Box 14"/>
            <p:cNvSpPr txBox="1">
              <a:spLocks noChangeArrowheads="1"/>
            </p:cNvSpPr>
            <p:nvPr/>
          </p:nvSpPr>
          <p:spPr bwMode="auto">
            <a:xfrm>
              <a:off x="3167" y="3004"/>
              <a:ext cx="17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0000"/>
                  </a:solidFill>
                  <a:latin typeface="Arial" panose="020B0604020202020204" pitchFamily="34" charset="0"/>
                  <a:ea typeface="黑体" panose="02010609060101010101" pitchFamily="49" charset="-122"/>
                </a:rPr>
                <a:t>屏蔽双绞线 </a:t>
              </a:r>
              <a:r>
                <a:rPr lang="en-US" altLang="zh-CN" sz="2800" b="1">
                  <a:solidFill>
                    <a:srgbClr val="FF0000"/>
                  </a:solidFill>
                  <a:latin typeface="Arial" panose="020B0604020202020204" pitchFamily="34" charset="0"/>
                  <a:ea typeface="黑体" panose="02010609060101010101" pitchFamily="49" charset="-122"/>
                </a:rPr>
                <a:t>STP</a:t>
              </a:r>
            </a:p>
          </p:txBody>
        </p:sp>
        <p:sp>
          <p:nvSpPr>
            <p:cNvPr id="102421" name="Line 15"/>
            <p:cNvSpPr>
              <a:spLocks noChangeShapeType="1"/>
            </p:cNvSpPr>
            <p:nvPr/>
          </p:nvSpPr>
          <p:spPr bwMode="auto">
            <a:xfrm>
              <a:off x="4460" y="3685"/>
              <a:ext cx="29" cy="35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2" name="Line 16"/>
            <p:cNvSpPr>
              <a:spLocks noChangeShapeType="1"/>
            </p:cNvSpPr>
            <p:nvPr/>
          </p:nvSpPr>
          <p:spPr bwMode="auto">
            <a:xfrm>
              <a:off x="4830" y="3713"/>
              <a:ext cx="68" cy="2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3" name="Line 17"/>
            <p:cNvSpPr>
              <a:spLocks noChangeShapeType="1"/>
            </p:cNvSpPr>
            <p:nvPr/>
          </p:nvSpPr>
          <p:spPr bwMode="auto">
            <a:xfrm flipH="1">
              <a:off x="4092" y="3711"/>
              <a:ext cx="10" cy="17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4" name="Line 18"/>
            <p:cNvSpPr>
              <a:spLocks noChangeShapeType="1"/>
            </p:cNvSpPr>
            <p:nvPr/>
          </p:nvSpPr>
          <p:spPr bwMode="auto">
            <a:xfrm flipH="1">
              <a:off x="3410" y="3739"/>
              <a:ext cx="78" cy="20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2404" name="Group 24"/>
          <p:cNvGrpSpPr>
            <a:grpSpLocks/>
          </p:cNvGrpSpPr>
          <p:nvPr/>
        </p:nvGrpSpPr>
        <p:grpSpPr bwMode="auto">
          <a:xfrm>
            <a:off x="4687888" y="1384300"/>
            <a:ext cx="3711575" cy="2046288"/>
            <a:chOff x="474" y="2984"/>
            <a:chExt cx="2338" cy="1289"/>
          </a:xfrm>
        </p:grpSpPr>
        <p:pic>
          <p:nvPicPr>
            <p:cNvPr id="102407" name="Picture 4" descr="223b"/>
            <p:cNvPicPr>
              <a:picLocks noChangeAspect="1" noChangeArrowheads="1"/>
            </p:cNvPicPr>
            <p:nvPr/>
          </p:nvPicPr>
          <p:blipFill>
            <a:blip r:embed="rId4">
              <a:extLst>
                <a:ext uri="{28A0092B-C50C-407E-A947-70E740481C1C}">
                  <a14:useLocalDpi xmlns:a14="http://schemas.microsoft.com/office/drawing/2010/main" val="0"/>
                </a:ext>
              </a:extLst>
            </a:blip>
            <a:srcRect t="24692" b="39763"/>
            <a:stretch>
              <a:fillRect/>
            </a:stretch>
          </p:blipFill>
          <p:spPr bwMode="auto">
            <a:xfrm>
              <a:off x="474" y="3322"/>
              <a:ext cx="233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8" name="Text Box 6"/>
            <p:cNvSpPr txBox="1">
              <a:spLocks noChangeArrowheads="1"/>
            </p:cNvSpPr>
            <p:nvPr/>
          </p:nvSpPr>
          <p:spPr bwMode="auto">
            <a:xfrm>
              <a:off x="2314" y="383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铜线</a:t>
              </a:r>
            </a:p>
          </p:txBody>
        </p:sp>
        <p:sp>
          <p:nvSpPr>
            <p:cNvPr id="102409" name="Text Box 8"/>
            <p:cNvSpPr txBox="1">
              <a:spLocks noChangeArrowheads="1"/>
            </p:cNvSpPr>
            <p:nvPr/>
          </p:nvSpPr>
          <p:spPr bwMode="auto">
            <a:xfrm>
              <a:off x="570" y="3869"/>
              <a:ext cx="82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pPr>
              <a:r>
                <a:rPr kumimoji="1" lang="zh-CN" altLang="en-US" sz="2000">
                  <a:solidFill>
                    <a:srgbClr val="333399"/>
                  </a:solidFill>
                  <a:latin typeface="黑体" panose="02010609060101010101" pitchFamily="49" charset="-122"/>
                  <a:ea typeface="黑体" panose="02010609060101010101" pitchFamily="49" charset="-122"/>
                </a:rPr>
                <a:t>聚氯乙烯 套层</a:t>
              </a:r>
            </a:p>
          </p:txBody>
        </p:sp>
        <p:sp>
          <p:nvSpPr>
            <p:cNvPr id="102410" name="Text Box 11"/>
            <p:cNvSpPr txBox="1">
              <a:spLocks noChangeArrowheads="1"/>
            </p:cNvSpPr>
            <p:nvPr/>
          </p:nvSpPr>
          <p:spPr bwMode="auto">
            <a:xfrm>
              <a:off x="1569" y="3829"/>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latin typeface="黑体" panose="02010609060101010101" pitchFamily="49" charset="-122"/>
                  <a:ea typeface="黑体" panose="02010609060101010101" pitchFamily="49" charset="-122"/>
                </a:rPr>
                <a:t>绝缘层</a:t>
              </a:r>
            </a:p>
          </p:txBody>
        </p:sp>
        <p:sp>
          <p:nvSpPr>
            <p:cNvPr id="102411" name="Text Box 13"/>
            <p:cNvSpPr txBox="1">
              <a:spLocks noChangeArrowheads="1"/>
            </p:cNvSpPr>
            <p:nvPr/>
          </p:nvSpPr>
          <p:spPr bwMode="auto">
            <a:xfrm>
              <a:off x="675" y="2984"/>
              <a:ext cx="19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FF0000"/>
                  </a:solidFill>
                  <a:latin typeface="Arial" panose="020B0604020202020204" pitchFamily="34" charset="0"/>
                  <a:ea typeface="黑体" panose="02010609060101010101" pitchFamily="49" charset="-122"/>
                </a:rPr>
                <a:t>无屏蔽双绞线 </a:t>
              </a:r>
              <a:r>
                <a:rPr lang="en-US" altLang="zh-CN" sz="2800" b="1">
                  <a:solidFill>
                    <a:srgbClr val="FF0000"/>
                  </a:solidFill>
                  <a:latin typeface="Arial" panose="020B0604020202020204" pitchFamily="34" charset="0"/>
                  <a:ea typeface="黑体" panose="02010609060101010101" pitchFamily="49" charset="-122"/>
                </a:rPr>
                <a:t>UTP</a:t>
              </a:r>
            </a:p>
          </p:txBody>
        </p:sp>
        <p:sp>
          <p:nvSpPr>
            <p:cNvPr id="102412" name="Line 19"/>
            <p:cNvSpPr>
              <a:spLocks noChangeShapeType="1"/>
            </p:cNvSpPr>
            <p:nvPr/>
          </p:nvSpPr>
          <p:spPr bwMode="auto">
            <a:xfrm>
              <a:off x="1789" y="3684"/>
              <a:ext cx="29" cy="20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3" name="Line 20"/>
            <p:cNvSpPr>
              <a:spLocks noChangeShapeType="1"/>
            </p:cNvSpPr>
            <p:nvPr/>
          </p:nvSpPr>
          <p:spPr bwMode="auto">
            <a:xfrm>
              <a:off x="2411" y="3710"/>
              <a:ext cx="56" cy="15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4" name="Line 21"/>
            <p:cNvSpPr>
              <a:spLocks noChangeShapeType="1"/>
            </p:cNvSpPr>
            <p:nvPr/>
          </p:nvSpPr>
          <p:spPr bwMode="auto">
            <a:xfrm flipH="1">
              <a:off x="956" y="3757"/>
              <a:ext cx="5" cy="11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405" name="Rectangle 23"/>
          <p:cNvSpPr>
            <a:spLocks noChangeArrowheads="1"/>
          </p:cNvSpPr>
          <p:nvPr/>
        </p:nvSpPr>
        <p:spPr bwMode="auto">
          <a:xfrm>
            <a:off x="547688" y="847725"/>
            <a:ext cx="381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2800" u="sng" dirty="0">
                <a:solidFill>
                  <a:srgbClr val="FF0000"/>
                </a:solidFill>
                <a:latin typeface="Tahoma" panose="020B0604030504040204" pitchFamily="34" charset="0"/>
              </a:rPr>
              <a:t>Twisted Pair (TP)</a:t>
            </a:r>
            <a:endParaRPr lang="en-US" altLang="zh-CN" sz="2800" dirty="0">
              <a:latin typeface="Tahoma" panose="020B0604030504040204" pitchFamily="34" charset="0"/>
            </a:endParaRPr>
          </a:p>
          <a:p>
            <a:pPr eaLnBrk="1" hangingPunct="1">
              <a:buClr>
                <a:schemeClr val="folHlink"/>
              </a:buClr>
              <a:buSzPct val="60000"/>
              <a:buFont typeface="Wingdings" panose="05000000000000000000" pitchFamily="2" charset="2"/>
              <a:buChar char="n"/>
            </a:pPr>
            <a:r>
              <a:rPr lang="en-US" altLang="zh-CN" sz="2800" dirty="0">
                <a:solidFill>
                  <a:schemeClr val="folHlink"/>
                </a:solidFill>
                <a:latin typeface="Tahoma" panose="020B0604030504040204" pitchFamily="34" charset="0"/>
              </a:rPr>
              <a:t>two insulated copper wires</a:t>
            </a:r>
          </a:p>
          <a:p>
            <a:pPr lvl="1" eaLnBrk="1" hangingPunct="1">
              <a:buClr>
                <a:schemeClr val="hlink"/>
              </a:buClr>
              <a:buSzPct val="55000"/>
              <a:buFont typeface="Wingdings" panose="05000000000000000000" pitchFamily="2" charset="2"/>
              <a:buChar char="n"/>
            </a:pPr>
            <a:r>
              <a:rPr lang="en-US" altLang="zh-CN" dirty="0">
                <a:solidFill>
                  <a:schemeClr val="folHlink"/>
                </a:solidFill>
                <a:latin typeface="Tahoma" panose="020B0604030504040204" pitchFamily="34" charset="0"/>
              </a:rPr>
              <a:t>Category </a:t>
            </a:r>
            <a:r>
              <a:rPr lang="en-US" altLang="zh-CN" dirty="0" smtClean="0">
                <a:solidFill>
                  <a:schemeClr val="folHlink"/>
                </a:solidFill>
                <a:latin typeface="Tahoma" panose="020B0604030504040204" pitchFamily="34" charset="0"/>
              </a:rPr>
              <a:t>3: </a:t>
            </a:r>
            <a:r>
              <a:rPr lang="en-US" altLang="zh-CN" dirty="0">
                <a:solidFill>
                  <a:schemeClr val="folHlink"/>
                </a:solidFill>
                <a:latin typeface="Tahoma" panose="020B0604030504040204" pitchFamily="34" charset="0"/>
              </a:rPr>
              <a:t>traditional phone wires, 10 Mbps Ethernet</a:t>
            </a:r>
          </a:p>
          <a:p>
            <a:pPr lvl="1" eaLnBrk="1" hangingPunct="1">
              <a:buClr>
                <a:schemeClr val="hlink"/>
              </a:buClr>
              <a:buSzPct val="55000"/>
              <a:buFont typeface="Wingdings" panose="05000000000000000000" pitchFamily="2" charset="2"/>
              <a:buChar char="n"/>
            </a:pPr>
            <a:r>
              <a:rPr lang="en-US" altLang="zh-CN" dirty="0">
                <a:solidFill>
                  <a:schemeClr val="folHlink"/>
                </a:solidFill>
                <a:latin typeface="Tahoma" panose="020B0604030504040204" pitchFamily="34" charset="0"/>
              </a:rPr>
              <a:t>Category 5: </a:t>
            </a:r>
            <a:br>
              <a:rPr lang="en-US" altLang="zh-CN" dirty="0">
                <a:solidFill>
                  <a:schemeClr val="folHlink"/>
                </a:solidFill>
                <a:latin typeface="Tahoma" panose="020B0604030504040204" pitchFamily="34" charset="0"/>
              </a:rPr>
            </a:br>
            <a:r>
              <a:rPr lang="en-US" altLang="zh-CN" dirty="0" smtClean="0">
                <a:solidFill>
                  <a:schemeClr val="folHlink"/>
                </a:solidFill>
                <a:latin typeface="Tahoma" panose="020B0604030504040204" pitchFamily="34" charset="0"/>
              </a:rPr>
              <a:t>100Mbps, 1 </a:t>
            </a:r>
            <a:r>
              <a:rPr lang="en-US" altLang="zh-CN" dirty="0" err="1" smtClean="0">
                <a:solidFill>
                  <a:schemeClr val="folHlink"/>
                </a:solidFill>
                <a:latin typeface="Tahoma" panose="020B0604030504040204" pitchFamily="34" charset="0"/>
              </a:rPr>
              <a:t>Gbps</a:t>
            </a:r>
            <a:r>
              <a:rPr lang="en-US" altLang="zh-CN" dirty="0" smtClean="0">
                <a:solidFill>
                  <a:schemeClr val="folHlink"/>
                </a:solidFill>
                <a:latin typeface="Tahoma" panose="020B0604030504040204" pitchFamily="34" charset="0"/>
              </a:rPr>
              <a:t> Ethernet</a:t>
            </a:r>
          </a:p>
          <a:p>
            <a:pPr lvl="1" eaLnBrk="1" hangingPunct="1">
              <a:buClr>
                <a:schemeClr val="hlink"/>
              </a:buClr>
              <a:buSzPct val="55000"/>
              <a:buFont typeface="Wingdings" panose="05000000000000000000" pitchFamily="2" charset="2"/>
              <a:buChar char="n"/>
            </a:pPr>
            <a:r>
              <a:rPr lang="en-US" altLang="zh-CN" dirty="0" smtClean="0">
                <a:solidFill>
                  <a:schemeClr val="folHlink"/>
                </a:solidFill>
                <a:latin typeface="Tahoma" panose="020B0604030504040204" pitchFamily="34" charset="0"/>
              </a:rPr>
              <a:t>Category 6: 10 </a:t>
            </a:r>
            <a:r>
              <a:rPr lang="en-US" altLang="zh-CN" dirty="0" err="1" smtClean="0">
                <a:solidFill>
                  <a:schemeClr val="folHlink"/>
                </a:solidFill>
                <a:latin typeface="Tahoma" panose="020B0604030504040204" pitchFamily="34" charset="0"/>
              </a:rPr>
              <a:t>Gbps</a:t>
            </a:r>
            <a:r>
              <a:rPr lang="en-US" altLang="zh-CN" dirty="0" smtClean="0">
                <a:solidFill>
                  <a:schemeClr val="folHlink"/>
                </a:solidFill>
                <a:latin typeface="Tahoma" panose="020B0604030504040204" pitchFamily="34" charset="0"/>
              </a:rPr>
              <a:t> Ethernet</a:t>
            </a:r>
            <a:endParaRPr lang="en-US" altLang="zh-CN" dirty="0">
              <a:solidFill>
                <a:schemeClr val="folHlink"/>
              </a:solidFill>
              <a:latin typeface="Tahoma" panose="020B0604030504040204" pitchFamily="34" charset="0"/>
            </a:endParaRPr>
          </a:p>
        </p:txBody>
      </p:sp>
      <p:pic>
        <p:nvPicPr>
          <p:cNvPr id="102406" name="Picture 26" descr="grentw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7888" y="3556001"/>
            <a:ext cx="41116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737" y="5443538"/>
            <a:ext cx="1461963" cy="109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D7EA74F-E142-447E-A6A5-07DEF41C4374}" type="slidenum">
              <a:rPr lang="zh-CN" altLang="en-US" sz="1400" smtClean="0"/>
              <a:pPr>
                <a:spcBef>
                  <a:spcPct val="0"/>
                </a:spcBef>
                <a:buClrTx/>
                <a:buSzTx/>
                <a:buFontTx/>
                <a:buNone/>
              </a:pPr>
              <a:t>82</a:t>
            </a:fld>
            <a:endParaRPr lang="en-US" altLang="zh-CN" sz="1400" smtClean="0"/>
          </a:p>
        </p:txBody>
      </p:sp>
      <p:pic>
        <p:nvPicPr>
          <p:cNvPr id="92163" name="Picture 2" descr="DVC00165"/>
          <p:cNvPicPr>
            <a:picLocks noChangeAspect="1" noChangeArrowheads="1"/>
          </p:cNvPicPr>
          <p:nvPr/>
        </p:nvPicPr>
        <p:blipFill>
          <a:blip r:embed="rId3">
            <a:extLst>
              <a:ext uri="{28A0092B-C50C-407E-A947-70E740481C1C}">
                <a14:useLocalDpi xmlns:a14="http://schemas.microsoft.com/office/drawing/2010/main" val="0"/>
              </a:ext>
            </a:extLst>
          </a:blip>
          <a:srcRect b="15881"/>
          <a:stretch>
            <a:fillRect/>
          </a:stretch>
        </p:blipFill>
        <p:spPr bwMode="auto">
          <a:xfrm>
            <a:off x="323850" y="1989138"/>
            <a:ext cx="7848600"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3"/>
          <p:cNvSpPr>
            <a:spLocks noGrp="1" noChangeArrowheads="1"/>
          </p:cNvSpPr>
          <p:nvPr>
            <p:ph type="title"/>
          </p:nvPr>
        </p:nvSpPr>
        <p:spPr/>
        <p:txBody>
          <a:bodyPr/>
          <a:lstStyle/>
          <a:p>
            <a:pPr eaLnBrk="1" hangingPunct="1"/>
            <a:endParaRPr lang="zh-CN" altLang="en-US" smtClean="0"/>
          </a:p>
        </p:txBody>
      </p:sp>
      <p:sp>
        <p:nvSpPr>
          <p:cNvPr id="92165" name="Rectangle 4"/>
          <p:cNvSpPr>
            <a:spLocks noGrp="1" noChangeArrowheads="1"/>
          </p:cNvSpPr>
          <p:nvPr>
            <p:ph type="body" idx="1"/>
          </p:nvPr>
        </p:nvSpPr>
        <p:spPr>
          <a:xfrm>
            <a:off x="1187450" y="2060575"/>
            <a:ext cx="7772400" cy="4114800"/>
          </a:xfrm>
        </p:spPr>
        <p:txBody>
          <a:bodyPr/>
          <a:lstStyle/>
          <a:p>
            <a:pPr eaLnBrk="1" hangingPunct="1"/>
            <a:endParaRPr lang="zh-CN" altLang="en-US" smtClean="0"/>
          </a:p>
        </p:txBody>
      </p:sp>
      <p:pic>
        <p:nvPicPr>
          <p:cNvPr id="92166" name="Picture 5" descr="DVC00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5175"/>
            <a:ext cx="83058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167" name="Object 6"/>
          <p:cNvGraphicFramePr>
            <a:graphicFrameLocks noChangeAspect="1"/>
          </p:cNvGraphicFramePr>
          <p:nvPr/>
        </p:nvGraphicFramePr>
        <p:xfrm>
          <a:off x="6146800" y="765175"/>
          <a:ext cx="2997200" cy="3429000"/>
        </p:xfrm>
        <a:graphic>
          <a:graphicData uri="http://schemas.openxmlformats.org/presentationml/2006/ole">
            <mc:AlternateContent xmlns:mc="http://schemas.openxmlformats.org/markup-compatibility/2006">
              <mc:Choice xmlns:v="urn:schemas-microsoft-com:vml" Requires="v">
                <p:oleObj spid="_x0000_s74756" name="BMP 图象" r:id="rId5" imgW="2381582" imgH="2723810" progId="Paint.Picture">
                  <p:embed/>
                </p:oleObj>
              </mc:Choice>
              <mc:Fallback>
                <p:oleObj name="BMP 图象" r:id="rId5" imgW="2381582" imgH="2723810" progId="Paint.Picture">
                  <p:embed/>
                  <p:pic>
                    <p:nvPicPr>
                      <p:cNvPr id="9216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6800" y="765175"/>
                        <a:ext cx="2997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216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1196975"/>
            <a:ext cx="5084762"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8" descr="双绞线5类4对"/>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92150"/>
            <a:ext cx="20510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5101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51CE5C7-6552-4BB2-BC25-F47C2789201C}" type="slidenum">
              <a:rPr lang="zh-CN" altLang="en-US" sz="1400" smtClean="0"/>
              <a:pPr>
                <a:spcBef>
                  <a:spcPct val="0"/>
                </a:spcBef>
                <a:buClrTx/>
                <a:buSzTx/>
                <a:buFontTx/>
                <a:buNone/>
              </a:pPr>
              <a:t>83</a:t>
            </a:fld>
            <a:endParaRPr lang="en-US" altLang="zh-CN" sz="1400" smtClean="0"/>
          </a:p>
        </p:txBody>
      </p:sp>
      <p:sp>
        <p:nvSpPr>
          <p:cNvPr id="93187" name="Rectangle 2"/>
          <p:cNvSpPr>
            <a:spLocks noGrp="1" noChangeArrowheads="1"/>
          </p:cNvSpPr>
          <p:nvPr>
            <p:ph type="title"/>
          </p:nvPr>
        </p:nvSpPr>
        <p:spPr/>
        <p:txBody>
          <a:bodyPr/>
          <a:lstStyle/>
          <a:p>
            <a:pPr eaLnBrk="1" hangingPunct="1"/>
            <a:endParaRPr lang="zh-CN" altLang="en-US" smtClean="0"/>
          </a:p>
        </p:txBody>
      </p:sp>
      <p:sp>
        <p:nvSpPr>
          <p:cNvPr id="93188" name="Rectangle 3"/>
          <p:cNvSpPr>
            <a:spLocks noGrp="1" noChangeArrowheads="1"/>
          </p:cNvSpPr>
          <p:nvPr>
            <p:ph type="body" idx="1"/>
          </p:nvPr>
        </p:nvSpPr>
        <p:spPr/>
        <p:txBody>
          <a:bodyPr/>
          <a:lstStyle/>
          <a:p>
            <a:pPr eaLnBrk="1" hangingPunct="1"/>
            <a:endParaRPr lang="zh-CN" altLang="en-US" smtClean="0"/>
          </a:p>
        </p:txBody>
      </p:sp>
      <p:sp>
        <p:nvSpPr>
          <p:cNvPr id="93189" name="Rectangle 4"/>
          <p:cNvSpPr>
            <a:spLocks noChangeArrowheads="1"/>
          </p:cNvSpPr>
          <p:nvPr/>
        </p:nvSpPr>
        <p:spPr bwMode="auto">
          <a:xfrm>
            <a:off x="0" y="2324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3190" name="Object 5"/>
          <p:cNvGraphicFramePr>
            <a:graphicFrameLocks noChangeAspect="1"/>
          </p:cNvGraphicFramePr>
          <p:nvPr/>
        </p:nvGraphicFramePr>
        <p:xfrm>
          <a:off x="179388" y="765175"/>
          <a:ext cx="3455987" cy="2592388"/>
        </p:xfrm>
        <a:graphic>
          <a:graphicData uri="http://schemas.openxmlformats.org/presentationml/2006/ole">
            <mc:AlternateContent xmlns:mc="http://schemas.openxmlformats.org/markup-compatibility/2006">
              <mc:Choice xmlns:v="urn:schemas-microsoft-com:vml" Requires="v">
                <p:oleObj spid="_x0000_s75786" name="演示文稿" r:id="rId3" imgW="4572000" imgH="3429000" progId="PowerPoint.Show.8">
                  <p:embed/>
                </p:oleObj>
              </mc:Choice>
              <mc:Fallback>
                <p:oleObj name="演示文稿" r:id="rId3" imgW="4572000" imgH="3429000" progId="PowerPoint.Show.8">
                  <p:embed/>
                  <p:pic>
                    <p:nvPicPr>
                      <p:cNvPr id="93190" name="Object 5"/>
                      <p:cNvPicPr>
                        <a:picLocks noChangeAspect="1" noChangeArrowheads="1"/>
                      </p:cNvPicPr>
                      <p:nvPr/>
                    </p:nvPicPr>
                    <p:blipFill>
                      <a:blip r:embed="rId4">
                        <a:extLst>
                          <a:ext uri="{28A0092B-C50C-407E-A947-70E740481C1C}">
                            <a14:useLocalDpi xmlns:a14="http://schemas.microsoft.com/office/drawing/2010/main" val="0"/>
                          </a:ext>
                        </a:extLst>
                      </a:blip>
                      <a:srcRect l="18680" t="34851" r="14604" b="739"/>
                      <a:stretch>
                        <a:fillRect/>
                      </a:stretch>
                    </p:blipFill>
                    <p:spPr bwMode="auto">
                      <a:xfrm>
                        <a:off x="179388" y="765175"/>
                        <a:ext cx="3455987"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1" name="Rectangle 6"/>
          <p:cNvSpPr>
            <a:spLocks noChangeArrowheads="1"/>
          </p:cNvSpPr>
          <p:nvPr/>
        </p:nvSpPr>
        <p:spPr bwMode="auto">
          <a:xfrm>
            <a:off x="0" y="263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3192" name="Object 7"/>
          <p:cNvGraphicFramePr>
            <a:graphicFrameLocks noChangeAspect="1"/>
          </p:cNvGraphicFramePr>
          <p:nvPr/>
        </p:nvGraphicFramePr>
        <p:xfrm>
          <a:off x="3671888" y="765175"/>
          <a:ext cx="5292725" cy="2592388"/>
        </p:xfrm>
        <a:graphic>
          <a:graphicData uri="http://schemas.openxmlformats.org/presentationml/2006/ole">
            <mc:AlternateContent xmlns:mc="http://schemas.openxmlformats.org/markup-compatibility/2006">
              <mc:Choice xmlns:v="urn:schemas-microsoft-com:vml" Requires="v">
                <p:oleObj spid="_x0000_s75787" name="演示文稿" r:id="rId5" imgW="4572000" imgH="3429000" progId="PowerPoint.Show.8">
                  <p:embed/>
                </p:oleObj>
              </mc:Choice>
              <mc:Fallback>
                <p:oleObj name="演示文稿" r:id="rId5" imgW="4572000" imgH="3429000" progId="PowerPoint.Show.8">
                  <p:embed/>
                  <p:pic>
                    <p:nvPicPr>
                      <p:cNvPr id="93192" name="Object 7"/>
                      <p:cNvPicPr>
                        <a:picLocks noChangeAspect="1" noChangeArrowheads="1"/>
                      </p:cNvPicPr>
                      <p:nvPr/>
                    </p:nvPicPr>
                    <p:blipFill>
                      <a:blip r:embed="rId6">
                        <a:extLst>
                          <a:ext uri="{28A0092B-C50C-407E-A947-70E740481C1C}">
                            <a14:useLocalDpi xmlns:a14="http://schemas.microsoft.com/office/drawing/2010/main" val="0"/>
                          </a:ext>
                        </a:extLst>
                      </a:blip>
                      <a:srcRect l="11806" t="42958" r="15866" b="10828"/>
                      <a:stretch>
                        <a:fillRect/>
                      </a:stretch>
                    </p:blipFill>
                    <p:spPr bwMode="auto">
                      <a:xfrm>
                        <a:off x="3671888" y="765175"/>
                        <a:ext cx="52927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3" name="Rectangle 8"/>
          <p:cNvSpPr>
            <a:spLocks noChangeArrowheads="1"/>
          </p:cNvSpPr>
          <p:nvPr/>
        </p:nvSpPr>
        <p:spPr bwMode="auto">
          <a:xfrm>
            <a:off x="0" y="2409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3194" name="Object 9"/>
          <p:cNvGraphicFramePr>
            <a:graphicFrameLocks noChangeAspect="1"/>
          </p:cNvGraphicFramePr>
          <p:nvPr/>
        </p:nvGraphicFramePr>
        <p:xfrm>
          <a:off x="179388" y="3429000"/>
          <a:ext cx="3924300" cy="2925763"/>
        </p:xfrm>
        <a:graphic>
          <a:graphicData uri="http://schemas.openxmlformats.org/presentationml/2006/ole">
            <mc:AlternateContent xmlns:mc="http://schemas.openxmlformats.org/markup-compatibility/2006">
              <mc:Choice xmlns:v="urn:schemas-microsoft-com:vml" Requires="v">
                <p:oleObj spid="_x0000_s75788" name="演示文稿" r:id="rId7" imgW="4572000" imgH="3429000" progId="PowerPoint.Show.8">
                  <p:embed/>
                </p:oleObj>
              </mc:Choice>
              <mc:Fallback>
                <p:oleObj name="演示文稿" r:id="rId7" imgW="4572000" imgH="3429000" progId="PowerPoint.Show.8">
                  <p:embed/>
                  <p:pic>
                    <p:nvPicPr>
                      <p:cNvPr id="93194" name="Object 9"/>
                      <p:cNvPicPr>
                        <a:picLocks noChangeAspect="1" noChangeArrowheads="1"/>
                      </p:cNvPicPr>
                      <p:nvPr/>
                    </p:nvPicPr>
                    <p:blipFill>
                      <a:blip r:embed="rId8">
                        <a:extLst>
                          <a:ext uri="{28A0092B-C50C-407E-A947-70E740481C1C}">
                            <a14:useLocalDpi xmlns:a14="http://schemas.microsoft.com/office/drawing/2010/main" val="0"/>
                          </a:ext>
                        </a:extLst>
                      </a:blip>
                      <a:srcRect l="15320" t="32629" r="24734" b="7884"/>
                      <a:stretch>
                        <a:fillRect/>
                      </a:stretch>
                    </p:blipFill>
                    <p:spPr bwMode="auto">
                      <a:xfrm>
                        <a:off x="179388" y="3429000"/>
                        <a:ext cx="39243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5" name="Rectangle 10"/>
          <p:cNvSpPr>
            <a:spLocks noChangeArrowheads="1"/>
          </p:cNvSpPr>
          <p:nvPr/>
        </p:nvSpPr>
        <p:spPr bwMode="auto">
          <a:xfrm>
            <a:off x="0" y="2466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3196" name="Object 11"/>
          <p:cNvGraphicFramePr>
            <a:graphicFrameLocks noChangeAspect="1"/>
          </p:cNvGraphicFramePr>
          <p:nvPr/>
        </p:nvGraphicFramePr>
        <p:xfrm>
          <a:off x="4500563" y="3429000"/>
          <a:ext cx="4032250" cy="2908300"/>
        </p:xfrm>
        <a:graphic>
          <a:graphicData uri="http://schemas.openxmlformats.org/presentationml/2006/ole">
            <mc:AlternateContent xmlns:mc="http://schemas.openxmlformats.org/markup-compatibility/2006">
              <mc:Choice xmlns:v="urn:schemas-microsoft-com:vml" Requires="v">
                <p:oleObj spid="_x0000_s75789" name="演示文稿" r:id="rId9" imgW="4572000" imgH="3429000" progId="PowerPoint.Show.8">
                  <p:embed/>
                </p:oleObj>
              </mc:Choice>
              <mc:Fallback>
                <p:oleObj name="演示文稿" r:id="rId9" imgW="4572000" imgH="3429000" progId="PowerPoint.Show.8">
                  <p:embed/>
                  <p:pic>
                    <p:nvPicPr>
                      <p:cNvPr id="93196" name="Object 11"/>
                      <p:cNvPicPr>
                        <a:picLocks noChangeAspect="1" noChangeArrowheads="1"/>
                      </p:cNvPicPr>
                      <p:nvPr/>
                    </p:nvPicPr>
                    <p:blipFill>
                      <a:blip r:embed="rId10">
                        <a:extLst>
                          <a:ext uri="{28A0092B-C50C-407E-A947-70E740481C1C}">
                            <a14:useLocalDpi xmlns:a14="http://schemas.microsoft.com/office/drawing/2010/main" val="0"/>
                          </a:ext>
                        </a:extLst>
                      </a:blip>
                      <a:srcRect l="27153" t="31020" r="14597" b="12810"/>
                      <a:stretch>
                        <a:fillRect/>
                      </a:stretch>
                    </p:blipFill>
                    <p:spPr bwMode="auto">
                      <a:xfrm>
                        <a:off x="4500563" y="3429000"/>
                        <a:ext cx="403225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248811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9E94CCF-31B4-41BB-B282-27841DF95D11}" type="slidenum">
              <a:rPr lang="zh-CN" altLang="en-US" sz="1400" smtClean="0"/>
              <a:pPr>
                <a:spcBef>
                  <a:spcPct val="0"/>
                </a:spcBef>
                <a:buClrTx/>
                <a:buSzTx/>
                <a:buFontTx/>
                <a:buNone/>
              </a:pPr>
              <a:t>84</a:t>
            </a:fld>
            <a:endParaRPr lang="en-US" altLang="zh-CN" sz="1400" smtClean="0"/>
          </a:p>
        </p:txBody>
      </p:sp>
      <p:sp>
        <p:nvSpPr>
          <p:cNvPr id="94211" name="Rectangle 2"/>
          <p:cNvSpPr>
            <a:spLocks noGrp="1" noChangeArrowheads="1"/>
          </p:cNvSpPr>
          <p:nvPr>
            <p:ph type="title"/>
          </p:nvPr>
        </p:nvSpPr>
        <p:spPr/>
        <p:txBody>
          <a:bodyPr/>
          <a:lstStyle/>
          <a:p>
            <a:pPr eaLnBrk="1" hangingPunct="1"/>
            <a:endParaRPr lang="zh-CN" altLang="en-US" smtClean="0"/>
          </a:p>
        </p:txBody>
      </p:sp>
      <p:sp>
        <p:nvSpPr>
          <p:cNvPr id="94212" name="Rectangle 3"/>
          <p:cNvSpPr>
            <a:spLocks noGrp="1" noChangeArrowheads="1"/>
          </p:cNvSpPr>
          <p:nvPr>
            <p:ph type="body" idx="1"/>
          </p:nvPr>
        </p:nvSpPr>
        <p:spPr/>
        <p:txBody>
          <a:bodyPr/>
          <a:lstStyle/>
          <a:p>
            <a:pPr eaLnBrk="1" hangingPunct="1"/>
            <a:endParaRPr lang="zh-CN" altLang="en-US" smtClean="0"/>
          </a:p>
        </p:txBody>
      </p:sp>
      <p:sp>
        <p:nvSpPr>
          <p:cNvPr id="94213" name="Rectangle 4"/>
          <p:cNvSpPr>
            <a:spLocks noChangeArrowheads="1"/>
          </p:cNvSpPr>
          <p:nvPr/>
        </p:nvSpPr>
        <p:spPr bwMode="auto">
          <a:xfrm>
            <a:off x="0"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4214" name="Object 5"/>
          <p:cNvGraphicFramePr>
            <a:graphicFrameLocks noChangeAspect="1"/>
          </p:cNvGraphicFramePr>
          <p:nvPr/>
        </p:nvGraphicFramePr>
        <p:xfrm>
          <a:off x="179388" y="765175"/>
          <a:ext cx="2516187" cy="3678238"/>
        </p:xfrm>
        <a:graphic>
          <a:graphicData uri="http://schemas.openxmlformats.org/presentationml/2006/ole">
            <mc:AlternateContent xmlns:mc="http://schemas.openxmlformats.org/markup-compatibility/2006">
              <mc:Choice xmlns:v="urn:schemas-microsoft-com:vml" Requires="v">
                <p:oleObj spid="_x0000_s76812" name="演示文稿" r:id="rId3" imgW="4572000" imgH="3429000" progId="PowerPoint.Show.8">
                  <p:embed/>
                </p:oleObj>
              </mc:Choice>
              <mc:Fallback>
                <p:oleObj name="演示文稿" r:id="rId3" imgW="4572000" imgH="3429000" progId="PowerPoint.Show.8">
                  <p:embed/>
                  <p:pic>
                    <p:nvPicPr>
                      <p:cNvPr id="94214" name="Object 5"/>
                      <p:cNvPicPr>
                        <a:picLocks noChangeAspect="1" noChangeArrowheads="1"/>
                      </p:cNvPicPr>
                      <p:nvPr/>
                    </p:nvPicPr>
                    <p:blipFill>
                      <a:blip r:embed="rId4">
                        <a:extLst>
                          <a:ext uri="{28A0092B-C50C-407E-A947-70E740481C1C}">
                            <a14:useLocalDpi xmlns:a14="http://schemas.microsoft.com/office/drawing/2010/main" val="0"/>
                          </a:ext>
                        </a:extLst>
                      </a:blip>
                      <a:srcRect l="41556" t="36865" r="26033"/>
                      <a:stretch>
                        <a:fillRect/>
                      </a:stretch>
                    </p:blipFill>
                    <p:spPr bwMode="auto">
                      <a:xfrm>
                        <a:off x="179388" y="765175"/>
                        <a:ext cx="2516187"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5" name="Rectangle 6"/>
          <p:cNvSpPr>
            <a:spLocks noChangeArrowheads="1"/>
          </p:cNvSpPr>
          <p:nvPr/>
        </p:nvSpPr>
        <p:spPr bwMode="auto">
          <a:xfrm>
            <a:off x="0" y="2752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4216" name="Object 7"/>
          <p:cNvGraphicFramePr>
            <a:graphicFrameLocks noChangeAspect="1"/>
          </p:cNvGraphicFramePr>
          <p:nvPr/>
        </p:nvGraphicFramePr>
        <p:xfrm>
          <a:off x="179388" y="4192588"/>
          <a:ext cx="5040312" cy="2332037"/>
        </p:xfrm>
        <a:graphic>
          <a:graphicData uri="http://schemas.openxmlformats.org/presentationml/2006/ole">
            <mc:AlternateContent xmlns:mc="http://schemas.openxmlformats.org/markup-compatibility/2006">
              <mc:Choice xmlns:v="urn:schemas-microsoft-com:vml" Requires="v">
                <p:oleObj spid="_x0000_s76813" name="演示文稿" r:id="rId5" imgW="4572000" imgH="3429000" progId="PowerPoint.Show.8">
                  <p:embed/>
                </p:oleObj>
              </mc:Choice>
              <mc:Fallback>
                <p:oleObj name="演示文稿" r:id="rId5" imgW="4572000" imgH="3429000" progId="PowerPoint.Show.8">
                  <p:embed/>
                  <p:pic>
                    <p:nvPicPr>
                      <p:cNvPr id="94216" name="Object 7"/>
                      <p:cNvPicPr>
                        <a:picLocks noChangeAspect="1" noChangeArrowheads="1"/>
                      </p:cNvPicPr>
                      <p:nvPr/>
                    </p:nvPicPr>
                    <p:blipFill>
                      <a:blip r:embed="rId6">
                        <a:extLst>
                          <a:ext uri="{28A0092B-C50C-407E-A947-70E740481C1C}">
                            <a14:useLocalDpi xmlns:a14="http://schemas.microsoft.com/office/drawing/2010/main" val="0"/>
                          </a:ext>
                        </a:extLst>
                      </a:blip>
                      <a:srcRect l="22194" t="51268" r="12910" b="9402"/>
                      <a:stretch>
                        <a:fillRect/>
                      </a:stretch>
                    </p:blipFill>
                    <p:spPr bwMode="auto">
                      <a:xfrm>
                        <a:off x="179388" y="4192588"/>
                        <a:ext cx="5040312"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7" name="Rectangle 8"/>
          <p:cNvSpPr>
            <a:spLocks noChangeArrowheads="1"/>
          </p:cNvSpPr>
          <p:nvPr/>
        </p:nvSpPr>
        <p:spPr bwMode="auto">
          <a:xfrm>
            <a:off x="0" y="2643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
        <p:nvSpPr>
          <p:cNvPr id="94218" name="Rectangle 9"/>
          <p:cNvSpPr>
            <a:spLocks noChangeArrowheads="1"/>
          </p:cNvSpPr>
          <p:nvPr/>
        </p:nvSpPr>
        <p:spPr bwMode="auto">
          <a:xfrm>
            <a:off x="0" y="2576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nvGrpSpPr>
          <p:cNvPr id="94219" name="Group 10"/>
          <p:cNvGrpSpPr>
            <a:grpSpLocks/>
          </p:cNvGrpSpPr>
          <p:nvPr/>
        </p:nvGrpSpPr>
        <p:grpSpPr bwMode="auto">
          <a:xfrm>
            <a:off x="2771775" y="765175"/>
            <a:ext cx="6264275" cy="3024188"/>
            <a:chOff x="1791" y="1842"/>
            <a:chExt cx="3764" cy="1706"/>
          </a:xfrm>
        </p:grpSpPr>
        <p:graphicFrame>
          <p:nvGraphicFramePr>
            <p:cNvPr id="94222" name="Object 11"/>
            <p:cNvGraphicFramePr>
              <a:graphicFrameLocks noChangeAspect="1"/>
            </p:cNvGraphicFramePr>
            <p:nvPr/>
          </p:nvGraphicFramePr>
          <p:xfrm>
            <a:off x="1791" y="1842"/>
            <a:ext cx="2042" cy="1679"/>
          </p:xfrm>
          <a:graphic>
            <a:graphicData uri="http://schemas.openxmlformats.org/presentationml/2006/ole">
              <mc:AlternateContent xmlns:mc="http://schemas.openxmlformats.org/markup-compatibility/2006">
                <mc:Choice xmlns:v="urn:schemas-microsoft-com:vml" Requires="v">
                  <p:oleObj spid="_x0000_s76814" name="演示文稿" r:id="rId7" imgW="4572000" imgH="3429000" progId="PowerPoint.Show.8">
                    <p:embed/>
                  </p:oleObj>
                </mc:Choice>
                <mc:Fallback>
                  <p:oleObj name="演示文稿" r:id="rId7" imgW="4572000" imgH="3429000" progId="PowerPoint.Show.8">
                    <p:embed/>
                    <p:pic>
                      <p:nvPicPr>
                        <p:cNvPr id="94222" name="Object 11"/>
                        <p:cNvPicPr>
                          <a:picLocks noChangeAspect="1" noChangeArrowheads="1"/>
                        </p:cNvPicPr>
                        <p:nvPr/>
                      </p:nvPicPr>
                      <p:blipFill>
                        <a:blip r:embed="rId8">
                          <a:extLst>
                            <a:ext uri="{28A0092B-C50C-407E-A947-70E740481C1C}">
                              <a14:useLocalDpi xmlns:a14="http://schemas.microsoft.com/office/drawing/2010/main" val="0"/>
                            </a:ext>
                          </a:extLst>
                        </a:blip>
                        <a:srcRect l="42361" t="47011" r="15790" b="7123"/>
                        <a:stretch>
                          <a:fillRect/>
                        </a:stretch>
                      </p:blipFill>
                      <p:spPr bwMode="auto">
                        <a:xfrm>
                          <a:off x="1791" y="1842"/>
                          <a:ext cx="2042"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23" name="Object 12"/>
            <p:cNvGraphicFramePr>
              <a:graphicFrameLocks noChangeAspect="1"/>
            </p:cNvGraphicFramePr>
            <p:nvPr/>
          </p:nvGraphicFramePr>
          <p:xfrm>
            <a:off x="3696" y="1842"/>
            <a:ext cx="1859" cy="1706"/>
          </p:xfrm>
          <a:graphic>
            <a:graphicData uri="http://schemas.openxmlformats.org/presentationml/2006/ole">
              <mc:AlternateContent xmlns:mc="http://schemas.openxmlformats.org/markup-compatibility/2006">
                <mc:Choice xmlns:v="urn:schemas-microsoft-com:vml" Requires="v">
                  <p:oleObj spid="_x0000_s76815" name="演示文稿" r:id="rId9" imgW="4572000" imgH="3429000" progId="PowerPoint.Show.8">
                    <p:embed/>
                  </p:oleObj>
                </mc:Choice>
                <mc:Fallback>
                  <p:oleObj name="演示文稿" r:id="rId9" imgW="4572000" imgH="3429000" progId="PowerPoint.Show.8">
                    <p:embed/>
                    <p:pic>
                      <p:nvPicPr>
                        <p:cNvPr id="94223" name="Object 12"/>
                        <p:cNvPicPr>
                          <a:picLocks noChangeAspect="1" noChangeArrowheads="1"/>
                        </p:cNvPicPr>
                        <p:nvPr/>
                      </p:nvPicPr>
                      <p:blipFill>
                        <a:blip r:embed="rId10">
                          <a:extLst>
                            <a:ext uri="{28A0092B-C50C-407E-A947-70E740481C1C}">
                              <a14:useLocalDpi xmlns:a14="http://schemas.microsoft.com/office/drawing/2010/main" val="0"/>
                            </a:ext>
                          </a:extLst>
                        </a:blip>
                        <a:srcRect l="32426" t="33777" r="26917" b="16708"/>
                        <a:stretch>
                          <a:fillRect/>
                        </a:stretch>
                      </p:blipFill>
                      <p:spPr bwMode="auto">
                        <a:xfrm>
                          <a:off x="3696" y="1842"/>
                          <a:ext cx="1859" cy="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4220" name="Rectangle 13"/>
          <p:cNvSpPr>
            <a:spLocks noChangeArrowheads="1"/>
          </p:cNvSpPr>
          <p:nvPr/>
        </p:nvSpPr>
        <p:spPr bwMode="auto">
          <a:xfrm>
            <a:off x="0"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4221" name="Object 14"/>
          <p:cNvGraphicFramePr>
            <a:graphicFrameLocks noChangeAspect="1"/>
          </p:cNvGraphicFramePr>
          <p:nvPr/>
        </p:nvGraphicFramePr>
        <p:xfrm>
          <a:off x="5148263" y="4206875"/>
          <a:ext cx="3744912" cy="2317750"/>
        </p:xfrm>
        <a:graphic>
          <a:graphicData uri="http://schemas.openxmlformats.org/presentationml/2006/ole">
            <mc:AlternateContent xmlns:mc="http://schemas.openxmlformats.org/markup-compatibility/2006">
              <mc:Choice xmlns:v="urn:schemas-microsoft-com:vml" Requires="v">
                <p:oleObj spid="_x0000_s76816" name="演示文稿" r:id="rId11" imgW="4572000" imgH="3429000" progId="PowerPoint.Show.8">
                  <p:embed/>
                </p:oleObj>
              </mc:Choice>
              <mc:Fallback>
                <p:oleObj name="演示文稿" r:id="rId11" imgW="4572000" imgH="3429000" progId="PowerPoint.Show.8">
                  <p:embed/>
                  <p:pic>
                    <p:nvPicPr>
                      <p:cNvPr id="94221" name="Object 14"/>
                      <p:cNvPicPr>
                        <a:picLocks noChangeAspect="1" noChangeArrowheads="1"/>
                      </p:cNvPicPr>
                      <p:nvPr/>
                    </p:nvPicPr>
                    <p:blipFill>
                      <a:blip r:embed="rId12">
                        <a:extLst>
                          <a:ext uri="{28A0092B-C50C-407E-A947-70E740481C1C}">
                            <a14:useLocalDpi xmlns:a14="http://schemas.microsoft.com/office/drawing/2010/main" val="0"/>
                          </a:ext>
                        </a:extLst>
                      </a:blip>
                      <a:srcRect l="29083" t="46159" r="6837" b="1331"/>
                      <a:stretch>
                        <a:fillRect/>
                      </a:stretch>
                    </p:blipFill>
                    <p:spPr bwMode="auto">
                      <a:xfrm>
                        <a:off x="5148263" y="4206875"/>
                        <a:ext cx="3744912"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43024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9EEA5C7-370E-4671-A42D-1ACA519AA56B}" type="slidenum">
              <a:rPr lang="zh-CN" altLang="en-US" sz="1400" smtClean="0"/>
              <a:pPr>
                <a:spcBef>
                  <a:spcPct val="0"/>
                </a:spcBef>
                <a:buClrTx/>
                <a:buSzTx/>
                <a:buFontTx/>
                <a:buNone/>
              </a:pPr>
              <a:t>85</a:t>
            </a:fld>
            <a:endParaRPr lang="en-US" altLang="zh-CN" sz="1400" smtClean="0"/>
          </a:p>
        </p:txBody>
      </p:sp>
      <p:sp>
        <p:nvSpPr>
          <p:cNvPr id="95235" name="Rectangle 2"/>
          <p:cNvSpPr>
            <a:spLocks noGrp="1" noChangeArrowheads="1"/>
          </p:cNvSpPr>
          <p:nvPr>
            <p:ph type="title"/>
          </p:nvPr>
        </p:nvSpPr>
        <p:spPr/>
        <p:txBody>
          <a:bodyPr/>
          <a:lstStyle/>
          <a:p>
            <a:pPr eaLnBrk="1" hangingPunct="1"/>
            <a:endParaRPr lang="zh-CN" altLang="en-US" smtClean="0"/>
          </a:p>
        </p:txBody>
      </p:sp>
      <p:sp>
        <p:nvSpPr>
          <p:cNvPr id="95236" name="Rectangle 3"/>
          <p:cNvSpPr>
            <a:spLocks noGrp="1" noChangeArrowheads="1"/>
          </p:cNvSpPr>
          <p:nvPr>
            <p:ph type="body" idx="1"/>
          </p:nvPr>
        </p:nvSpPr>
        <p:spPr/>
        <p:txBody>
          <a:bodyPr/>
          <a:lstStyle/>
          <a:p>
            <a:pPr eaLnBrk="1" hangingPunct="1"/>
            <a:endParaRPr lang="zh-CN" altLang="en-US" smtClean="0"/>
          </a:p>
        </p:txBody>
      </p:sp>
      <p:sp>
        <p:nvSpPr>
          <p:cNvPr id="95237" name="Rectangle 4"/>
          <p:cNvSpPr>
            <a:spLocks noChangeArrowheads="1"/>
          </p:cNvSpPr>
          <p:nvPr/>
        </p:nvSpPr>
        <p:spPr bwMode="auto">
          <a:xfrm>
            <a:off x="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5238" name="Object 5"/>
          <p:cNvGraphicFramePr>
            <a:graphicFrameLocks noChangeAspect="1"/>
          </p:cNvGraphicFramePr>
          <p:nvPr/>
        </p:nvGraphicFramePr>
        <p:xfrm>
          <a:off x="395288" y="765175"/>
          <a:ext cx="4462462" cy="2089150"/>
        </p:xfrm>
        <a:graphic>
          <a:graphicData uri="http://schemas.openxmlformats.org/presentationml/2006/ole">
            <mc:AlternateContent xmlns:mc="http://schemas.openxmlformats.org/markup-compatibility/2006">
              <mc:Choice xmlns:v="urn:schemas-microsoft-com:vml" Requires="v">
                <p:oleObj spid="_x0000_s77832" name="演示文稿" r:id="rId3" imgW="4572000" imgH="3429000" progId="PowerPoint.Show.8">
                  <p:embed/>
                </p:oleObj>
              </mc:Choice>
              <mc:Fallback>
                <p:oleObj name="演示文稿" r:id="rId3" imgW="4572000" imgH="3429000" progId="PowerPoint.Show.8">
                  <p:embed/>
                  <p:pic>
                    <p:nvPicPr>
                      <p:cNvPr id="95238" name="Object 5"/>
                      <p:cNvPicPr>
                        <a:picLocks noChangeAspect="1" noChangeArrowheads="1"/>
                      </p:cNvPicPr>
                      <p:nvPr/>
                    </p:nvPicPr>
                    <p:blipFill>
                      <a:blip r:embed="rId4">
                        <a:extLst>
                          <a:ext uri="{28A0092B-C50C-407E-A947-70E740481C1C}">
                            <a14:useLocalDpi xmlns:a14="http://schemas.microsoft.com/office/drawing/2010/main" val="0"/>
                          </a:ext>
                        </a:extLst>
                      </a:blip>
                      <a:srcRect l="4764" t="47011" r="13451" b="1781"/>
                      <a:stretch>
                        <a:fillRect/>
                      </a:stretch>
                    </p:blipFill>
                    <p:spPr bwMode="auto">
                      <a:xfrm>
                        <a:off x="395288" y="765175"/>
                        <a:ext cx="4462462"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9" name="Rectangle 6"/>
          <p:cNvSpPr>
            <a:spLocks noChangeArrowheads="1"/>
          </p:cNvSpPr>
          <p:nvPr/>
        </p:nvSpPr>
        <p:spPr bwMode="auto">
          <a:xfrm>
            <a:off x="0" y="2528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5240" name="Object 7"/>
          <p:cNvGraphicFramePr>
            <a:graphicFrameLocks noChangeAspect="1"/>
          </p:cNvGraphicFramePr>
          <p:nvPr/>
        </p:nvGraphicFramePr>
        <p:xfrm>
          <a:off x="5003800" y="765175"/>
          <a:ext cx="2952750" cy="2106613"/>
        </p:xfrm>
        <a:graphic>
          <a:graphicData uri="http://schemas.openxmlformats.org/presentationml/2006/ole">
            <mc:AlternateContent xmlns:mc="http://schemas.openxmlformats.org/markup-compatibility/2006">
              <mc:Choice xmlns:v="urn:schemas-microsoft-com:vml" Requires="v">
                <p:oleObj spid="_x0000_s77833" name="演示文稿" r:id="rId5" imgW="4572000" imgH="3429000" progId="PowerPoint.Show.8">
                  <p:embed/>
                </p:oleObj>
              </mc:Choice>
              <mc:Fallback>
                <p:oleObj name="演示文稿" r:id="rId5" imgW="4572000" imgH="3429000" progId="PowerPoint.Show.8">
                  <p:embed/>
                  <p:pic>
                    <p:nvPicPr>
                      <p:cNvPr id="95240" name="Object 7"/>
                      <p:cNvPicPr>
                        <a:picLocks noChangeAspect="1" noChangeArrowheads="1"/>
                      </p:cNvPicPr>
                      <p:nvPr/>
                    </p:nvPicPr>
                    <p:blipFill>
                      <a:blip r:embed="rId6">
                        <a:extLst>
                          <a:ext uri="{28A0092B-C50C-407E-A947-70E740481C1C}">
                            <a14:useLocalDpi xmlns:a14="http://schemas.microsoft.com/office/drawing/2010/main" val="0"/>
                          </a:ext>
                        </a:extLst>
                      </a:blip>
                      <a:srcRect l="32278" t="45938" r="12508" b="1552"/>
                      <a:stretch>
                        <a:fillRect/>
                      </a:stretch>
                    </p:blipFill>
                    <p:spPr bwMode="auto">
                      <a:xfrm>
                        <a:off x="5003800" y="765175"/>
                        <a:ext cx="295275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41" name="Rectangle 8"/>
          <p:cNvSpPr>
            <a:spLocks noChangeArrowheads="1"/>
          </p:cNvSpPr>
          <p:nvPr/>
        </p:nvSpPr>
        <p:spPr bwMode="auto">
          <a:xfrm>
            <a:off x="0" y="2381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aphicFrame>
        <p:nvGraphicFramePr>
          <p:cNvPr id="95242" name="Object 9"/>
          <p:cNvGraphicFramePr>
            <a:graphicFrameLocks noChangeAspect="1"/>
          </p:cNvGraphicFramePr>
          <p:nvPr/>
        </p:nvGraphicFramePr>
        <p:xfrm>
          <a:off x="2555875" y="2962275"/>
          <a:ext cx="3506788" cy="3895725"/>
        </p:xfrm>
        <a:graphic>
          <a:graphicData uri="http://schemas.openxmlformats.org/presentationml/2006/ole">
            <mc:AlternateContent xmlns:mc="http://schemas.openxmlformats.org/markup-compatibility/2006">
              <mc:Choice xmlns:v="urn:schemas-microsoft-com:vml" Requires="v">
                <p:oleObj spid="_x0000_s77834" name="演示文稿" r:id="rId7" imgW="4572000" imgH="3429000" progId="PowerPoint.Show.8">
                  <p:embed/>
                </p:oleObj>
              </mc:Choice>
              <mc:Fallback>
                <p:oleObj name="演示文稿" r:id="rId7" imgW="4572000" imgH="3429000" progId="PowerPoint.Show.8">
                  <p:embed/>
                  <p:pic>
                    <p:nvPicPr>
                      <p:cNvPr id="95242" name="Object 9"/>
                      <p:cNvPicPr>
                        <a:picLocks noChangeAspect="1" noChangeArrowheads="1"/>
                      </p:cNvPicPr>
                      <p:nvPr/>
                    </p:nvPicPr>
                    <p:blipFill>
                      <a:blip r:embed="rId8">
                        <a:extLst>
                          <a:ext uri="{28A0092B-C50C-407E-A947-70E740481C1C}">
                            <a14:useLocalDpi xmlns:a14="http://schemas.microsoft.com/office/drawing/2010/main" val="0"/>
                          </a:ext>
                        </a:extLst>
                      </a:blip>
                      <a:srcRect l="24791" t="11185" r="33958" b="27866"/>
                      <a:stretch>
                        <a:fillRect/>
                      </a:stretch>
                    </p:blipFill>
                    <p:spPr bwMode="auto">
                      <a:xfrm>
                        <a:off x="2555875" y="2962275"/>
                        <a:ext cx="3506788"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470626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0DD147C-3AA3-4C4B-802B-DBA352D882D6}" type="slidenum">
              <a:rPr lang="zh-CN" altLang="en-US" sz="1400" smtClean="0"/>
              <a:pPr>
                <a:spcBef>
                  <a:spcPct val="0"/>
                </a:spcBef>
                <a:buClrTx/>
                <a:buSzTx/>
                <a:buFontTx/>
                <a:buNone/>
              </a:pPr>
              <a:t>86</a:t>
            </a:fld>
            <a:endParaRPr lang="en-US" altLang="zh-CN" sz="1400" smtClean="0"/>
          </a:p>
        </p:txBody>
      </p:sp>
      <p:sp>
        <p:nvSpPr>
          <p:cNvPr id="96259" name="Rectangle 2"/>
          <p:cNvSpPr>
            <a:spLocks noGrp="1" noChangeArrowheads="1"/>
          </p:cNvSpPr>
          <p:nvPr>
            <p:ph type="body" idx="1"/>
          </p:nvPr>
        </p:nvSpPr>
        <p:spPr>
          <a:xfrm>
            <a:off x="250825" y="836613"/>
            <a:ext cx="8713788" cy="4114800"/>
          </a:xfrm>
        </p:spPr>
        <p:txBody>
          <a:bodyPr/>
          <a:lstStyle/>
          <a:p>
            <a:pPr algn="just" eaLnBrk="1" hangingPunct="1">
              <a:spcBef>
                <a:spcPct val="50000"/>
              </a:spcBef>
              <a:buClrTx/>
              <a:buSzTx/>
              <a:buFontTx/>
              <a:buNone/>
            </a:pPr>
            <a:r>
              <a:rPr lang="zh-CN" altLang="en-US" b="1" smtClean="0">
                <a:solidFill>
                  <a:srgbClr val="0000FF"/>
                </a:solidFill>
                <a:latin typeface="隶书" panose="02010509060101010101" pitchFamily="49" charset="-122"/>
                <a:ea typeface="隶书" panose="02010509060101010101" pitchFamily="49" charset="-122"/>
              </a:rPr>
              <a:t>     目前，在局域网中常用到的双绞线是非屏蔽双绞线（</a:t>
            </a:r>
            <a:r>
              <a:rPr lang="en-US" altLang="zh-CN" b="1" smtClean="0">
                <a:solidFill>
                  <a:srgbClr val="0000FF"/>
                </a:solidFill>
                <a:latin typeface="隶书" panose="02010509060101010101" pitchFamily="49" charset="-122"/>
                <a:ea typeface="隶书" panose="02010509060101010101" pitchFamily="49" charset="-122"/>
              </a:rPr>
              <a:t>UTP</a:t>
            </a:r>
            <a:r>
              <a:rPr lang="zh-CN" altLang="en-US" b="1" smtClean="0">
                <a:solidFill>
                  <a:srgbClr val="0000FF"/>
                </a:solidFill>
                <a:latin typeface="隶书" panose="02010509060101010101" pitchFamily="49" charset="-122"/>
                <a:ea typeface="隶书" panose="02010509060101010101" pitchFamily="49" charset="-122"/>
              </a:rPr>
              <a:t>），它又分：</a:t>
            </a:r>
            <a:r>
              <a:rPr lang="en-US" altLang="zh-CN" b="1" smtClean="0">
                <a:solidFill>
                  <a:srgbClr val="0000FF"/>
                </a:solidFill>
                <a:latin typeface="隶书" panose="02010509060101010101" pitchFamily="49" charset="-122"/>
                <a:ea typeface="隶书" panose="02010509060101010101" pitchFamily="49" charset="-122"/>
              </a:rPr>
              <a:t>3</a:t>
            </a:r>
            <a:r>
              <a:rPr lang="zh-CN" altLang="en-US" b="1" smtClean="0">
                <a:solidFill>
                  <a:srgbClr val="0000FF"/>
                </a:solidFill>
                <a:latin typeface="隶书" panose="02010509060101010101" pitchFamily="49" charset="-122"/>
                <a:ea typeface="隶书" panose="02010509060101010101" pitchFamily="49" charset="-122"/>
              </a:rPr>
              <a:t>类、</a:t>
            </a:r>
            <a:r>
              <a:rPr lang="en-US" altLang="zh-CN" b="1" smtClean="0">
                <a:solidFill>
                  <a:srgbClr val="0000FF"/>
                </a:solidFill>
                <a:latin typeface="隶书" panose="02010509060101010101" pitchFamily="49" charset="-122"/>
                <a:ea typeface="隶书" panose="02010509060101010101" pitchFamily="49" charset="-122"/>
              </a:rPr>
              <a:t>4</a:t>
            </a:r>
            <a:r>
              <a:rPr lang="zh-CN" altLang="en-US" b="1" smtClean="0">
                <a:solidFill>
                  <a:srgbClr val="0000FF"/>
                </a:solidFill>
                <a:latin typeface="隶书" panose="02010509060101010101" pitchFamily="49" charset="-122"/>
                <a:ea typeface="隶书" panose="02010509060101010101" pitchFamily="49" charset="-122"/>
              </a:rPr>
              <a:t>类、</a:t>
            </a:r>
            <a:r>
              <a:rPr lang="en-US" altLang="zh-CN" b="1" smtClean="0">
                <a:solidFill>
                  <a:srgbClr val="0000FF"/>
                </a:solidFill>
                <a:latin typeface="隶书" panose="02010509060101010101" pitchFamily="49" charset="-122"/>
                <a:ea typeface="隶书" panose="02010509060101010101" pitchFamily="49" charset="-122"/>
              </a:rPr>
              <a:t>5</a:t>
            </a:r>
            <a:r>
              <a:rPr lang="zh-CN" altLang="en-US" b="1" smtClean="0">
                <a:solidFill>
                  <a:srgbClr val="0000FF"/>
                </a:solidFill>
                <a:latin typeface="隶书" panose="02010509060101010101" pitchFamily="49" charset="-122"/>
                <a:ea typeface="隶书" panose="02010509060101010101" pitchFamily="49" charset="-122"/>
              </a:rPr>
              <a:t>类、超</a:t>
            </a:r>
            <a:r>
              <a:rPr lang="en-US" altLang="zh-CN" b="1" smtClean="0">
                <a:solidFill>
                  <a:srgbClr val="0000FF"/>
                </a:solidFill>
                <a:latin typeface="隶书" panose="02010509060101010101" pitchFamily="49" charset="-122"/>
                <a:ea typeface="隶书" panose="02010509060101010101" pitchFamily="49" charset="-122"/>
              </a:rPr>
              <a:t>5</a:t>
            </a:r>
            <a:r>
              <a:rPr lang="zh-CN" altLang="en-US" b="1" smtClean="0">
                <a:solidFill>
                  <a:srgbClr val="0000FF"/>
                </a:solidFill>
                <a:latin typeface="隶书" panose="02010509060101010101" pitchFamily="49" charset="-122"/>
                <a:ea typeface="隶书" panose="02010509060101010101" pitchFamily="49" charset="-122"/>
              </a:rPr>
              <a:t>类、</a:t>
            </a:r>
            <a:r>
              <a:rPr lang="en-US" altLang="zh-CN" b="1" smtClean="0">
                <a:solidFill>
                  <a:srgbClr val="0000FF"/>
                </a:solidFill>
                <a:latin typeface="隶书" panose="02010509060101010101" pitchFamily="49" charset="-122"/>
                <a:ea typeface="隶书" panose="02010509060101010101" pitchFamily="49" charset="-122"/>
              </a:rPr>
              <a:t>6</a:t>
            </a:r>
            <a:r>
              <a:rPr lang="zh-CN" altLang="en-US" b="1" smtClean="0">
                <a:solidFill>
                  <a:srgbClr val="0000FF"/>
                </a:solidFill>
                <a:latin typeface="隶书" panose="02010509060101010101" pitchFamily="49" charset="-122"/>
                <a:ea typeface="隶书" panose="02010509060101010101" pitchFamily="49" charset="-122"/>
              </a:rPr>
              <a:t>类和</a:t>
            </a:r>
            <a:r>
              <a:rPr lang="en-US" altLang="zh-CN" b="1" smtClean="0">
                <a:solidFill>
                  <a:srgbClr val="0000FF"/>
                </a:solidFill>
                <a:latin typeface="隶书" panose="02010509060101010101" pitchFamily="49" charset="-122"/>
                <a:ea typeface="隶书" panose="02010509060101010101" pitchFamily="49" charset="-122"/>
              </a:rPr>
              <a:t>7</a:t>
            </a:r>
            <a:r>
              <a:rPr lang="zh-CN" altLang="en-US" b="1" smtClean="0">
                <a:solidFill>
                  <a:srgbClr val="0000FF"/>
                </a:solidFill>
                <a:latin typeface="隶书" panose="02010509060101010101" pitchFamily="49" charset="-122"/>
                <a:ea typeface="隶书" panose="02010509060101010101" pitchFamily="49" charset="-122"/>
              </a:rPr>
              <a:t>类。</a:t>
            </a:r>
          </a:p>
          <a:p>
            <a:pPr algn="just" eaLnBrk="1" hangingPunct="1">
              <a:spcBef>
                <a:spcPct val="50000"/>
              </a:spcBef>
              <a:buClrTx/>
              <a:buSzTx/>
              <a:buFontTx/>
              <a:buNone/>
            </a:pPr>
            <a:r>
              <a:rPr lang="zh-CN" altLang="en-US" b="1" smtClean="0">
                <a:solidFill>
                  <a:srgbClr val="0000FF"/>
                </a:solidFill>
                <a:latin typeface="隶书" panose="02010509060101010101" pitchFamily="49" charset="-122"/>
                <a:ea typeface="隶书" panose="02010509060101010101" pitchFamily="49" charset="-122"/>
              </a:rPr>
              <a:t>双绞线的这</a:t>
            </a:r>
            <a:r>
              <a:rPr lang="en-US" altLang="zh-CN" b="1" smtClean="0">
                <a:solidFill>
                  <a:srgbClr val="0000FF"/>
                </a:solidFill>
                <a:latin typeface="隶书" panose="02010509060101010101" pitchFamily="49" charset="-122"/>
                <a:ea typeface="隶书" panose="02010509060101010101" pitchFamily="49" charset="-122"/>
              </a:rPr>
              <a:t>8</a:t>
            </a:r>
            <a:r>
              <a:rPr lang="zh-CN" altLang="en-US" b="1" smtClean="0">
                <a:solidFill>
                  <a:srgbClr val="0000FF"/>
                </a:solidFill>
                <a:latin typeface="隶书" panose="02010509060101010101" pitchFamily="49" charset="-122"/>
                <a:ea typeface="隶书" panose="02010509060101010101" pitchFamily="49" charset="-122"/>
              </a:rPr>
              <a:t>根线的引脚定义如下：</a:t>
            </a:r>
          </a:p>
        </p:txBody>
      </p:sp>
      <p:grpSp>
        <p:nvGrpSpPr>
          <p:cNvPr id="96260" name="Group 3"/>
          <p:cNvGrpSpPr>
            <a:grpSpLocks/>
          </p:cNvGrpSpPr>
          <p:nvPr/>
        </p:nvGrpSpPr>
        <p:grpSpPr bwMode="auto">
          <a:xfrm>
            <a:off x="766763" y="3700463"/>
            <a:ext cx="996950" cy="808037"/>
            <a:chOff x="0" y="0"/>
            <a:chExt cx="506" cy="323"/>
          </a:xfrm>
        </p:grpSpPr>
        <p:sp>
          <p:nvSpPr>
            <p:cNvPr id="96340" name="Rectangle 4"/>
            <p:cNvSpPr>
              <a:spLocks noChangeArrowheads="1"/>
            </p:cNvSpPr>
            <p:nvPr/>
          </p:nvSpPr>
          <p:spPr bwMode="auto">
            <a:xfrm>
              <a:off x="43" y="0"/>
              <a:ext cx="4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线路线号</a:t>
              </a:r>
              <a:endParaRPr lang="zh-CN" altLang="en-US" sz="1800" b="1">
                <a:solidFill>
                  <a:schemeClr val="hlink"/>
                </a:solidFill>
                <a:latin typeface="Times New Roman" panose="02020603050405020304" pitchFamily="18" charset="0"/>
              </a:endParaRPr>
            </a:p>
          </p:txBody>
        </p:sp>
        <p:sp>
          <p:nvSpPr>
            <p:cNvPr id="96341" name="Rectangle 5"/>
            <p:cNvSpPr>
              <a:spLocks noChangeArrowheads="1"/>
            </p:cNvSpPr>
            <p:nvPr/>
          </p:nvSpPr>
          <p:spPr bwMode="auto">
            <a:xfrm>
              <a:off x="0" y="0"/>
              <a:ext cx="50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61" name="Group 6"/>
          <p:cNvGrpSpPr>
            <a:grpSpLocks/>
          </p:cNvGrpSpPr>
          <p:nvPr/>
        </p:nvGrpSpPr>
        <p:grpSpPr bwMode="auto">
          <a:xfrm>
            <a:off x="1763713" y="3700463"/>
            <a:ext cx="830262" cy="808037"/>
            <a:chOff x="506" y="0"/>
            <a:chExt cx="422" cy="323"/>
          </a:xfrm>
        </p:grpSpPr>
        <p:sp>
          <p:nvSpPr>
            <p:cNvPr id="96338" name="Rectangle 7"/>
            <p:cNvSpPr>
              <a:spLocks noChangeArrowheads="1"/>
            </p:cNvSpPr>
            <p:nvPr/>
          </p:nvSpPr>
          <p:spPr bwMode="auto">
            <a:xfrm>
              <a:off x="549" y="0"/>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1</a:t>
              </a:r>
            </a:p>
          </p:txBody>
        </p:sp>
        <p:sp>
          <p:nvSpPr>
            <p:cNvPr id="96339" name="Rectangle 8"/>
            <p:cNvSpPr>
              <a:spLocks noChangeArrowheads="1"/>
            </p:cNvSpPr>
            <p:nvPr/>
          </p:nvSpPr>
          <p:spPr bwMode="auto">
            <a:xfrm>
              <a:off x="506" y="0"/>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62" name="Group 9"/>
          <p:cNvGrpSpPr>
            <a:grpSpLocks/>
          </p:cNvGrpSpPr>
          <p:nvPr/>
        </p:nvGrpSpPr>
        <p:grpSpPr bwMode="auto">
          <a:xfrm>
            <a:off x="2593975" y="3700463"/>
            <a:ext cx="831850" cy="808037"/>
            <a:chOff x="928" y="0"/>
            <a:chExt cx="422" cy="323"/>
          </a:xfrm>
        </p:grpSpPr>
        <p:sp>
          <p:nvSpPr>
            <p:cNvPr id="96336" name="Rectangle 10"/>
            <p:cNvSpPr>
              <a:spLocks noChangeArrowheads="1"/>
            </p:cNvSpPr>
            <p:nvPr/>
          </p:nvSpPr>
          <p:spPr bwMode="auto">
            <a:xfrm>
              <a:off x="971" y="0"/>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2</a:t>
              </a:r>
            </a:p>
          </p:txBody>
        </p:sp>
        <p:sp>
          <p:nvSpPr>
            <p:cNvPr id="96337" name="Rectangle 11"/>
            <p:cNvSpPr>
              <a:spLocks noChangeArrowheads="1"/>
            </p:cNvSpPr>
            <p:nvPr/>
          </p:nvSpPr>
          <p:spPr bwMode="auto">
            <a:xfrm>
              <a:off x="928" y="0"/>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63" name="Group 12"/>
          <p:cNvGrpSpPr>
            <a:grpSpLocks/>
          </p:cNvGrpSpPr>
          <p:nvPr/>
        </p:nvGrpSpPr>
        <p:grpSpPr bwMode="auto">
          <a:xfrm>
            <a:off x="3425825" y="3700463"/>
            <a:ext cx="776288" cy="808037"/>
            <a:chOff x="1350" y="0"/>
            <a:chExt cx="394" cy="323"/>
          </a:xfrm>
        </p:grpSpPr>
        <p:sp>
          <p:nvSpPr>
            <p:cNvPr id="96334" name="Rectangle 13"/>
            <p:cNvSpPr>
              <a:spLocks noChangeArrowheads="1"/>
            </p:cNvSpPr>
            <p:nvPr/>
          </p:nvSpPr>
          <p:spPr bwMode="auto">
            <a:xfrm>
              <a:off x="1393" y="0"/>
              <a:ext cx="3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3</a:t>
              </a:r>
            </a:p>
          </p:txBody>
        </p:sp>
        <p:sp>
          <p:nvSpPr>
            <p:cNvPr id="96335" name="Rectangle 14"/>
            <p:cNvSpPr>
              <a:spLocks noChangeArrowheads="1"/>
            </p:cNvSpPr>
            <p:nvPr/>
          </p:nvSpPr>
          <p:spPr bwMode="auto">
            <a:xfrm>
              <a:off x="1350" y="0"/>
              <a:ext cx="394"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64" name="Group 15"/>
          <p:cNvGrpSpPr>
            <a:grpSpLocks/>
          </p:cNvGrpSpPr>
          <p:nvPr/>
        </p:nvGrpSpPr>
        <p:grpSpPr bwMode="auto">
          <a:xfrm>
            <a:off x="4202113" y="3700463"/>
            <a:ext cx="858837" cy="808037"/>
            <a:chOff x="1744" y="0"/>
            <a:chExt cx="436" cy="323"/>
          </a:xfrm>
        </p:grpSpPr>
        <p:sp>
          <p:nvSpPr>
            <p:cNvPr id="96332" name="Rectangle 16"/>
            <p:cNvSpPr>
              <a:spLocks noChangeArrowheads="1"/>
            </p:cNvSpPr>
            <p:nvPr/>
          </p:nvSpPr>
          <p:spPr bwMode="auto">
            <a:xfrm>
              <a:off x="1787"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4</a:t>
              </a:r>
            </a:p>
          </p:txBody>
        </p:sp>
        <p:sp>
          <p:nvSpPr>
            <p:cNvPr id="96333" name="Rectangle 17"/>
            <p:cNvSpPr>
              <a:spLocks noChangeArrowheads="1"/>
            </p:cNvSpPr>
            <p:nvPr/>
          </p:nvSpPr>
          <p:spPr bwMode="auto">
            <a:xfrm>
              <a:off x="1744"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65" name="Group 18"/>
          <p:cNvGrpSpPr>
            <a:grpSpLocks/>
          </p:cNvGrpSpPr>
          <p:nvPr/>
        </p:nvGrpSpPr>
        <p:grpSpPr bwMode="auto">
          <a:xfrm>
            <a:off x="5060950" y="3700463"/>
            <a:ext cx="858838" cy="808037"/>
            <a:chOff x="2180" y="0"/>
            <a:chExt cx="436" cy="323"/>
          </a:xfrm>
        </p:grpSpPr>
        <p:sp>
          <p:nvSpPr>
            <p:cNvPr id="96330" name="Rectangle 19"/>
            <p:cNvSpPr>
              <a:spLocks noChangeArrowheads="1"/>
            </p:cNvSpPr>
            <p:nvPr/>
          </p:nvSpPr>
          <p:spPr bwMode="auto">
            <a:xfrm>
              <a:off x="2223"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5</a:t>
              </a:r>
            </a:p>
          </p:txBody>
        </p:sp>
        <p:sp>
          <p:nvSpPr>
            <p:cNvPr id="96331" name="Rectangle 20"/>
            <p:cNvSpPr>
              <a:spLocks noChangeArrowheads="1"/>
            </p:cNvSpPr>
            <p:nvPr/>
          </p:nvSpPr>
          <p:spPr bwMode="auto">
            <a:xfrm>
              <a:off x="2180"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66" name="Group 21"/>
          <p:cNvGrpSpPr>
            <a:grpSpLocks/>
          </p:cNvGrpSpPr>
          <p:nvPr/>
        </p:nvGrpSpPr>
        <p:grpSpPr bwMode="auto">
          <a:xfrm>
            <a:off x="5919788" y="3700463"/>
            <a:ext cx="858837" cy="808037"/>
            <a:chOff x="2616" y="0"/>
            <a:chExt cx="436" cy="323"/>
          </a:xfrm>
        </p:grpSpPr>
        <p:sp>
          <p:nvSpPr>
            <p:cNvPr id="96328" name="Rectangle 22"/>
            <p:cNvSpPr>
              <a:spLocks noChangeArrowheads="1"/>
            </p:cNvSpPr>
            <p:nvPr/>
          </p:nvSpPr>
          <p:spPr bwMode="auto">
            <a:xfrm>
              <a:off x="2659"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6</a:t>
              </a:r>
            </a:p>
          </p:txBody>
        </p:sp>
        <p:sp>
          <p:nvSpPr>
            <p:cNvPr id="96329" name="Rectangle 23"/>
            <p:cNvSpPr>
              <a:spLocks noChangeArrowheads="1"/>
            </p:cNvSpPr>
            <p:nvPr/>
          </p:nvSpPr>
          <p:spPr bwMode="auto">
            <a:xfrm>
              <a:off x="2616"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67" name="Group 24"/>
          <p:cNvGrpSpPr>
            <a:grpSpLocks/>
          </p:cNvGrpSpPr>
          <p:nvPr/>
        </p:nvGrpSpPr>
        <p:grpSpPr bwMode="auto">
          <a:xfrm>
            <a:off x="6778625" y="3700463"/>
            <a:ext cx="858838" cy="808037"/>
            <a:chOff x="3052" y="0"/>
            <a:chExt cx="436" cy="323"/>
          </a:xfrm>
        </p:grpSpPr>
        <p:sp>
          <p:nvSpPr>
            <p:cNvPr id="96326" name="Rectangle 25"/>
            <p:cNvSpPr>
              <a:spLocks noChangeArrowheads="1"/>
            </p:cNvSpPr>
            <p:nvPr/>
          </p:nvSpPr>
          <p:spPr bwMode="auto">
            <a:xfrm>
              <a:off x="3095"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7</a:t>
              </a:r>
            </a:p>
          </p:txBody>
        </p:sp>
        <p:sp>
          <p:nvSpPr>
            <p:cNvPr id="96327" name="Rectangle 26"/>
            <p:cNvSpPr>
              <a:spLocks noChangeArrowheads="1"/>
            </p:cNvSpPr>
            <p:nvPr/>
          </p:nvSpPr>
          <p:spPr bwMode="auto">
            <a:xfrm>
              <a:off x="3052"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68" name="Group 27"/>
          <p:cNvGrpSpPr>
            <a:grpSpLocks/>
          </p:cNvGrpSpPr>
          <p:nvPr/>
        </p:nvGrpSpPr>
        <p:grpSpPr bwMode="auto">
          <a:xfrm>
            <a:off x="7637463" y="3700463"/>
            <a:ext cx="858837" cy="808037"/>
            <a:chOff x="3488" y="0"/>
            <a:chExt cx="436" cy="323"/>
          </a:xfrm>
        </p:grpSpPr>
        <p:sp>
          <p:nvSpPr>
            <p:cNvPr id="96324" name="Rectangle 28"/>
            <p:cNvSpPr>
              <a:spLocks noChangeArrowheads="1"/>
            </p:cNvSpPr>
            <p:nvPr/>
          </p:nvSpPr>
          <p:spPr bwMode="auto">
            <a:xfrm>
              <a:off x="3531" y="0"/>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8</a:t>
              </a:r>
            </a:p>
          </p:txBody>
        </p:sp>
        <p:sp>
          <p:nvSpPr>
            <p:cNvPr id="96325" name="Rectangle 29"/>
            <p:cNvSpPr>
              <a:spLocks noChangeArrowheads="1"/>
            </p:cNvSpPr>
            <p:nvPr/>
          </p:nvSpPr>
          <p:spPr bwMode="auto">
            <a:xfrm>
              <a:off x="3488" y="0"/>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69" name="Group 30"/>
          <p:cNvGrpSpPr>
            <a:grpSpLocks/>
          </p:cNvGrpSpPr>
          <p:nvPr/>
        </p:nvGrpSpPr>
        <p:grpSpPr bwMode="auto">
          <a:xfrm>
            <a:off x="766763" y="4508500"/>
            <a:ext cx="996950" cy="806450"/>
            <a:chOff x="0" y="323"/>
            <a:chExt cx="506" cy="323"/>
          </a:xfrm>
        </p:grpSpPr>
        <p:sp>
          <p:nvSpPr>
            <p:cNvPr id="96322" name="Rectangle 31"/>
            <p:cNvSpPr>
              <a:spLocks noChangeArrowheads="1"/>
            </p:cNvSpPr>
            <p:nvPr/>
          </p:nvSpPr>
          <p:spPr bwMode="auto">
            <a:xfrm>
              <a:off x="43" y="323"/>
              <a:ext cx="4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线路色标</a:t>
              </a:r>
              <a:endParaRPr lang="zh-CN" altLang="en-US" sz="1800" b="1">
                <a:solidFill>
                  <a:schemeClr val="hlink"/>
                </a:solidFill>
                <a:latin typeface="Times New Roman" panose="02020603050405020304" pitchFamily="18" charset="0"/>
              </a:endParaRPr>
            </a:p>
          </p:txBody>
        </p:sp>
        <p:sp>
          <p:nvSpPr>
            <p:cNvPr id="96323" name="Rectangle 32"/>
            <p:cNvSpPr>
              <a:spLocks noChangeArrowheads="1"/>
            </p:cNvSpPr>
            <p:nvPr/>
          </p:nvSpPr>
          <p:spPr bwMode="auto">
            <a:xfrm>
              <a:off x="0" y="323"/>
              <a:ext cx="50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0" name="Group 33"/>
          <p:cNvGrpSpPr>
            <a:grpSpLocks/>
          </p:cNvGrpSpPr>
          <p:nvPr/>
        </p:nvGrpSpPr>
        <p:grpSpPr bwMode="auto">
          <a:xfrm>
            <a:off x="1763713" y="4508500"/>
            <a:ext cx="830262" cy="806450"/>
            <a:chOff x="506" y="323"/>
            <a:chExt cx="422" cy="323"/>
          </a:xfrm>
        </p:grpSpPr>
        <p:sp>
          <p:nvSpPr>
            <p:cNvPr id="96320" name="Rectangle 34"/>
            <p:cNvSpPr>
              <a:spLocks noChangeArrowheads="1"/>
            </p:cNvSpPr>
            <p:nvPr/>
          </p:nvSpPr>
          <p:spPr bwMode="auto">
            <a:xfrm>
              <a:off x="549" y="323"/>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白绿</a:t>
              </a:r>
              <a:endParaRPr lang="zh-CN" altLang="en-US" sz="1800" b="1">
                <a:solidFill>
                  <a:schemeClr val="hlink"/>
                </a:solidFill>
                <a:latin typeface="Times New Roman" panose="02020603050405020304" pitchFamily="18" charset="0"/>
              </a:endParaRPr>
            </a:p>
          </p:txBody>
        </p:sp>
        <p:sp>
          <p:nvSpPr>
            <p:cNvPr id="96321" name="Rectangle 35"/>
            <p:cNvSpPr>
              <a:spLocks noChangeArrowheads="1"/>
            </p:cNvSpPr>
            <p:nvPr/>
          </p:nvSpPr>
          <p:spPr bwMode="auto">
            <a:xfrm>
              <a:off x="506" y="323"/>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1" name="Group 36"/>
          <p:cNvGrpSpPr>
            <a:grpSpLocks/>
          </p:cNvGrpSpPr>
          <p:nvPr/>
        </p:nvGrpSpPr>
        <p:grpSpPr bwMode="auto">
          <a:xfrm>
            <a:off x="2593975" y="4508500"/>
            <a:ext cx="831850" cy="806450"/>
            <a:chOff x="928" y="323"/>
            <a:chExt cx="422" cy="323"/>
          </a:xfrm>
        </p:grpSpPr>
        <p:sp>
          <p:nvSpPr>
            <p:cNvPr id="96318" name="Rectangle 37"/>
            <p:cNvSpPr>
              <a:spLocks noChangeArrowheads="1"/>
            </p:cNvSpPr>
            <p:nvPr/>
          </p:nvSpPr>
          <p:spPr bwMode="auto">
            <a:xfrm>
              <a:off x="971" y="323"/>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绿</a:t>
              </a:r>
              <a:endParaRPr lang="zh-CN" altLang="en-US" sz="1800" b="1">
                <a:solidFill>
                  <a:schemeClr val="hlink"/>
                </a:solidFill>
                <a:latin typeface="Times New Roman" panose="02020603050405020304" pitchFamily="18" charset="0"/>
              </a:endParaRPr>
            </a:p>
          </p:txBody>
        </p:sp>
        <p:sp>
          <p:nvSpPr>
            <p:cNvPr id="96319" name="Rectangle 38"/>
            <p:cNvSpPr>
              <a:spLocks noChangeArrowheads="1"/>
            </p:cNvSpPr>
            <p:nvPr/>
          </p:nvSpPr>
          <p:spPr bwMode="auto">
            <a:xfrm>
              <a:off x="928" y="323"/>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2" name="Group 39"/>
          <p:cNvGrpSpPr>
            <a:grpSpLocks/>
          </p:cNvGrpSpPr>
          <p:nvPr/>
        </p:nvGrpSpPr>
        <p:grpSpPr bwMode="auto">
          <a:xfrm>
            <a:off x="3425825" y="4508500"/>
            <a:ext cx="776288" cy="806450"/>
            <a:chOff x="1350" y="323"/>
            <a:chExt cx="394" cy="323"/>
          </a:xfrm>
        </p:grpSpPr>
        <p:sp>
          <p:nvSpPr>
            <p:cNvPr id="96316" name="Rectangle 40"/>
            <p:cNvSpPr>
              <a:spLocks noChangeArrowheads="1"/>
            </p:cNvSpPr>
            <p:nvPr/>
          </p:nvSpPr>
          <p:spPr bwMode="auto">
            <a:xfrm>
              <a:off x="1393" y="323"/>
              <a:ext cx="3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白橙</a:t>
              </a:r>
              <a:endParaRPr lang="zh-CN" altLang="en-US" sz="1800" b="1">
                <a:solidFill>
                  <a:schemeClr val="hlink"/>
                </a:solidFill>
                <a:latin typeface="Times New Roman" panose="02020603050405020304" pitchFamily="18" charset="0"/>
              </a:endParaRPr>
            </a:p>
          </p:txBody>
        </p:sp>
        <p:sp>
          <p:nvSpPr>
            <p:cNvPr id="96317" name="Rectangle 41"/>
            <p:cNvSpPr>
              <a:spLocks noChangeArrowheads="1"/>
            </p:cNvSpPr>
            <p:nvPr/>
          </p:nvSpPr>
          <p:spPr bwMode="auto">
            <a:xfrm>
              <a:off x="1350" y="323"/>
              <a:ext cx="394"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3" name="Group 42"/>
          <p:cNvGrpSpPr>
            <a:grpSpLocks/>
          </p:cNvGrpSpPr>
          <p:nvPr/>
        </p:nvGrpSpPr>
        <p:grpSpPr bwMode="auto">
          <a:xfrm>
            <a:off x="4202113" y="4508500"/>
            <a:ext cx="858837" cy="806450"/>
            <a:chOff x="1744" y="323"/>
            <a:chExt cx="436" cy="323"/>
          </a:xfrm>
        </p:grpSpPr>
        <p:sp>
          <p:nvSpPr>
            <p:cNvPr id="96314" name="Rectangle 43"/>
            <p:cNvSpPr>
              <a:spLocks noChangeArrowheads="1"/>
            </p:cNvSpPr>
            <p:nvPr/>
          </p:nvSpPr>
          <p:spPr bwMode="auto">
            <a:xfrm>
              <a:off x="1787"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蓝</a:t>
              </a:r>
              <a:endParaRPr lang="zh-CN" altLang="en-US" sz="1800" b="1">
                <a:solidFill>
                  <a:schemeClr val="hlink"/>
                </a:solidFill>
                <a:latin typeface="Times New Roman" panose="02020603050405020304" pitchFamily="18" charset="0"/>
              </a:endParaRPr>
            </a:p>
          </p:txBody>
        </p:sp>
        <p:sp>
          <p:nvSpPr>
            <p:cNvPr id="96315" name="Rectangle 44"/>
            <p:cNvSpPr>
              <a:spLocks noChangeArrowheads="1"/>
            </p:cNvSpPr>
            <p:nvPr/>
          </p:nvSpPr>
          <p:spPr bwMode="auto">
            <a:xfrm>
              <a:off x="1744"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4" name="Group 45"/>
          <p:cNvGrpSpPr>
            <a:grpSpLocks/>
          </p:cNvGrpSpPr>
          <p:nvPr/>
        </p:nvGrpSpPr>
        <p:grpSpPr bwMode="auto">
          <a:xfrm>
            <a:off x="5060950" y="4508500"/>
            <a:ext cx="858838" cy="806450"/>
            <a:chOff x="2180" y="323"/>
            <a:chExt cx="436" cy="323"/>
          </a:xfrm>
        </p:grpSpPr>
        <p:sp>
          <p:nvSpPr>
            <p:cNvPr id="96312" name="Rectangle 46"/>
            <p:cNvSpPr>
              <a:spLocks noChangeArrowheads="1"/>
            </p:cNvSpPr>
            <p:nvPr/>
          </p:nvSpPr>
          <p:spPr bwMode="auto">
            <a:xfrm>
              <a:off x="2223"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白蓝</a:t>
              </a:r>
              <a:endParaRPr lang="zh-CN" altLang="en-US" sz="1800" b="1">
                <a:solidFill>
                  <a:schemeClr val="hlink"/>
                </a:solidFill>
                <a:latin typeface="Times New Roman" panose="02020603050405020304" pitchFamily="18" charset="0"/>
              </a:endParaRPr>
            </a:p>
          </p:txBody>
        </p:sp>
        <p:sp>
          <p:nvSpPr>
            <p:cNvPr id="96313" name="Rectangle 47"/>
            <p:cNvSpPr>
              <a:spLocks noChangeArrowheads="1"/>
            </p:cNvSpPr>
            <p:nvPr/>
          </p:nvSpPr>
          <p:spPr bwMode="auto">
            <a:xfrm>
              <a:off x="2180"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5" name="Group 48"/>
          <p:cNvGrpSpPr>
            <a:grpSpLocks/>
          </p:cNvGrpSpPr>
          <p:nvPr/>
        </p:nvGrpSpPr>
        <p:grpSpPr bwMode="auto">
          <a:xfrm>
            <a:off x="5919788" y="4508500"/>
            <a:ext cx="858837" cy="806450"/>
            <a:chOff x="2616" y="323"/>
            <a:chExt cx="436" cy="323"/>
          </a:xfrm>
        </p:grpSpPr>
        <p:sp>
          <p:nvSpPr>
            <p:cNvPr id="96310" name="Rectangle 49"/>
            <p:cNvSpPr>
              <a:spLocks noChangeArrowheads="1"/>
            </p:cNvSpPr>
            <p:nvPr/>
          </p:nvSpPr>
          <p:spPr bwMode="auto">
            <a:xfrm>
              <a:off x="2659"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橙</a:t>
              </a:r>
              <a:endParaRPr lang="zh-CN" altLang="en-US" sz="1800" b="1">
                <a:solidFill>
                  <a:schemeClr val="hlink"/>
                </a:solidFill>
                <a:latin typeface="Times New Roman" panose="02020603050405020304" pitchFamily="18" charset="0"/>
              </a:endParaRPr>
            </a:p>
          </p:txBody>
        </p:sp>
        <p:sp>
          <p:nvSpPr>
            <p:cNvPr id="96311" name="Rectangle 50"/>
            <p:cNvSpPr>
              <a:spLocks noChangeArrowheads="1"/>
            </p:cNvSpPr>
            <p:nvPr/>
          </p:nvSpPr>
          <p:spPr bwMode="auto">
            <a:xfrm>
              <a:off x="2616"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6" name="Group 51"/>
          <p:cNvGrpSpPr>
            <a:grpSpLocks/>
          </p:cNvGrpSpPr>
          <p:nvPr/>
        </p:nvGrpSpPr>
        <p:grpSpPr bwMode="auto">
          <a:xfrm>
            <a:off x="6778625" y="4508500"/>
            <a:ext cx="858838" cy="806450"/>
            <a:chOff x="3052" y="323"/>
            <a:chExt cx="436" cy="323"/>
          </a:xfrm>
        </p:grpSpPr>
        <p:sp>
          <p:nvSpPr>
            <p:cNvPr id="96308" name="Rectangle 52"/>
            <p:cNvSpPr>
              <a:spLocks noChangeArrowheads="1"/>
            </p:cNvSpPr>
            <p:nvPr/>
          </p:nvSpPr>
          <p:spPr bwMode="auto">
            <a:xfrm>
              <a:off x="3095"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白褐</a:t>
              </a:r>
              <a:endParaRPr lang="zh-CN" altLang="en-US" sz="1800" b="1">
                <a:solidFill>
                  <a:schemeClr val="hlink"/>
                </a:solidFill>
                <a:latin typeface="Times New Roman" panose="02020603050405020304" pitchFamily="18" charset="0"/>
              </a:endParaRPr>
            </a:p>
          </p:txBody>
        </p:sp>
        <p:sp>
          <p:nvSpPr>
            <p:cNvPr id="96309" name="Rectangle 53"/>
            <p:cNvSpPr>
              <a:spLocks noChangeArrowheads="1"/>
            </p:cNvSpPr>
            <p:nvPr/>
          </p:nvSpPr>
          <p:spPr bwMode="auto">
            <a:xfrm>
              <a:off x="3052"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7" name="Group 54"/>
          <p:cNvGrpSpPr>
            <a:grpSpLocks/>
          </p:cNvGrpSpPr>
          <p:nvPr/>
        </p:nvGrpSpPr>
        <p:grpSpPr bwMode="auto">
          <a:xfrm>
            <a:off x="7637463" y="4508500"/>
            <a:ext cx="858837" cy="806450"/>
            <a:chOff x="3488" y="323"/>
            <a:chExt cx="436" cy="323"/>
          </a:xfrm>
        </p:grpSpPr>
        <p:sp>
          <p:nvSpPr>
            <p:cNvPr id="96306" name="Rectangle 55"/>
            <p:cNvSpPr>
              <a:spLocks noChangeArrowheads="1"/>
            </p:cNvSpPr>
            <p:nvPr/>
          </p:nvSpPr>
          <p:spPr bwMode="auto">
            <a:xfrm>
              <a:off x="3531" y="323"/>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褐</a:t>
              </a:r>
              <a:endParaRPr lang="zh-CN" altLang="en-US" sz="1800" b="1">
                <a:solidFill>
                  <a:schemeClr val="hlink"/>
                </a:solidFill>
                <a:latin typeface="Times New Roman" panose="02020603050405020304" pitchFamily="18" charset="0"/>
              </a:endParaRPr>
            </a:p>
          </p:txBody>
        </p:sp>
        <p:sp>
          <p:nvSpPr>
            <p:cNvPr id="96307" name="Rectangle 56"/>
            <p:cNvSpPr>
              <a:spLocks noChangeArrowheads="1"/>
            </p:cNvSpPr>
            <p:nvPr/>
          </p:nvSpPr>
          <p:spPr bwMode="auto">
            <a:xfrm>
              <a:off x="3488" y="323"/>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8" name="Group 57"/>
          <p:cNvGrpSpPr>
            <a:grpSpLocks/>
          </p:cNvGrpSpPr>
          <p:nvPr/>
        </p:nvGrpSpPr>
        <p:grpSpPr bwMode="auto">
          <a:xfrm>
            <a:off x="766763" y="5314950"/>
            <a:ext cx="996950" cy="808038"/>
            <a:chOff x="0" y="646"/>
            <a:chExt cx="506" cy="323"/>
          </a:xfrm>
        </p:grpSpPr>
        <p:sp>
          <p:nvSpPr>
            <p:cNvPr id="96304" name="Rectangle 58"/>
            <p:cNvSpPr>
              <a:spLocks noChangeArrowheads="1"/>
            </p:cNvSpPr>
            <p:nvPr/>
          </p:nvSpPr>
          <p:spPr bwMode="auto">
            <a:xfrm>
              <a:off x="43" y="646"/>
              <a:ext cx="4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宋体" panose="02010600030101010101" pitchFamily="2" charset="-122"/>
                </a:rPr>
                <a:t>引脚定义</a:t>
              </a:r>
              <a:endParaRPr lang="zh-CN" altLang="en-US" sz="1800" b="1">
                <a:solidFill>
                  <a:schemeClr val="hlink"/>
                </a:solidFill>
                <a:latin typeface="Times New Roman" panose="02020603050405020304" pitchFamily="18" charset="0"/>
              </a:endParaRPr>
            </a:p>
          </p:txBody>
        </p:sp>
        <p:sp>
          <p:nvSpPr>
            <p:cNvPr id="96305" name="Rectangle 59"/>
            <p:cNvSpPr>
              <a:spLocks noChangeArrowheads="1"/>
            </p:cNvSpPr>
            <p:nvPr/>
          </p:nvSpPr>
          <p:spPr bwMode="auto">
            <a:xfrm>
              <a:off x="0" y="646"/>
              <a:ext cx="50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79" name="Group 60"/>
          <p:cNvGrpSpPr>
            <a:grpSpLocks/>
          </p:cNvGrpSpPr>
          <p:nvPr/>
        </p:nvGrpSpPr>
        <p:grpSpPr bwMode="auto">
          <a:xfrm>
            <a:off x="1763713" y="5314950"/>
            <a:ext cx="830262" cy="808038"/>
            <a:chOff x="506" y="646"/>
            <a:chExt cx="422" cy="323"/>
          </a:xfrm>
        </p:grpSpPr>
        <p:sp>
          <p:nvSpPr>
            <p:cNvPr id="96302" name="Rectangle 61"/>
            <p:cNvSpPr>
              <a:spLocks noChangeArrowheads="1"/>
            </p:cNvSpPr>
            <p:nvPr/>
          </p:nvSpPr>
          <p:spPr bwMode="auto">
            <a:xfrm>
              <a:off x="549" y="646"/>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Tx</a:t>
              </a:r>
              <a:r>
                <a:rPr lang="en-US" altLang="zh-CN" sz="1800" b="1" baseline="30000">
                  <a:solidFill>
                    <a:schemeClr val="hlink"/>
                  </a:solidFill>
                  <a:latin typeface="Times New Roman" panose="02020603050405020304" pitchFamily="18" charset="0"/>
                </a:rPr>
                <a:t>+</a:t>
              </a:r>
              <a:endParaRPr lang="en-US" altLang="zh-CN" sz="1800" b="1">
                <a:solidFill>
                  <a:schemeClr val="hlink"/>
                </a:solidFill>
                <a:latin typeface="Times New Roman" panose="02020603050405020304" pitchFamily="18" charset="0"/>
              </a:endParaRPr>
            </a:p>
          </p:txBody>
        </p:sp>
        <p:sp>
          <p:nvSpPr>
            <p:cNvPr id="96303" name="Rectangle 62"/>
            <p:cNvSpPr>
              <a:spLocks noChangeArrowheads="1"/>
            </p:cNvSpPr>
            <p:nvPr/>
          </p:nvSpPr>
          <p:spPr bwMode="auto">
            <a:xfrm>
              <a:off x="506" y="646"/>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80" name="Group 63"/>
          <p:cNvGrpSpPr>
            <a:grpSpLocks/>
          </p:cNvGrpSpPr>
          <p:nvPr/>
        </p:nvGrpSpPr>
        <p:grpSpPr bwMode="auto">
          <a:xfrm>
            <a:off x="2593975" y="5314950"/>
            <a:ext cx="831850" cy="808038"/>
            <a:chOff x="928" y="646"/>
            <a:chExt cx="422" cy="323"/>
          </a:xfrm>
        </p:grpSpPr>
        <p:sp>
          <p:nvSpPr>
            <p:cNvPr id="96300" name="Rectangle 64"/>
            <p:cNvSpPr>
              <a:spLocks noChangeArrowheads="1"/>
            </p:cNvSpPr>
            <p:nvPr/>
          </p:nvSpPr>
          <p:spPr bwMode="auto">
            <a:xfrm>
              <a:off x="971" y="646"/>
              <a:ext cx="3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Tx</a:t>
              </a:r>
              <a:r>
                <a:rPr lang="en-US" altLang="zh-CN" sz="1800" b="1" baseline="30000">
                  <a:solidFill>
                    <a:schemeClr val="hlink"/>
                  </a:solidFill>
                  <a:latin typeface="Times New Roman" panose="02020603050405020304" pitchFamily="18" charset="0"/>
                </a:rPr>
                <a:t>-</a:t>
              </a:r>
              <a:endParaRPr lang="en-US" altLang="zh-CN" sz="1800" b="1">
                <a:solidFill>
                  <a:schemeClr val="hlink"/>
                </a:solidFill>
                <a:latin typeface="Times New Roman" panose="02020603050405020304" pitchFamily="18" charset="0"/>
              </a:endParaRPr>
            </a:p>
          </p:txBody>
        </p:sp>
        <p:sp>
          <p:nvSpPr>
            <p:cNvPr id="96301" name="Rectangle 65"/>
            <p:cNvSpPr>
              <a:spLocks noChangeArrowheads="1"/>
            </p:cNvSpPr>
            <p:nvPr/>
          </p:nvSpPr>
          <p:spPr bwMode="auto">
            <a:xfrm>
              <a:off x="928" y="646"/>
              <a:ext cx="422"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81" name="Group 66"/>
          <p:cNvGrpSpPr>
            <a:grpSpLocks/>
          </p:cNvGrpSpPr>
          <p:nvPr/>
        </p:nvGrpSpPr>
        <p:grpSpPr bwMode="auto">
          <a:xfrm>
            <a:off x="3425825" y="5314950"/>
            <a:ext cx="776288" cy="808038"/>
            <a:chOff x="1350" y="646"/>
            <a:chExt cx="394" cy="323"/>
          </a:xfrm>
        </p:grpSpPr>
        <p:sp>
          <p:nvSpPr>
            <p:cNvPr id="96298" name="Rectangle 67"/>
            <p:cNvSpPr>
              <a:spLocks noChangeArrowheads="1"/>
            </p:cNvSpPr>
            <p:nvPr/>
          </p:nvSpPr>
          <p:spPr bwMode="auto">
            <a:xfrm>
              <a:off x="1393" y="646"/>
              <a:ext cx="30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Rx</a:t>
              </a:r>
              <a:r>
                <a:rPr lang="en-US" altLang="zh-CN" sz="1800" b="1" baseline="30000">
                  <a:solidFill>
                    <a:schemeClr val="hlink"/>
                  </a:solidFill>
                  <a:latin typeface="Times New Roman" panose="02020603050405020304" pitchFamily="18" charset="0"/>
                </a:rPr>
                <a:t>+</a:t>
              </a:r>
              <a:endParaRPr lang="en-US" altLang="zh-CN" sz="1800" b="1">
                <a:solidFill>
                  <a:schemeClr val="hlink"/>
                </a:solidFill>
                <a:latin typeface="Times New Roman" panose="02020603050405020304" pitchFamily="18" charset="0"/>
              </a:endParaRPr>
            </a:p>
          </p:txBody>
        </p:sp>
        <p:sp>
          <p:nvSpPr>
            <p:cNvPr id="96299" name="Rectangle 68"/>
            <p:cNvSpPr>
              <a:spLocks noChangeArrowheads="1"/>
            </p:cNvSpPr>
            <p:nvPr/>
          </p:nvSpPr>
          <p:spPr bwMode="auto">
            <a:xfrm>
              <a:off x="1350" y="646"/>
              <a:ext cx="394"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82" name="Group 69"/>
          <p:cNvGrpSpPr>
            <a:grpSpLocks/>
          </p:cNvGrpSpPr>
          <p:nvPr/>
        </p:nvGrpSpPr>
        <p:grpSpPr bwMode="auto">
          <a:xfrm>
            <a:off x="4202113" y="5314950"/>
            <a:ext cx="858837" cy="808038"/>
            <a:chOff x="1744" y="646"/>
            <a:chExt cx="436" cy="323"/>
          </a:xfrm>
        </p:grpSpPr>
        <p:sp>
          <p:nvSpPr>
            <p:cNvPr id="96296" name="Rectangle 70"/>
            <p:cNvSpPr>
              <a:spLocks noChangeArrowheads="1"/>
            </p:cNvSpPr>
            <p:nvPr/>
          </p:nvSpPr>
          <p:spPr bwMode="auto">
            <a:xfrm>
              <a:off x="1787"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Times New Roman" panose="02020603050405020304" pitchFamily="18" charset="0"/>
                </a:rPr>
                <a:t> </a:t>
              </a:r>
            </a:p>
            <a:p>
              <a:pPr algn="ctr">
                <a:spcBef>
                  <a:spcPct val="30000"/>
                </a:spcBef>
                <a:buClrTx/>
                <a:buSzTx/>
                <a:buFontTx/>
                <a:buNone/>
              </a:pPr>
              <a:endParaRPr lang="zh-CN" altLang="en-US" sz="1800" b="1">
                <a:solidFill>
                  <a:schemeClr val="hlink"/>
                </a:solidFill>
                <a:latin typeface="Times New Roman" panose="02020603050405020304" pitchFamily="18" charset="0"/>
              </a:endParaRPr>
            </a:p>
          </p:txBody>
        </p:sp>
        <p:sp>
          <p:nvSpPr>
            <p:cNvPr id="96297" name="Rectangle 71"/>
            <p:cNvSpPr>
              <a:spLocks noChangeArrowheads="1"/>
            </p:cNvSpPr>
            <p:nvPr/>
          </p:nvSpPr>
          <p:spPr bwMode="auto">
            <a:xfrm>
              <a:off x="1744"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83" name="Group 72"/>
          <p:cNvGrpSpPr>
            <a:grpSpLocks/>
          </p:cNvGrpSpPr>
          <p:nvPr/>
        </p:nvGrpSpPr>
        <p:grpSpPr bwMode="auto">
          <a:xfrm>
            <a:off x="5060950" y="5314950"/>
            <a:ext cx="858838" cy="808038"/>
            <a:chOff x="2180" y="646"/>
            <a:chExt cx="436" cy="323"/>
          </a:xfrm>
        </p:grpSpPr>
        <p:sp>
          <p:nvSpPr>
            <p:cNvPr id="96294" name="Rectangle 73"/>
            <p:cNvSpPr>
              <a:spLocks noChangeArrowheads="1"/>
            </p:cNvSpPr>
            <p:nvPr/>
          </p:nvSpPr>
          <p:spPr bwMode="auto">
            <a:xfrm>
              <a:off x="2223"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Times New Roman" panose="02020603050405020304" pitchFamily="18" charset="0"/>
                </a:rPr>
                <a:t> </a:t>
              </a:r>
            </a:p>
            <a:p>
              <a:pPr algn="ctr">
                <a:spcBef>
                  <a:spcPct val="30000"/>
                </a:spcBef>
                <a:buClrTx/>
                <a:buSzTx/>
                <a:buFontTx/>
                <a:buNone/>
              </a:pPr>
              <a:endParaRPr lang="zh-CN" altLang="en-US" sz="1800" b="1">
                <a:solidFill>
                  <a:schemeClr val="hlink"/>
                </a:solidFill>
                <a:latin typeface="Times New Roman" panose="02020603050405020304" pitchFamily="18" charset="0"/>
              </a:endParaRPr>
            </a:p>
          </p:txBody>
        </p:sp>
        <p:sp>
          <p:nvSpPr>
            <p:cNvPr id="96295" name="Rectangle 74"/>
            <p:cNvSpPr>
              <a:spLocks noChangeArrowheads="1"/>
            </p:cNvSpPr>
            <p:nvPr/>
          </p:nvSpPr>
          <p:spPr bwMode="auto">
            <a:xfrm>
              <a:off x="2180"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84" name="Group 75"/>
          <p:cNvGrpSpPr>
            <a:grpSpLocks/>
          </p:cNvGrpSpPr>
          <p:nvPr/>
        </p:nvGrpSpPr>
        <p:grpSpPr bwMode="auto">
          <a:xfrm>
            <a:off x="5919788" y="5314950"/>
            <a:ext cx="858837" cy="808038"/>
            <a:chOff x="2616" y="646"/>
            <a:chExt cx="436" cy="323"/>
          </a:xfrm>
        </p:grpSpPr>
        <p:sp>
          <p:nvSpPr>
            <p:cNvPr id="96292" name="Rectangle 76"/>
            <p:cNvSpPr>
              <a:spLocks noChangeArrowheads="1"/>
            </p:cNvSpPr>
            <p:nvPr/>
          </p:nvSpPr>
          <p:spPr bwMode="auto">
            <a:xfrm>
              <a:off x="2659"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en-US" altLang="zh-CN" sz="1800" b="1">
                  <a:solidFill>
                    <a:schemeClr val="hlink"/>
                  </a:solidFill>
                  <a:latin typeface="Times New Roman" panose="02020603050405020304" pitchFamily="18" charset="0"/>
                </a:rPr>
                <a:t>Rx</a:t>
              </a:r>
              <a:r>
                <a:rPr lang="en-US" altLang="zh-CN" sz="1800" b="1" baseline="30000">
                  <a:solidFill>
                    <a:schemeClr val="hlink"/>
                  </a:solidFill>
                  <a:latin typeface="Times New Roman" panose="02020603050405020304" pitchFamily="18" charset="0"/>
                </a:rPr>
                <a:t>-</a:t>
              </a:r>
              <a:endParaRPr lang="en-US" altLang="zh-CN" sz="1800" b="1">
                <a:solidFill>
                  <a:schemeClr val="hlink"/>
                </a:solidFill>
                <a:latin typeface="Times New Roman" panose="02020603050405020304" pitchFamily="18" charset="0"/>
              </a:endParaRPr>
            </a:p>
          </p:txBody>
        </p:sp>
        <p:sp>
          <p:nvSpPr>
            <p:cNvPr id="96293" name="Rectangle 77"/>
            <p:cNvSpPr>
              <a:spLocks noChangeArrowheads="1"/>
            </p:cNvSpPr>
            <p:nvPr/>
          </p:nvSpPr>
          <p:spPr bwMode="auto">
            <a:xfrm>
              <a:off x="2616"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85" name="Group 78"/>
          <p:cNvGrpSpPr>
            <a:grpSpLocks/>
          </p:cNvGrpSpPr>
          <p:nvPr/>
        </p:nvGrpSpPr>
        <p:grpSpPr bwMode="auto">
          <a:xfrm>
            <a:off x="6778625" y="5314950"/>
            <a:ext cx="858838" cy="808038"/>
            <a:chOff x="3052" y="646"/>
            <a:chExt cx="436" cy="323"/>
          </a:xfrm>
        </p:grpSpPr>
        <p:sp>
          <p:nvSpPr>
            <p:cNvPr id="96290" name="Rectangle 79"/>
            <p:cNvSpPr>
              <a:spLocks noChangeArrowheads="1"/>
            </p:cNvSpPr>
            <p:nvPr/>
          </p:nvSpPr>
          <p:spPr bwMode="auto">
            <a:xfrm>
              <a:off x="3095"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Times New Roman" panose="02020603050405020304" pitchFamily="18" charset="0"/>
                </a:rPr>
                <a:t> </a:t>
              </a:r>
            </a:p>
            <a:p>
              <a:pPr algn="ctr">
                <a:spcBef>
                  <a:spcPct val="30000"/>
                </a:spcBef>
                <a:buClrTx/>
                <a:buSzTx/>
                <a:buFontTx/>
                <a:buNone/>
              </a:pPr>
              <a:endParaRPr lang="zh-CN" altLang="en-US" sz="1800" b="1">
                <a:solidFill>
                  <a:schemeClr val="hlink"/>
                </a:solidFill>
                <a:latin typeface="Times New Roman" panose="02020603050405020304" pitchFamily="18" charset="0"/>
              </a:endParaRPr>
            </a:p>
          </p:txBody>
        </p:sp>
        <p:sp>
          <p:nvSpPr>
            <p:cNvPr id="96291" name="Rectangle 80"/>
            <p:cNvSpPr>
              <a:spLocks noChangeArrowheads="1"/>
            </p:cNvSpPr>
            <p:nvPr/>
          </p:nvSpPr>
          <p:spPr bwMode="auto">
            <a:xfrm>
              <a:off x="3052"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grpSp>
        <p:nvGrpSpPr>
          <p:cNvPr id="96286" name="Group 81"/>
          <p:cNvGrpSpPr>
            <a:grpSpLocks/>
          </p:cNvGrpSpPr>
          <p:nvPr/>
        </p:nvGrpSpPr>
        <p:grpSpPr bwMode="auto">
          <a:xfrm>
            <a:off x="7637463" y="5314950"/>
            <a:ext cx="858837" cy="808038"/>
            <a:chOff x="3488" y="646"/>
            <a:chExt cx="436" cy="323"/>
          </a:xfrm>
        </p:grpSpPr>
        <p:sp>
          <p:nvSpPr>
            <p:cNvPr id="96288" name="Rectangle 82"/>
            <p:cNvSpPr>
              <a:spLocks noChangeArrowheads="1"/>
            </p:cNvSpPr>
            <p:nvPr/>
          </p:nvSpPr>
          <p:spPr bwMode="auto">
            <a:xfrm>
              <a:off x="3531" y="646"/>
              <a:ext cx="35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30000"/>
                </a:spcBef>
                <a:buClrTx/>
                <a:buSzTx/>
                <a:buFontTx/>
                <a:buNone/>
              </a:pPr>
              <a:r>
                <a:rPr lang="zh-CN" altLang="en-US" sz="1800" b="1">
                  <a:solidFill>
                    <a:schemeClr val="hlink"/>
                  </a:solidFill>
                  <a:latin typeface="Times New Roman" panose="02020603050405020304" pitchFamily="18" charset="0"/>
                </a:rPr>
                <a:t> </a:t>
              </a:r>
            </a:p>
            <a:p>
              <a:pPr algn="ctr">
                <a:spcBef>
                  <a:spcPct val="30000"/>
                </a:spcBef>
                <a:buClrTx/>
                <a:buSzTx/>
                <a:buFontTx/>
                <a:buNone/>
              </a:pPr>
              <a:endParaRPr lang="zh-CN" altLang="en-US" sz="1800" b="1">
                <a:solidFill>
                  <a:schemeClr val="hlink"/>
                </a:solidFill>
                <a:latin typeface="Times New Roman" panose="02020603050405020304" pitchFamily="18" charset="0"/>
              </a:endParaRPr>
            </a:p>
          </p:txBody>
        </p:sp>
        <p:sp>
          <p:nvSpPr>
            <p:cNvPr id="96289" name="Rectangle 83"/>
            <p:cNvSpPr>
              <a:spLocks noChangeArrowheads="1"/>
            </p:cNvSpPr>
            <p:nvPr/>
          </p:nvSpPr>
          <p:spPr bwMode="auto">
            <a:xfrm>
              <a:off x="3488" y="646"/>
              <a:ext cx="436" cy="32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grpSp>
      <p:sp>
        <p:nvSpPr>
          <p:cNvPr id="96287" name="Rectangle 84"/>
          <p:cNvSpPr>
            <a:spLocks noChangeArrowheads="1"/>
          </p:cNvSpPr>
          <p:nvPr/>
        </p:nvSpPr>
        <p:spPr bwMode="auto">
          <a:xfrm>
            <a:off x="762000" y="3692525"/>
            <a:ext cx="7739063" cy="2438400"/>
          </a:xfrm>
          <a:prstGeom prst="rect">
            <a:avLst/>
          </a:prstGeom>
          <a:noFill/>
          <a:ln w="11112">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latin typeface="Times New Roman" panose="02020603050405020304" pitchFamily="18" charset="0"/>
            </a:endParaRPr>
          </a:p>
        </p:txBody>
      </p:sp>
    </p:spTree>
    <p:extLst>
      <p:ext uri="{BB962C8B-B14F-4D97-AF65-F5344CB8AC3E}">
        <p14:creationId xmlns:p14="http://schemas.microsoft.com/office/powerpoint/2010/main" val="31885640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9EC1D6A-EFF6-493E-8332-0015A8F1FE33}" type="slidenum">
              <a:rPr lang="zh-CN" altLang="en-US" sz="1400" smtClean="0"/>
              <a:pPr>
                <a:spcBef>
                  <a:spcPct val="0"/>
                </a:spcBef>
                <a:buClrTx/>
                <a:buSzTx/>
                <a:buFontTx/>
                <a:buNone/>
              </a:pPr>
              <a:t>87</a:t>
            </a:fld>
            <a:endParaRPr lang="en-US" altLang="zh-CN" sz="1400" smtClean="0"/>
          </a:p>
        </p:txBody>
      </p:sp>
      <p:grpSp>
        <p:nvGrpSpPr>
          <p:cNvPr id="97283" name="Group 2"/>
          <p:cNvGrpSpPr>
            <a:grpSpLocks/>
          </p:cNvGrpSpPr>
          <p:nvPr/>
        </p:nvGrpSpPr>
        <p:grpSpPr bwMode="auto">
          <a:xfrm>
            <a:off x="611188" y="836613"/>
            <a:ext cx="7620000" cy="3386137"/>
            <a:chOff x="384" y="480"/>
            <a:chExt cx="4800" cy="2133"/>
          </a:xfrm>
        </p:grpSpPr>
        <p:pic>
          <p:nvPicPr>
            <p:cNvPr id="97285" name="Picture 3" descr="t568a-b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480"/>
              <a:ext cx="4800" cy="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Line 4"/>
            <p:cNvSpPr>
              <a:spLocks noChangeShapeType="1"/>
            </p:cNvSpPr>
            <p:nvPr/>
          </p:nvSpPr>
          <p:spPr bwMode="auto">
            <a:xfrm>
              <a:off x="576" y="1824"/>
              <a:ext cx="720" cy="62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287" name="Line 5"/>
            <p:cNvSpPr>
              <a:spLocks noChangeShapeType="1"/>
            </p:cNvSpPr>
            <p:nvPr/>
          </p:nvSpPr>
          <p:spPr bwMode="auto">
            <a:xfrm flipH="1">
              <a:off x="1968" y="1920"/>
              <a:ext cx="720" cy="52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288" name="Line 6"/>
            <p:cNvSpPr>
              <a:spLocks noChangeShapeType="1"/>
            </p:cNvSpPr>
            <p:nvPr/>
          </p:nvSpPr>
          <p:spPr bwMode="auto">
            <a:xfrm>
              <a:off x="2880" y="1824"/>
              <a:ext cx="720" cy="62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289" name="Line 7"/>
            <p:cNvSpPr>
              <a:spLocks noChangeShapeType="1"/>
            </p:cNvSpPr>
            <p:nvPr/>
          </p:nvSpPr>
          <p:spPr bwMode="auto">
            <a:xfrm flipH="1">
              <a:off x="4272" y="1920"/>
              <a:ext cx="720" cy="52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97284" name="Text Box 8"/>
          <p:cNvSpPr txBox="1">
            <a:spLocks noChangeArrowheads="1"/>
          </p:cNvSpPr>
          <p:nvPr/>
        </p:nvSpPr>
        <p:spPr bwMode="auto">
          <a:xfrm>
            <a:off x="179388" y="4149725"/>
            <a:ext cx="8785225"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1" lang="zh-CN" altLang="en-US" sz="2400" b="1">
                <a:solidFill>
                  <a:srgbClr val="0000FF"/>
                </a:solidFill>
                <a:latin typeface="隶书" panose="02010509060101010101" pitchFamily="49" charset="-122"/>
                <a:ea typeface="隶书" panose="02010509060101010101" pitchFamily="49" charset="-122"/>
              </a:rPr>
              <a:t>二者没有本质的区别，只是颜色上的区别 ，只要保证： </a:t>
            </a:r>
          </a:p>
          <a:p>
            <a:pPr>
              <a:lnSpc>
                <a:spcPct val="80000"/>
              </a:lnSpc>
              <a:spcBef>
                <a:spcPct val="50000"/>
              </a:spcBef>
              <a:buClrTx/>
              <a:buSzTx/>
              <a:buFontTx/>
              <a:buNone/>
            </a:pPr>
            <a:r>
              <a:rPr kumimoji="1" lang="zh-CN" altLang="en-US" sz="2400" b="1">
                <a:solidFill>
                  <a:srgbClr val="0000FF"/>
                </a:solidFill>
                <a:latin typeface="隶书" panose="02010509060101010101" pitchFamily="49" charset="-122"/>
                <a:ea typeface="隶书" panose="02010509060101010101" pitchFamily="49" charset="-122"/>
              </a:rPr>
              <a:t>     </a:t>
            </a:r>
            <a:r>
              <a:rPr kumimoji="1" lang="en-US" altLang="zh-CN" sz="2400" b="1">
                <a:solidFill>
                  <a:srgbClr val="0000FF"/>
                </a:solidFill>
                <a:latin typeface="隶书" panose="02010509060101010101" pitchFamily="49" charset="-122"/>
                <a:ea typeface="隶书" panose="02010509060101010101" pitchFamily="49" charset="-122"/>
              </a:rPr>
              <a:t>1,2 </a:t>
            </a:r>
            <a:r>
              <a:rPr kumimoji="1" lang="zh-CN" altLang="en-US" sz="2400" b="1">
                <a:solidFill>
                  <a:srgbClr val="0000FF"/>
                </a:solidFill>
                <a:latin typeface="隶书" panose="02010509060101010101" pitchFamily="49" charset="-122"/>
                <a:ea typeface="隶书" panose="02010509060101010101" pitchFamily="49" charset="-122"/>
              </a:rPr>
              <a:t>线对是一个绕对     </a:t>
            </a:r>
            <a:r>
              <a:rPr kumimoji="1" lang="en-US" altLang="zh-CN" sz="2400" b="1">
                <a:solidFill>
                  <a:srgbClr val="0000FF"/>
                </a:solidFill>
                <a:latin typeface="隶书" panose="02010509060101010101" pitchFamily="49" charset="-122"/>
                <a:ea typeface="隶书" panose="02010509060101010101" pitchFamily="49" charset="-122"/>
              </a:rPr>
              <a:t>3,6 </a:t>
            </a:r>
            <a:r>
              <a:rPr kumimoji="1" lang="zh-CN" altLang="en-US" sz="2400" b="1">
                <a:solidFill>
                  <a:srgbClr val="0000FF"/>
                </a:solidFill>
                <a:latin typeface="隶书" panose="02010509060101010101" pitchFamily="49" charset="-122"/>
                <a:ea typeface="隶书" panose="02010509060101010101" pitchFamily="49" charset="-122"/>
              </a:rPr>
              <a:t>线对是一个绕对 </a:t>
            </a:r>
          </a:p>
          <a:p>
            <a:pPr>
              <a:lnSpc>
                <a:spcPct val="80000"/>
              </a:lnSpc>
              <a:spcBef>
                <a:spcPct val="50000"/>
              </a:spcBef>
              <a:buClrTx/>
              <a:buSzTx/>
              <a:buFontTx/>
              <a:buNone/>
            </a:pPr>
            <a:r>
              <a:rPr kumimoji="1" lang="zh-CN" altLang="en-US" sz="2400" b="1">
                <a:solidFill>
                  <a:srgbClr val="0000FF"/>
                </a:solidFill>
                <a:latin typeface="隶书" panose="02010509060101010101" pitchFamily="49" charset="-122"/>
                <a:ea typeface="隶书" panose="02010509060101010101" pitchFamily="49" charset="-122"/>
              </a:rPr>
              <a:t>     </a:t>
            </a:r>
            <a:r>
              <a:rPr kumimoji="1" lang="en-US" altLang="zh-CN" sz="2400" b="1">
                <a:solidFill>
                  <a:srgbClr val="0000FF"/>
                </a:solidFill>
                <a:latin typeface="隶书" panose="02010509060101010101" pitchFamily="49" charset="-122"/>
                <a:ea typeface="隶书" panose="02010509060101010101" pitchFamily="49" charset="-122"/>
              </a:rPr>
              <a:t>4,5 </a:t>
            </a:r>
            <a:r>
              <a:rPr kumimoji="1" lang="zh-CN" altLang="en-US" sz="2400" b="1">
                <a:solidFill>
                  <a:srgbClr val="0000FF"/>
                </a:solidFill>
                <a:latin typeface="隶书" panose="02010509060101010101" pitchFamily="49" charset="-122"/>
                <a:ea typeface="隶书" panose="02010509060101010101" pitchFamily="49" charset="-122"/>
              </a:rPr>
              <a:t>线对是一个绕对     </a:t>
            </a:r>
            <a:r>
              <a:rPr kumimoji="1" lang="en-US" altLang="zh-CN" sz="2400" b="1">
                <a:solidFill>
                  <a:srgbClr val="0000FF"/>
                </a:solidFill>
                <a:latin typeface="隶书" panose="02010509060101010101" pitchFamily="49" charset="-122"/>
                <a:ea typeface="隶书" panose="02010509060101010101" pitchFamily="49" charset="-122"/>
              </a:rPr>
              <a:t>7,8 </a:t>
            </a:r>
            <a:r>
              <a:rPr kumimoji="1" lang="zh-CN" altLang="en-US" sz="2400" b="1">
                <a:solidFill>
                  <a:srgbClr val="0000FF"/>
                </a:solidFill>
                <a:latin typeface="隶书" panose="02010509060101010101" pitchFamily="49" charset="-122"/>
                <a:ea typeface="隶书" panose="02010509060101010101" pitchFamily="49" charset="-122"/>
              </a:rPr>
              <a:t>线对是一个绕对 </a:t>
            </a:r>
          </a:p>
          <a:p>
            <a:pPr>
              <a:lnSpc>
                <a:spcPct val="80000"/>
              </a:lnSpc>
              <a:spcBef>
                <a:spcPct val="50000"/>
              </a:spcBef>
              <a:buClrTx/>
              <a:buSzTx/>
              <a:buFontTx/>
              <a:buNone/>
            </a:pPr>
            <a:r>
              <a:rPr kumimoji="1" lang="zh-CN" altLang="en-US" sz="2400" b="1">
                <a:solidFill>
                  <a:srgbClr val="0000FF"/>
                </a:solidFill>
                <a:latin typeface="隶书" panose="02010509060101010101" pitchFamily="49" charset="-122"/>
                <a:ea typeface="隶书" panose="02010509060101010101" pitchFamily="49" charset="-122"/>
              </a:rPr>
              <a:t>     注意：不要在电缆一端用</a:t>
            </a:r>
            <a:r>
              <a:rPr kumimoji="1" lang="en-US" altLang="zh-CN" sz="2400" b="1">
                <a:solidFill>
                  <a:srgbClr val="0000FF"/>
                </a:solidFill>
                <a:latin typeface="隶书" panose="02010509060101010101" pitchFamily="49" charset="-122"/>
                <a:ea typeface="隶书" panose="02010509060101010101" pitchFamily="49" charset="-122"/>
              </a:rPr>
              <a:t>T568A</a:t>
            </a:r>
            <a:r>
              <a:rPr kumimoji="1" lang="zh-CN" altLang="en-US" sz="2400" b="1">
                <a:solidFill>
                  <a:srgbClr val="0000FF"/>
                </a:solidFill>
                <a:latin typeface="隶书" panose="02010509060101010101" pitchFamily="49" charset="-122"/>
                <a:ea typeface="隶书" panose="02010509060101010101" pitchFamily="49" charset="-122"/>
              </a:rPr>
              <a:t>，另一端用</a:t>
            </a:r>
            <a:r>
              <a:rPr kumimoji="1" lang="en-US" altLang="zh-CN" sz="2400" b="1">
                <a:solidFill>
                  <a:srgbClr val="0000FF"/>
                </a:solidFill>
                <a:latin typeface="隶书" panose="02010509060101010101" pitchFamily="49" charset="-122"/>
                <a:ea typeface="隶书" panose="02010509060101010101" pitchFamily="49" charset="-122"/>
              </a:rPr>
              <a:t>T568B </a:t>
            </a:r>
          </a:p>
          <a:p>
            <a:pPr>
              <a:lnSpc>
                <a:spcPct val="80000"/>
              </a:lnSpc>
              <a:spcBef>
                <a:spcPct val="50000"/>
              </a:spcBef>
              <a:buClrTx/>
              <a:buSzTx/>
              <a:buFontTx/>
              <a:buNone/>
            </a:pPr>
            <a:r>
              <a:rPr kumimoji="1" lang="en-US" altLang="zh-CN" sz="2400" b="1">
                <a:solidFill>
                  <a:srgbClr val="0000FF"/>
                </a:solidFill>
                <a:latin typeface="隶书" panose="02010509060101010101" pitchFamily="49" charset="-122"/>
                <a:ea typeface="隶书" panose="02010509060101010101" pitchFamily="49" charset="-122"/>
              </a:rPr>
              <a:t>     T568A/T568B</a:t>
            </a:r>
            <a:r>
              <a:rPr kumimoji="1" lang="zh-CN" altLang="en-US" sz="2400" b="1">
                <a:solidFill>
                  <a:srgbClr val="0000FF"/>
                </a:solidFill>
                <a:latin typeface="隶书" panose="02010509060101010101" pitchFamily="49" charset="-122"/>
                <a:ea typeface="隶书" panose="02010509060101010101" pitchFamily="49" charset="-122"/>
              </a:rPr>
              <a:t>的混用是跨接线的特殊接线方法 </a:t>
            </a:r>
          </a:p>
        </p:txBody>
      </p:sp>
    </p:spTree>
    <p:extLst>
      <p:ext uri="{BB962C8B-B14F-4D97-AF65-F5344CB8AC3E}">
        <p14:creationId xmlns:p14="http://schemas.microsoft.com/office/powerpoint/2010/main" val="12622398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A689674-0841-49E8-9BEC-67E32833DAEA}" type="slidenum">
              <a:rPr lang="zh-CN" altLang="en-US" sz="1400" smtClean="0"/>
              <a:pPr>
                <a:spcBef>
                  <a:spcPct val="0"/>
                </a:spcBef>
                <a:buClrTx/>
                <a:buSzTx/>
                <a:buFontTx/>
                <a:buNone/>
              </a:pPr>
              <a:t>88</a:t>
            </a:fld>
            <a:endParaRPr lang="en-US" altLang="zh-CN" sz="1400" smtClean="0"/>
          </a:p>
        </p:txBody>
      </p:sp>
      <p:pic>
        <p:nvPicPr>
          <p:cNvPr id="219138" name="Picture 2" descr="图2-9-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25538"/>
            <a:ext cx="7561263"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39" name="Text Box 3"/>
          <p:cNvSpPr txBox="1">
            <a:spLocks noChangeArrowheads="1"/>
          </p:cNvSpPr>
          <p:nvPr/>
        </p:nvSpPr>
        <p:spPr bwMode="auto">
          <a:xfrm>
            <a:off x="971550" y="4868863"/>
            <a:ext cx="25923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1" lang="zh-CN" altLang="en-US" sz="2800" b="1">
                <a:solidFill>
                  <a:srgbClr val="0000FF"/>
                </a:solidFill>
                <a:latin typeface="Times New Roman" panose="02020603050405020304" pitchFamily="18" charset="0"/>
              </a:rPr>
              <a:t>常规双绞线接法两端都用</a:t>
            </a:r>
            <a:r>
              <a:rPr kumimoji="1" lang="en-US" altLang="zh-CN" sz="2800" b="1">
                <a:solidFill>
                  <a:srgbClr val="0000FF"/>
                </a:solidFill>
                <a:latin typeface="Times New Roman" panose="02020603050405020304" pitchFamily="18" charset="0"/>
              </a:rPr>
              <a:t>T568a</a:t>
            </a:r>
          </a:p>
        </p:txBody>
      </p:sp>
      <p:sp>
        <p:nvSpPr>
          <p:cNvPr id="219140" name="Text Box 4"/>
          <p:cNvSpPr txBox="1">
            <a:spLocks noChangeArrowheads="1"/>
          </p:cNvSpPr>
          <p:nvPr/>
        </p:nvSpPr>
        <p:spPr bwMode="auto">
          <a:xfrm>
            <a:off x="5435600" y="4941888"/>
            <a:ext cx="338455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1" lang="zh-CN" altLang="en-US" sz="2800" b="1">
                <a:solidFill>
                  <a:srgbClr val="0000FF"/>
                </a:solidFill>
                <a:latin typeface="Times New Roman" panose="02020603050405020304" pitchFamily="18" charset="0"/>
              </a:rPr>
              <a:t>交叉线双绞线接法一端</a:t>
            </a:r>
            <a:r>
              <a:rPr kumimoji="1" lang="en-US" altLang="zh-CN" sz="2800" b="1">
                <a:solidFill>
                  <a:srgbClr val="0000FF"/>
                </a:solidFill>
                <a:latin typeface="Times New Roman" panose="02020603050405020304" pitchFamily="18" charset="0"/>
              </a:rPr>
              <a:t>T568a</a:t>
            </a:r>
            <a:r>
              <a:rPr kumimoji="1" lang="zh-CN" altLang="en-US" sz="2800" b="1">
                <a:solidFill>
                  <a:srgbClr val="0000FF"/>
                </a:solidFill>
                <a:latin typeface="Times New Roman" panose="02020603050405020304" pitchFamily="18" charset="0"/>
              </a:rPr>
              <a:t>一端</a:t>
            </a:r>
            <a:r>
              <a:rPr kumimoji="1" lang="en-US" altLang="zh-CN" sz="2800" b="1">
                <a:solidFill>
                  <a:srgbClr val="0000FF"/>
                </a:solidFill>
              </a:rPr>
              <a:t>T568b</a:t>
            </a:r>
            <a:endParaRPr kumimoji="1" lang="en-US" altLang="zh-CN" sz="2800" b="1">
              <a:solidFill>
                <a:srgbClr val="0000FF"/>
              </a:solidFill>
              <a:latin typeface="Times New Roman" panose="02020603050405020304" pitchFamily="18" charset="0"/>
            </a:endParaRPr>
          </a:p>
          <a:p>
            <a:pPr eaLnBrk="1" hangingPunct="1">
              <a:spcBef>
                <a:spcPct val="50000"/>
              </a:spcBef>
              <a:buClrTx/>
              <a:buSzTx/>
              <a:buFontTx/>
              <a:buNone/>
            </a:pPr>
            <a:endParaRPr kumimoji="1" lang="zh-CN" altLang="en-US" sz="2800" b="1">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311981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19138"/>
                                        </p:tgtEl>
                                        <p:attrNameLst>
                                          <p:attrName>style.visibility</p:attrName>
                                        </p:attrNameLst>
                                      </p:cBhvr>
                                      <p:to>
                                        <p:strVal val="visible"/>
                                      </p:to>
                                    </p:set>
                                    <p:anim calcmode="lin" valueType="num">
                                      <p:cBhvr additive="base">
                                        <p:cTn id="7" dur="500" fill="hold"/>
                                        <p:tgtEl>
                                          <p:spTgt spid="219138"/>
                                        </p:tgtEl>
                                        <p:attrNameLst>
                                          <p:attrName>ppt_x</p:attrName>
                                        </p:attrNameLst>
                                      </p:cBhvr>
                                      <p:tavLst>
                                        <p:tav tm="0">
                                          <p:val>
                                            <p:strVal val="0-#ppt_w/2"/>
                                          </p:val>
                                        </p:tav>
                                        <p:tav tm="100000">
                                          <p:val>
                                            <p:strVal val="#ppt_x"/>
                                          </p:val>
                                        </p:tav>
                                      </p:tavLst>
                                    </p:anim>
                                    <p:anim calcmode="lin" valueType="num">
                                      <p:cBhvr additive="base">
                                        <p:cTn id="8" dur="500" fill="hold"/>
                                        <p:tgtEl>
                                          <p:spTgt spid="2191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9139"/>
                                        </p:tgtEl>
                                        <p:attrNameLst>
                                          <p:attrName>style.visibility</p:attrName>
                                        </p:attrNameLst>
                                      </p:cBhvr>
                                      <p:to>
                                        <p:strVal val="visible"/>
                                      </p:to>
                                    </p:set>
                                    <p:anim calcmode="lin" valueType="num">
                                      <p:cBhvr additive="base">
                                        <p:cTn id="13" dur="500" fill="hold"/>
                                        <p:tgtEl>
                                          <p:spTgt spid="219139"/>
                                        </p:tgtEl>
                                        <p:attrNameLst>
                                          <p:attrName>ppt_x</p:attrName>
                                        </p:attrNameLst>
                                      </p:cBhvr>
                                      <p:tavLst>
                                        <p:tav tm="0">
                                          <p:val>
                                            <p:strVal val="0-#ppt_w/2"/>
                                          </p:val>
                                        </p:tav>
                                        <p:tav tm="100000">
                                          <p:val>
                                            <p:strVal val="#ppt_x"/>
                                          </p:val>
                                        </p:tav>
                                      </p:tavLst>
                                    </p:anim>
                                    <p:anim calcmode="lin" valueType="num">
                                      <p:cBhvr additive="base">
                                        <p:cTn id="14" dur="500" fill="hold"/>
                                        <p:tgtEl>
                                          <p:spTgt spid="21913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9140"/>
                                        </p:tgtEl>
                                        <p:attrNameLst>
                                          <p:attrName>style.visibility</p:attrName>
                                        </p:attrNameLst>
                                      </p:cBhvr>
                                      <p:to>
                                        <p:strVal val="visible"/>
                                      </p:to>
                                    </p:set>
                                    <p:anim calcmode="lin" valueType="num">
                                      <p:cBhvr additive="base">
                                        <p:cTn id="19" dur="500" fill="hold"/>
                                        <p:tgtEl>
                                          <p:spTgt spid="219140"/>
                                        </p:tgtEl>
                                        <p:attrNameLst>
                                          <p:attrName>ppt_x</p:attrName>
                                        </p:attrNameLst>
                                      </p:cBhvr>
                                      <p:tavLst>
                                        <p:tav tm="0">
                                          <p:val>
                                            <p:strVal val="0-#ppt_w/2"/>
                                          </p:val>
                                        </p:tav>
                                        <p:tav tm="100000">
                                          <p:val>
                                            <p:strVal val="#ppt_x"/>
                                          </p:val>
                                        </p:tav>
                                      </p:tavLst>
                                    </p:anim>
                                    <p:anim calcmode="lin" valueType="num">
                                      <p:cBhvr additive="base">
                                        <p:cTn id="20" dur="500" fill="hold"/>
                                        <p:tgtEl>
                                          <p:spTgt spid="219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utoUpdateAnimBg="0"/>
      <p:bldP spid="219140"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064455C-3E7F-47DF-AB8B-4F03055AB137}" type="slidenum">
              <a:rPr lang="zh-CN" altLang="en-US" sz="1400" smtClean="0"/>
              <a:pPr>
                <a:spcBef>
                  <a:spcPct val="0"/>
                </a:spcBef>
                <a:buClrTx/>
                <a:buSzTx/>
                <a:buFontTx/>
                <a:buNone/>
              </a:pPr>
              <a:t>89</a:t>
            </a:fld>
            <a:endParaRPr lang="en-US" altLang="zh-CN" sz="1400" smtClean="0"/>
          </a:p>
        </p:txBody>
      </p:sp>
      <p:graphicFrame>
        <p:nvGraphicFramePr>
          <p:cNvPr id="99331" name="Object 2"/>
          <p:cNvGraphicFramePr>
            <a:graphicFrameLocks noChangeAspect="1"/>
          </p:cNvGraphicFramePr>
          <p:nvPr/>
        </p:nvGraphicFramePr>
        <p:xfrm>
          <a:off x="457200" y="914400"/>
          <a:ext cx="5346700" cy="2370138"/>
        </p:xfrm>
        <a:graphic>
          <a:graphicData uri="http://schemas.openxmlformats.org/presentationml/2006/ole">
            <mc:AlternateContent xmlns:mc="http://schemas.openxmlformats.org/markup-compatibility/2006">
              <mc:Choice xmlns:v="urn:schemas-microsoft-com:vml" Requires="v">
                <p:oleObj spid="_x0000_s78854" name="Photo Editor 照片" r:id="rId3" imgW="1495634" imgH="714286" progId="MSPhotoEd.3">
                  <p:embed/>
                </p:oleObj>
              </mc:Choice>
              <mc:Fallback>
                <p:oleObj name="Photo Editor 照片" r:id="rId3" imgW="1495634" imgH="714286" progId="MSPhotoEd.3">
                  <p:embed/>
                  <p:pic>
                    <p:nvPicPr>
                      <p:cNvPr id="9933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14400"/>
                        <a:ext cx="5346700"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332" name="Object 3"/>
          <p:cNvGraphicFramePr>
            <a:graphicFrameLocks noChangeAspect="1"/>
          </p:cNvGraphicFramePr>
          <p:nvPr/>
        </p:nvGraphicFramePr>
        <p:xfrm>
          <a:off x="457200" y="4133850"/>
          <a:ext cx="5346700" cy="2370138"/>
        </p:xfrm>
        <a:graphic>
          <a:graphicData uri="http://schemas.openxmlformats.org/presentationml/2006/ole">
            <mc:AlternateContent xmlns:mc="http://schemas.openxmlformats.org/markup-compatibility/2006">
              <mc:Choice xmlns:v="urn:schemas-microsoft-com:vml" Requires="v">
                <p:oleObj spid="_x0000_s78855" name="Photo Editor 照片" r:id="rId5" imgW="1495634" imgH="714286" progId="MSPhotoEd.3">
                  <p:embed/>
                </p:oleObj>
              </mc:Choice>
              <mc:Fallback>
                <p:oleObj name="Photo Editor 照片" r:id="rId5" imgW="1495634" imgH="714286" progId="MSPhotoEd.3">
                  <p:embed/>
                  <p:pic>
                    <p:nvPicPr>
                      <p:cNvPr id="9933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133850"/>
                        <a:ext cx="5346700"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5443538" y="1182688"/>
            <a:ext cx="1589087" cy="3487737"/>
            <a:chOff x="3312" y="288"/>
            <a:chExt cx="1056" cy="2496"/>
          </a:xfrm>
        </p:grpSpPr>
        <p:sp>
          <p:nvSpPr>
            <p:cNvPr id="99358" name="Line 5"/>
            <p:cNvSpPr>
              <a:spLocks noChangeShapeType="1"/>
            </p:cNvSpPr>
            <p:nvPr/>
          </p:nvSpPr>
          <p:spPr bwMode="auto">
            <a:xfrm>
              <a:off x="3351" y="288"/>
              <a:ext cx="825"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9" name="Line 6"/>
            <p:cNvSpPr>
              <a:spLocks noChangeShapeType="1"/>
            </p:cNvSpPr>
            <p:nvPr/>
          </p:nvSpPr>
          <p:spPr bwMode="auto">
            <a:xfrm>
              <a:off x="4176" y="288"/>
              <a:ext cx="0" cy="2352"/>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0" name="Line 7"/>
            <p:cNvSpPr>
              <a:spLocks noChangeShapeType="1"/>
            </p:cNvSpPr>
            <p:nvPr/>
          </p:nvSpPr>
          <p:spPr bwMode="auto">
            <a:xfrm>
              <a:off x="3312" y="2640"/>
              <a:ext cx="864"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1" name="Line 8"/>
            <p:cNvSpPr>
              <a:spLocks noChangeShapeType="1"/>
            </p:cNvSpPr>
            <p:nvPr/>
          </p:nvSpPr>
          <p:spPr bwMode="auto">
            <a:xfrm>
              <a:off x="3360" y="480"/>
              <a:ext cx="1008"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2" name="Line 9"/>
            <p:cNvSpPr>
              <a:spLocks noChangeShapeType="1"/>
            </p:cNvSpPr>
            <p:nvPr/>
          </p:nvSpPr>
          <p:spPr bwMode="auto">
            <a:xfrm>
              <a:off x="4368" y="480"/>
              <a:ext cx="0" cy="2304"/>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3" name="Line 10"/>
            <p:cNvSpPr>
              <a:spLocks noChangeShapeType="1"/>
            </p:cNvSpPr>
            <p:nvPr/>
          </p:nvSpPr>
          <p:spPr bwMode="auto">
            <a:xfrm>
              <a:off x="3312" y="2784"/>
              <a:ext cx="1056"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a:grpSpLocks/>
          </p:cNvGrpSpPr>
          <p:nvPr/>
        </p:nvGrpSpPr>
        <p:grpSpPr bwMode="auto">
          <a:xfrm>
            <a:off x="5514975" y="1920875"/>
            <a:ext cx="2384425" cy="3552825"/>
            <a:chOff x="3360" y="816"/>
            <a:chExt cx="1584" cy="2544"/>
          </a:xfrm>
        </p:grpSpPr>
        <p:sp>
          <p:nvSpPr>
            <p:cNvPr id="99352" name="Line 12"/>
            <p:cNvSpPr>
              <a:spLocks noChangeShapeType="1"/>
            </p:cNvSpPr>
            <p:nvPr/>
          </p:nvSpPr>
          <p:spPr bwMode="auto">
            <a:xfrm>
              <a:off x="3423" y="816"/>
              <a:ext cx="1329"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3" name="Line 13"/>
            <p:cNvSpPr>
              <a:spLocks noChangeShapeType="1"/>
            </p:cNvSpPr>
            <p:nvPr/>
          </p:nvSpPr>
          <p:spPr bwMode="auto">
            <a:xfrm>
              <a:off x="4752" y="816"/>
              <a:ext cx="0" cy="235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4" name="Line 14"/>
            <p:cNvSpPr>
              <a:spLocks noChangeShapeType="1"/>
            </p:cNvSpPr>
            <p:nvPr/>
          </p:nvSpPr>
          <p:spPr bwMode="auto">
            <a:xfrm>
              <a:off x="3360" y="3168"/>
              <a:ext cx="1392"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5" name="Line 15"/>
            <p:cNvSpPr>
              <a:spLocks noChangeShapeType="1"/>
            </p:cNvSpPr>
            <p:nvPr/>
          </p:nvSpPr>
          <p:spPr bwMode="auto">
            <a:xfrm>
              <a:off x="3432" y="1056"/>
              <a:ext cx="1512"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6" name="Line 16"/>
            <p:cNvSpPr>
              <a:spLocks noChangeShapeType="1"/>
            </p:cNvSpPr>
            <p:nvPr/>
          </p:nvSpPr>
          <p:spPr bwMode="auto">
            <a:xfrm>
              <a:off x="4944" y="1056"/>
              <a:ext cx="0" cy="2304"/>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7" name="Line 17"/>
            <p:cNvSpPr>
              <a:spLocks noChangeShapeType="1"/>
            </p:cNvSpPr>
            <p:nvPr/>
          </p:nvSpPr>
          <p:spPr bwMode="auto">
            <a:xfrm>
              <a:off x="3360" y="3360"/>
              <a:ext cx="1584"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a:grpSpLocks/>
          </p:cNvGrpSpPr>
          <p:nvPr/>
        </p:nvGrpSpPr>
        <p:grpSpPr bwMode="auto">
          <a:xfrm>
            <a:off x="5514975" y="1719263"/>
            <a:ext cx="2746375" cy="4022725"/>
            <a:chOff x="3360" y="672"/>
            <a:chExt cx="1824" cy="2880"/>
          </a:xfrm>
        </p:grpSpPr>
        <p:sp>
          <p:nvSpPr>
            <p:cNvPr id="99346" name="Line 19"/>
            <p:cNvSpPr>
              <a:spLocks noChangeShapeType="1"/>
            </p:cNvSpPr>
            <p:nvPr/>
          </p:nvSpPr>
          <p:spPr bwMode="auto">
            <a:xfrm>
              <a:off x="3415" y="672"/>
              <a:ext cx="1145"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7" name="Line 20"/>
            <p:cNvSpPr>
              <a:spLocks noChangeShapeType="1"/>
            </p:cNvSpPr>
            <p:nvPr/>
          </p:nvSpPr>
          <p:spPr bwMode="auto">
            <a:xfrm>
              <a:off x="4560" y="672"/>
              <a:ext cx="0" cy="2304"/>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8" name="Line 21"/>
            <p:cNvSpPr>
              <a:spLocks noChangeShapeType="1"/>
            </p:cNvSpPr>
            <p:nvPr/>
          </p:nvSpPr>
          <p:spPr bwMode="auto">
            <a:xfrm>
              <a:off x="3360" y="2976"/>
              <a:ext cx="1200"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9" name="Line 22"/>
            <p:cNvSpPr>
              <a:spLocks noChangeShapeType="1"/>
            </p:cNvSpPr>
            <p:nvPr/>
          </p:nvSpPr>
          <p:spPr bwMode="auto">
            <a:xfrm>
              <a:off x="3443" y="1200"/>
              <a:ext cx="1741"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0" name="Line 23"/>
            <p:cNvSpPr>
              <a:spLocks noChangeShapeType="1"/>
            </p:cNvSpPr>
            <p:nvPr/>
          </p:nvSpPr>
          <p:spPr bwMode="auto">
            <a:xfrm>
              <a:off x="5184" y="1200"/>
              <a:ext cx="0" cy="2352"/>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1" name="Line 24"/>
            <p:cNvSpPr>
              <a:spLocks noChangeShapeType="1"/>
            </p:cNvSpPr>
            <p:nvPr/>
          </p:nvSpPr>
          <p:spPr bwMode="auto">
            <a:xfrm>
              <a:off x="3360" y="3552"/>
              <a:ext cx="1824"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5"/>
          <p:cNvGrpSpPr>
            <a:grpSpLocks/>
          </p:cNvGrpSpPr>
          <p:nvPr/>
        </p:nvGrpSpPr>
        <p:grpSpPr bwMode="auto">
          <a:xfrm>
            <a:off x="5435600" y="2781300"/>
            <a:ext cx="3468688" cy="3486150"/>
            <a:chOff x="3264" y="1392"/>
            <a:chExt cx="2304" cy="2496"/>
          </a:xfrm>
        </p:grpSpPr>
        <p:sp>
          <p:nvSpPr>
            <p:cNvPr id="99340" name="Line 26"/>
            <p:cNvSpPr>
              <a:spLocks noChangeShapeType="1"/>
            </p:cNvSpPr>
            <p:nvPr/>
          </p:nvSpPr>
          <p:spPr bwMode="auto">
            <a:xfrm>
              <a:off x="3369" y="1584"/>
              <a:ext cx="2199"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1" name="Line 27"/>
            <p:cNvSpPr>
              <a:spLocks noChangeShapeType="1"/>
            </p:cNvSpPr>
            <p:nvPr/>
          </p:nvSpPr>
          <p:spPr bwMode="auto">
            <a:xfrm>
              <a:off x="5568" y="1584"/>
              <a:ext cx="0" cy="2304"/>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2" name="Line 28"/>
            <p:cNvSpPr>
              <a:spLocks noChangeShapeType="1"/>
            </p:cNvSpPr>
            <p:nvPr/>
          </p:nvSpPr>
          <p:spPr bwMode="auto">
            <a:xfrm>
              <a:off x="3264" y="3888"/>
              <a:ext cx="2304"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3" name="Line 29"/>
            <p:cNvSpPr>
              <a:spLocks noChangeShapeType="1"/>
            </p:cNvSpPr>
            <p:nvPr/>
          </p:nvSpPr>
          <p:spPr bwMode="auto">
            <a:xfrm>
              <a:off x="3452" y="1392"/>
              <a:ext cx="1924"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4" name="Line 30"/>
            <p:cNvSpPr>
              <a:spLocks noChangeShapeType="1"/>
            </p:cNvSpPr>
            <p:nvPr/>
          </p:nvSpPr>
          <p:spPr bwMode="auto">
            <a:xfrm>
              <a:off x="5376" y="1392"/>
              <a:ext cx="0" cy="2352"/>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5" name="Line 31"/>
            <p:cNvSpPr>
              <a:spLocks noChangeShapeType="1"/>
            </p:cNvSpPr>
            <p:nvPr/>
          </p:nvSpPr>
          <p:spPr bwMode="auto">
            <a:xfrm>
              <a:off x="3360" y="3744"/>
              <a:ext cx="2016"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0192" name="Text Box 32"/>
          <p:cNvSpPr txBox="1">
            <a:spLocks noChangeArrowheads="1"/>
          </p:cNvSpPr>
          <p:nvPr/>
        </p:nvSpPr>
        <p:spPr bwMode="auto">
          <a:xfrm>
            <a:off x="2770188" y="3463925"/>
            <a:ext cx="31067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1" lang="zh-CN" altLang="en-US" sz="3600" b="1">
                <a:solidFill>
                  <a:srgbClr val="FF0000"/>
                </a:solidFill>
                <a:latin typeface="Times New Roman" panose="02020603050405020304" pitchFamily="18" charset="0"/>
              </a:rPr>
              <a:t>直连线</a:t>
            </a:r>
          </a:p>
        </p:txBody>
      </p:sp>
      <p:sp>
        <p:nvSpPr>
          <p:cNvPr id="99338" name="Text Box 33"/>
          <p:cNvSpPr txBox="1">
            <a:spLocks noChangeArrowheads="1"/>
          </p:cNvSpPr>
          <p:nvPr/>
        </p:nvSpPr>
        <p:spPr bwMode="auto">
          <a:xfrm>
            <a:off x="5219700" y="981075"/>
            <a:ext cx="360363"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8</a:t>
            </a:r>
          </a:p>
        </p:txBody>
      </p:sp>
      <p:sp>
        <p:nvSpPr>
          <p:cNvPr id="99339" name="Text Box 34"/>
          <p:cNvSpPr txBox="1">
            <a:spLocks noChangeArrowheads="1"/>
          </p:cNvSpPr>
          <p:nvPr/>
        </p:nvSpPr>
        <p:spPr bwMode="auto">
          <a:xfrm>
            <a:off x="5148263" y="4221163"/>
            <a:ext cx="360362"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8</a:t>
            </a:r>
          </a:p>
        </p:txBody>
      </p:sp>
    </p:spTree>
    <p:extLst>
      <p:ext uri="{BB962C8B-B14F-4D97-AF65-F5344CB8AC3E}">
        <p14:creationId xmlns:p14="http://schemas.microsoft.com/office/powerpoint/2010/main" val="1755816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0192"/>
                                        </p:tgtEl>
                                        <p:attrNameLst>
                                          <p:attrName>style.visibility</p:attrName>
                                        </p:attrNameLst>
                                      </p:cBhvr>
                                      <p:to>
                                        <p:strVal val="visible"/>
                                      </p:to>
                                    </p:set>
                                    <p:animEffect transition="in" filter="dissolve">
                                      <p:cBhvr>
                                        <p:cTn id="7" dur="500"/>
                                        <p:tgtEl>
                                          <p:spTgt spid="2201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5"/>
                                        </p:tgtEl>
                                      </p:cBhvr>
                                    </p:animEffect>
                                    <p:animScale>
                                      <p:cBhvr>
                                        <p:cTn id="4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040073E-4704-4B46-9620-3039EA8815E1}" type="slidenum">
              <a:rPr lang="zh-CN" altLang="en-US" sz="1400">
                <a:latin typeface="Tahoma" panose="020B0604030504040204" pitchFamily="34" charset="0"/>
              </a:rPr>
              <a:pPr/>
              <a:t>9</a:t>
            </a:fld>
            <a:endParaRPr lang="en-US" altLang="zh-CN" sz="1400">
              <a:latin typeface="Tahoma" panose="020B0604030504040204" pitchFamily="34" charset="0"/>
            </a:endParaRPr>
          </a:p>
        </p:txBody>
      </p:sp>
      <p:sp>
        <p:nvSpPr>
          <p:cNvPr id="4" name="Rectangle 3"/>
          <p:cNvSpPr txBox="1">
            <a:spLocks noChangeArrowheads="1"/>
          </p:cNvSpPr>
          <p:nvPr/>
        </p:nvSpPr>
        <p:spPr>
          <a:xfrm>
            <a:off x="430213" y="1865313"/>
            <a:ext cx="4191000" cy="4525962"/>
          </a:xfrm>
          <a:prstGeom prst="rect">
            <a:avLst/>
          </a:prstGeom>
        </p:spPr>
        <p:txBody>
          <a:bodyPr/>
          <a:lstStyle/>
          <a:p>
            <a:pPr marL="98425" defTabSz="414338" eaLnBrk="1" hangingPunct="1">
              <a:lnSpc>
                <a:spcPct val="80000"/>
              </a:lnSpc>
              <a:spcBef>
                <a:spcPct val="50000"/>
              </a:spcBef>
              <a:buClr>
                <a:srgbClr val="CC0000"/>
              </a:buClr>
              <a:buSzPct val="60000"/>
              <a:defRPr/>
            </a:pPr>
            <a:endParaRPr lang="en-US" altLang="zh-CN" sz="2000" b="1" kern="0" dirty="0">
              <a:solidFill>
                <a:srgbClr val="000066"/>
              </a:solidFill>
              <a:latin typeface="+mn-lt"/>
            </a:endParaRP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a:solidFill>
                  <a:srgbClr val="0000FF"/>
                </a:solidFill>
                <a:latin typeface="Comic Sans MS" pitchFamily="66" charset="0"/>
              </a:rPr>
              <a:t>Computer network connects two or more autonomous computers.</a:t>
            </a: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smtClean="0">
                <a:solidFill>
                  <a:srgbClr val="0000FF"/>
                </a:solidFill>
                <a:latin typeface="Comic Sans MS" pitchFamily="66" charset="0"/>
              </a:rPr>
              <a:t>The </a:t>
            </a:r>
            <a:r>
              <a:rPr lang="en-US" altLang="zh-CN" kern="0" dirty="0">
                <a:solidFill>
                  <a:srgbClr val="0000FF"/>
                </a:solidFill>
                <a:latin typeface="Comic Sans MS" pitchFamily="66" charset="0"/>
              </a:rPr>
              <a:t>computers can be geographically located anywhere</a:t>
            </a:r>
            <a:r>
              <a:rPr lang="en-US" altLang="zh-CN" kern="0" dirty="0" smtClean="0">
                <a:solidFill>
                  <a:srgbClr val="0000FF"/>
                </a:solidFill>
                <a:latin typeface="Comic Sans MS" pitchFamily="66" charset="0"/>
              </a:rPr>
              <a:t>.</a:t>
            </a: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smtClean="0">
                <a:solidFill>
                  <a:srgbClr val="0000FF"/>
                </a:solidFill>
                <a:latin typeface="Comic Sans MS" pitchFamily="66" charset="0"/>
              </a:rPr>
              <a:t>Two computers are said to be interconnected if they are able to exchange information.</a:t>
            </a:r>
          </a:p>
          <a:p>
            <a:pPr marL="392113" indent="-293688" algn="just" defTabSz="414338" eaLnBrk="1" hangingPunct="1">
              <a:lnSpc>
                <a:spcPct val="80000"/>
              </a:lnSpc>
              <a:spcBef>
                <a:spcPct val="20000"/>
              </a:spcBef>
              <a:spcAft>
                <a:spcPts val="1200"/>
              </a:spcAft>
              <a:buClr>
                <a:srgbClr val="CC0000"/>
              </a:buClr>
              <a:buSzPct val="60000"/>
              <a:buFont typeface="Wingdings" pitchFamily="2" charset="2"/>
              <a:buBlip>
                <a:blip r:embed="rId3"/>
              </a:buBlip>
              <a:defRPr/>
            </a:pPr>
            <a:r>
              <a:rPr lang="en-US" altLang="zh-CN" kern="0" dirty="0" smtClean="0">
                <a:solidFill>
                  <a:srgbClr val="0000FF"/>
                </a:solidFill>
                <a:latin typeface="Comic Sans MS" pitchFamily="66" charset="0"/>
              </a:rPr>
              <a:t>Network comes in many sizes, shapes and forms.</a:t>
            </a:r>
            <a:endParaRPr lang="en-US" altLang="zh-CN" kern="0" dirty="0">
              <a:solidFill>
                <a:srgbClr val="0000FF"/>
              </a:solidFill>
              <a:latin typeface="Comic Sans MS" pitchFamily="66" charset="0"/>
            </a:endParaRPr>
          </a:p>
        </p:txBody>
      </p:sp>
      <p:pic>
        <p:nvPicPr>
          <p:cNvPr id="52228" name="Picture 10"/>
          <p:cNvPicPr>
            <a:picLocks noChangeAspect="1" noChangeArrowheads="1"/>
          </p:cNvPicPr>
          <p:nvPr/>
        </p:nvPicPr>
        <p:blipFill>
          <a:blip r:embed="rId4">
            <a:extLst>
              <a:ext uri="{28A0092B-C50C-407E-A947-70E740481C1C}">
                <a14:useLocalDpi xmlns:a14="http://schemas.microsoft.com/office/drawing/2010/main" val="0"/>
              </a:ext>
            </a:extLst>
          </a:blip>
          <a:srcRect l="5667" t="24857" r="9698" b="20287"/>
          <a:stretch>
            <a:fillRect/>
          </a:stretch>
        </p:blipFill>
        <p:spPr bwMode="auto">
          <a:xfrm>
            <a:off x="5014913" y="1771650"/>
            <a:ext cx="37814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矩形 2"/>
          <p:cNvSpPr>
            <a:spLocks noChangeArrowheads="1"/>
          </p:cNvSpPr>
          <p:nvPr/>
        </p:nvSpPr>
        <p:spPr bwMode="auto">
          <a:xfrm>
            <a:off x="873125" y="1030288"/>
            <a:ext cx="304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3300"/>
                </a:solidFill>
                <a:latin typeface="Comic Sans MS" panose="030F0702030302020204" pitchFamily="66" charset="0"/>
              </a:rPr>
              <a:t>Computer Networks</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C9C5FFD-B631-48A6-B64B-5F2AB0969BE3}" type="slidenum">
              <a:rPr lang="zh-CN" altLang="en-US" sz="1400" smtClean="0"/>
              <a:pPr>
                <a:spcBef>
                  <a:spcPct val="0"/>
                </a:spcBef>
                <a:buClrTx/>
                <a:buSzTx/>
                <a:buFontTx/>
                <a:buNone/>
              </a:pPr>
              <a:t>90</a:t>
            </a:fld>
            <a:endParaRPr lang="en-US" altLang="zh-CN" sz="1400" smtClean="0"/>
          </a:p>
        </p:txBody>
      </p:sp>
      <p:graphicFrame>
        <p:nvGraphicFramePr>
          <p:cNvPr id="100355" name="Object 2"/>
          <p:cNvGraphicFramePr>
            <a:graphicFrameLocks noChangeAspect="1"/>
          </p:cNvGraphicFramePr>
          <p:nvPr/>
        </p:nvGraphicFramePr>
        <p:xfrm>
          <a:off x="381000" y="914400"/>
          <a:ext cx="5395913" cy="2370138"/>
        </p:xfrm>
        <a:graphic>
          <a:graphicData uri="http://schemas.openxmlformats.org/presentationml/2006/ole">
            <mc:AlternateContent xmlns:mc="http://schemas.openxmlformats.org/markup-compatibility/2006">
              <mc:Choice xmlns:v="urn:schemas-microsoft-com:vml" Requires="v">
                <p:oleObj spid="_x0000_s79878" name="Photo Editor 照片" r:id="rId3" imgW="1495634" imgH="714286" progId="MSPhotoEd.3">
                  <p:embed/>
                </p:oleObj>
              </mc:Choice>
              <mc:Fallback>
                <p:oleObj name="Photo Editor 照片" r:id="rId3" imgW="1495634" imgH="714286" progId="MSPhotoEd.3">
                  <p:embed/>
                  <p:pic>
                    <p:nvPicPr>
                      <p:cNvPr id="10035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14400"/>
                        <a:ext cx="5395913"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6" name="Object 3"/>
          <p:cNvGraphicFramePr>
            <a:graphicFrameLocks noChangeAspect="1"/>
          </p:cNvGraphicFramePr>
          <p:nvPr/>
        </p:nvGraphicFramePr>
        <p:xfrm>
          <a:off x="381000" y="4133850"/>
          <a:ext cx="5395913" cy="2370138"/>
        </p:xfrm>
        <a:graphic>
          <a:graphicData uri="http://schemas.openxmlformats.org/presentationml/2006/ole">
            <mc:AlternateContent xmlns:mc="http://schemas.openxmlformats.org/markup-compatibility/2006">
              <mc:Choice xmlns:v="urn:schemas-microsoft-com:vml" Requires="v">
                <p:oleObj spid="_x0000_s79879" name="Photo Editor 照片" r:id="rId5" imgW="1495634" imgH="714286" progId="MSPhotoEd.3">
                  <p:embed/>
                </p:oleObj>
              </mc:Choice>
              <mc:Fallback>
                <p:oleObj name="Photo Editor 照片" r:id="rId5" imgW="1495634" imgH="714286" progId="MSPhotoEd.3">
                  <p:embed/>
                  <p:pic>
                    <p:nvPicPr>
                      <p:cNvPr id="10035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133850"/>
                        <a:ext cx="5395913"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5411788" y="1182688"/>
            <a:ext cx="1604962" cy="4538662"/>
            <a:chOff x="3312" y="288"/>
            <a:chExt cx="1056" cy="3249"/>
          </a:xfrm>
        </p:grpSpPr>
        <p:sp>
          <p:nvSpPr>
            <p:cNvPr id="100382" name="Line 5"/>
            <p:cNvSpPr>
              <a:spLocks noChangeShapeType="1"/>
            </p:cNvSpPr>
            <p:nvPr/>
          </p:nvSpPr>
          <p:spPr bwMode="auto">
            <a:xfrm>
              <a:off x="3351" y="288"/>
              <a:ext cx="825"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3" name="Line 6"/>
            <p:cNvSpPr>
              <a:spLocks noChangeShapeType="1"/>
            </p:cNvSpPr>
            <p:nvPr/>
          </p:nvSpPr>
          <p:spPr bwMode="auto">
            <a:xfrm>
              <a:off x="4176" y="288"/>
              <a:ext cx="0" cy="2688"/>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4" name="Line 7"/>
            <p:cNvSpPr>
              <a:spLocks noChangeShapeType="1"/>
            </p:cNvSpPr>
            <p:nvPr/>
          </p:nvSpPr>
          <p:spPr bwMode="auto">
            <a:xfrm>
              <a:off x="3312" y="2976"/>
              <a:ext cx="864"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5" name="Line 8"/>
            <p:cNvSpPr>
              <a:spLocks noChangeShapeType="1"/>
            </p:cNvSpPr>
            <p:nvPr/>
          </p:nvSpPr>
          <p:spPr bwMode="auto">
            <a:xfrm>
              <a:off x="3360" y="480"/>
              <a:ext cx="1008"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6" name="Line 9"/>
            <p:cNvSpPr>
              <a:spLocks noChangeShapeType="1"/>
            </p:cNvSpPr>
            <p:nvPr/>
          </p:nvSpPr>
          <p:spPr bwMode="auto">
            <a:xfrm>
              <a:off x="4368" y="480"/>
              <a:ext cx="0" cy="3057"/>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7" name="Line 10"/>
            <p:cNvSpPr>
              <a:spLocks noChangeShapeType="1"/>
            </p:cNvSpPr>
            <p:nvPr/>
          </p:nvSpPr>
          <p:spPr bwMode="auto">
            <a:xfrm>
              <a:off x="3312" y="3504"/>
              <a:ext cx="1056" cy="0"/>
            </a:xfrm>
            <a:prstGeom prst="line">
              <a:avLst/>
            </a:prstGeom>
            <a:noFill/>
            <a:ln w="57150">
              <a:solidFill>
                <a:srgbClr val="FF66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a:grpSpLocks/>
          </p:cNvGrpSpPr>
          <p:nvPr/>
        </p:nvGrpSpPr>
        <p:grpSpPr bwMode="auto">
          <a:xfrm>
            <a:off x="5484813" y="1920875"/>
            <a:ext cx="2406650" cy="3552825"/>
            <a:chOff x="3360" y="816"/>
            <a:chExt cx="1584" cy="2544"/>
          </a:xfrm>
        </p:grpSpPr>
        <p:sp>
          <p:nvSpPr>
            <p:cNvPr id="100376" name="Line 12"/>
            <p:cNvSpPr>
              <a:spLocks noChangeShapeType="1"/>
            </p:cNvSpPr>
            <p:nvPr/>
          </p:nvSpPr>
          <p:spPr bwMode="auto">
            <a:xfrm>
              <a:off x="3423" y="816"/>
              <a:ext cx="1329"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7" name="Line 13"/>
            <p:cNvSpPr>
              <a:spLocks noChangeShapeType="1"/>
            </p:cNvSpPr>
            <p:nvPr/>
          </p:nvSpPr>
          <p:spPr bwMode="auto">
            <a:xfrm>
              <a:off x="4752" y="816"/>
              <a:ext cx="0" cy="235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8" name="Line 14"/>
            <p:cNvSpPr>
              <a:spLocks noChangeShapeType="1"/>
            </p:cNvSpPr>
            <p:nvPr/>
          </p:nvSpPr>
          <p:spPr bwMode="auto">
            <a:xfrm>
              <a:off x="3360" y="3168"/>
              <a:ext cx="1392"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9" name="Line 15"/>
            <p:cNvSpPr>
              <a:spLocks noChangeShapeType="1"/>
            </p:cNvSpPr>
            <p:nvPr/>
          </p:nvSpPr>
          <p:spPr bwMode="auto">
            <a:xfrm>
              <a:off x="3432" y="1056"/>
              <a:ext cx="1512"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0" name="Line 16"/>
            <p:cNvSpPr>
              <a:spLocks noChangeShapeType="1"/>
            </p:cNvSpPr>
            <p:nvPr/>
          </p:nvSpPr>
          <p:spPr bwMode="auto">
            <a:xfrm>
              <a:off x="4944" y="1056"/>
              <a:ext cx="0" cy="2304"/>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1" name="Line 17"/>
            <p:cNvSpPr>
              <a:spLocks noChangeShapeType="1"/>
            </p:cNvSpPr>
            <p:nvPr/>
          </p:nvSpPr>
          <p:spPr bwMode="auto">
            <a:xfrm>
              <a:off x="3360" y="3360"/>
              <a:ext cx="1584" cy="0"/>
            </a:xfrm>
            <a:prstGeom prst="line">
              <a:avLst/>
            </a:prstGeom>
            <a:noFill/>
            <a:ln w="5715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8"/>
          <p:cNvGrpSpPr>
            <a:grpSpLocks/>
          </p:cNvGrpSpPr>
          <p:nvPr/>
        </p:nvGrpSpPr>
        <p:grpSpPr bwMode="auto">
          <a:xfrm>
            <a:off x="5484813" y="1719263"/>
            <a:ext cx="2771775" cy="2951162"/>
            <a:chOff x="3360" y="672"/>
            <a:chExt cx="1824" cy="2112"/>
          </a:xfrm>
        </p:grpSpPr>
        <p:sp>
          <p:nvSpPr>
            <p:cNvPr id="100370" name="Line 19"/>
            <p:cNvSpPr>
              <a:spLocks noChangeShapeType="1"/>
            </p:cNvSpPr>
            <p:nvPr/>
          </p:nvSpPr>
          <p:spPr bwMode="auto">
            <a:xfrm>
              <a:off x="3415" y="672"/>
              <a:ext cx="1145"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1" name="Line 20"/>
            <p:cNvSpPr>
              <a:spLocks noChangeShapeType="1"/>
            </p:cNvSpPr>
            <p:nvPr/>
          </p:nvSpPr>
          <p:spPr bwMode="auto">
            <a:xfrm>
              <a:off x="4560" y="672"/>
              <a:ext cx="0" cy="1968"/>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2" name="Line 21"/>
            <p:cNvSpPr>
              <a:spLocks noChangeShapeType="1"/>
            </p:cNvSpPr>
            <p:nvPr/>
          </p:nvSpPr>
          <p:spPr bwMode="auto">
            <a:xfrm>
              <a:off x="3360" y="2640"/>
              <a:ext cx="1200" cy="0"/>
            </a:xfrm>
            <a:prstGeom prst="line">
              <a:avLst/>
            </a:prstGeom>
            <a:noFill/>
            <a:ln w="57150">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3" name="Line 22"/>
            <p:cNvSpPr>
              <a:spLocks noChangeShapeType="1"/>
            </p:cNvSpPr>
            <p:nvPr/>
          </p:nvSpPr>
          <p:spPr bwMode="auto">
            <a:xfrm>
              <a:off x="3443" y="1200"/>
              <a:ext cx="1741"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4" name="Line 23"/>
            <p:cNvSpPr>
              <a:spLocks noChangeShapeType="1"/>
            </p:cNvSpPr>
            <p:nvPr/>
          </p:nvSpPr>
          <p:spPr bwMode="auto">
            <a:xfrm>
              <a:off x="5184" y="1200"/>
              <a:ext cx="0" cy="1584"/>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5" name="Line 24"/>
            <p:cNvSpPr>
              <a:spLocks noChangeShapeType="1"/>
            </p:cNvSpPr>
            <p:nvPr/>
          </p:nvSpPr>
          <p:spPr bwMode="auto">
            <a:xfrm>
              <a:off x="3360" y="2784"/>
              <a:ext cx="1824"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5"/>
          <p:cNvGrpSpPr>
            <a:grpSpLocks/>
          </p:cNvGrpSpPr>
          <p:nvPr/>
        </p:nvGrpSpPr>
        <p:grpSpPr bwMode="auto">
          <a:xfrm>
            <a:off x="5338763" y="2725738"/>
            <a:ext cx="3500437" cy="3486150"/>
            <a:chOff x="3264" y="1392"/>
            <a:chExt cx="2304" cy="2496"/>
          </a:xfrm>
        </p:grpSpPr>
        <p:sp>
          <p:nvSpPr>
            <p:cNvPr id="100364" name="Line 26"/>
            <p:cNvSpPr>
              <a:spLocks noChangeShapeType="1"/>
            </p:cNvSpPr>
            <p:nvPr/>
          </p:nvSpPr>
          <p:spPr bwMode="auto">
            <a:xfrm>
              <a:off x="3369" y="1584"/>
              <a:ext cx="2199"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65" name="Line 27"/>
            <p:cNvSpPr>
              <a:spLocks noChangeShapeType="1"/>
            </p:cNvSpPr>
            <p:nvPr/>
          </p:nvSpPr>
          <p:spPr bwMode="auto">
            <a:xfrm>
              <a:off x="5568" y="1584"/>
              <a:ext cx="0" cy="2304"/>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66" name="Line 28"/>
            <p:cNvSpPr>
              <a:spLocks noChangeShapeType="1"/>
            </p:cNvSpPr>
            <p:nvPr/>
          </p:nvSpPr>
          <p:spPr bwMode="auto">
            <a:xfrm>
              <a:off x="3264" y="3888"/>
              <a:ext cx="2304" cy="0"/>
            </a:xfrm>
            <a:prstGeom prst="line">
              <a:avLst/>
            </a:prstGeom>
            <a:noFill/>
            <a:ln w="57150">
              <a:solidFill>
                <a:srgbClr val="9966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67" name="Line 29"/>
            <p:cNvSpPr>
              <a:spLocks noChangeShapeType="1"/>
            </p:cNvSpPr>
            <p:nvPr/>
          </p:nvSpPr>
          <p:spPr bwMode="auto">
            <a:xfrm>
              <a:off x="3452" y="1392"/>
              <a:ext cx="1924"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68" name="Line 30"/>
            <p:cNvSpPr>
              <a:spLocks noChangeShapeType="1"/>
            </p:cNvSpPr>
            <p:nvPr/>
          </p:nvSpPr>
          <p:spPr bwMode="auto">
            <a:xfrm>
              <a:off x="5376" y="1392"/>
              <a:ext cx="0" cy="2352"/>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69" name="Line 31"/>
            <p:cNvSpPr>
              <a:spLocks noChangeShapeType="1"/>
            </p:cNvSpPr>
            <p:nvPr/>
          </p:nvSpPr>
          <p:spPr bwMode="auto">
            <a:xfrm>
              <a:off x="3360" y="3744"/>
              <a:ext cx="2016" cy="0"/>
            </a:xfrm>
            <a:prstGeom prst="line">
              <a:avLst/>
            </a:prstGeom>
            <a:noFill/>
            <a:ln w="57150">
              <a:solidFill>
                <a:srgbClr val="99663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1216" name="Text Box 32"/>
          <p:cNvSpPr txBox="1">
            <a:spLocks noChangeArrowheads="1"/>
          </p:cNvSpPr>
          <p:nvPr/>
        </p:nvSpPr>
        <p:spPr bwMode="auto">
          <a:xfrm>
            <a:off x="2714625" y="3462338"/>
            <a:ext cx="31353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1" lang="zh-CN" altLang="en-US" sz="3600" b="1">
                <a:solidFill>
                  <a:srgbClr val="FF0000"/>
                </a:solidFill>
                <a:latin typeface="Times New Roman" panose="02020603050405020304" pitchFamily="18" charset="0"/>
              </a:rPr>
              <a:t>交叉线</a:t>
            </a:r>
          </a:p>
        </p:txBody>
      </p:sp>
      <p:sp>
        <p:nvSpPr>
          <p:cNvPr id="100362" name="Text Box 33"/>
          <p:cNvSpPr txBox="1">
            <a:spLocks noChangeArrowheads="1"/>
          </p:cNvSpPr>
          <p:nvPr/>
        </p:nvSpPr>
        <p:spPr bwMode="auto">
          <a:xfrm>
            <a:off x="5148263" y="4221163"/>
            <a:ext cx="360362"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8</a:t>
            </a:r>
          </a:p>
        </p:txBody>
      </p:sp>
      <p:sp>
        <p:nvSpPr>
          <p:cNvPr id="100363" name="Text Box 34"/>
          <p:cNvSpPr txBox="1">
            <a:spLocks noChangeArrowheads="1"/>
          </p:cNvSpPr>
          <p:nvPr/>
        </p:nvSpPr>
        <p:spPr bwMode="auto">
          <a:xfrm>
            <a:off x="5148263" y="981075"/>
            <a:ext cx="360362"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1</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2</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3</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4</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5</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6</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7</a:t>
            </a:r>
          </a:p>
          <a:p>
            <a:pPr eaLnBrk="1" hangingPunct="1">
              <a:lnSpc>
                <a:spcPct val="80000"/>
              </a:lnSpc>
              <a:spcBef>
                <a:spcPct val="0"/>
              </a:spcBef>
              <a:spcAft>
                <a:spcPct val="7000"/>
              </a:spcAft>
              <a:buClrTx/>
              <a:buSzTx/>
              <a:buFontTx/>
              <a:buNone/>
            </a:pPr>
            <a:r>
              <a:rPr lang="en-US" altLang="zh-CN" sz="2000" b="1">
                <a:solidFill>
                  <a:srgbClr val="FF0000"/>
                </a:solidFill>
                <a:latin typeface="隶书" panose="02010509060101010101" pitchFamily="49" charset="-122"/>
                <a:ea typeface="隶书" panose="02010509060101010101" pitchFamily="49" charset="-122"/>
              </a:rPr>
              <a:t>8</a:t>
            </a:r>
          </a:p>
        </p:txBody>
      </p:sp>
    </p:spTree>
    <p:extLst>
      <p:ext uri="{BB962C8B-B14F-4D97-AF65-F5344CB8AC3E}">
        <p14:creationId xmlns:p14="http://schemas.microsoft.com/office/powerpoint/2010/main" val="3799917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1216"/>
                                        </p:tgtEl>
                                        <p:attrNameLst>
                                          <p:attrName>style.visibility</p:attrName>
                                        </p:attrNameLst>
                                      </p:cBhvr>
                                      <p:to>
                                        <p:strVal val="visible"/>
                                      </p:to>
                                    </p:set>
                                    <p:animEffect transition="in" filter="blinds(horizontal)">
                                      <p:cBhvr>
                                        <p:cTn id="7" dur="500"/>
                                        <p:tgtEl>
                                          <p:spTgt spid="2212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5"/>
                                        </p:tgtEl>
                                      </p:cBhvr>
                                    </p:animEffect>
                                    <p:animScale>
                                      <p:cBhvr>
                                        <p:cTn id="4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1FC563C-4BC8-41EB-9C9C-5CF692B8E6B7}" type="slidenum">
              <a:rPr lang="zh-CN" altLang="en-US" sz="1400">
                <a:latin typeface="Tahoma" panose="020B0604030504040204" pitchFamily="34" charset="0"/>
              </a:rPr>
              <a:pPr/>
              <a:t>91</a:t>
            </a:fld>
            <a:endParaRPr lang="en-US" altLang="zh-CN" sz="1400">
              <a:latin typeface="Tahoma" panose="020B0604030504040204" pitchFamily="34" charset="0"/>
            </a:endParaRPr>
          </a:p>
        </p:txBody>
      </p:sp>
      <p:sp>
        <p:nvSpPr>
          <p:cNvPr id="106499" name="Rectangle 2"/>
          <p:cNvSpPr>
            <a:spLocks noGrp="1" noChangeArrowheads="1"/>
          </p:cNvSpPr>
          <p:nvPr>
            <p:ph type="title"/>
          </p:nvPr>
        </p:nvSpPr>
        <p:spPr>
          <a:xfrm>
            <a:off x="304800" y="228600"/>
            <a:ext cx="8382000" cy="1143000"/>
          </a:xfrm>
        </p:spPr>
        <p:txBody>
          <a:bodyPr/>
          <a:lstStyle/>
          <a:p>
            <a:pPr eaLnBrk="1" hangingPunct="1"/>
            <a:r>
              <a:rPr lang="en-US" altLang="zh-CN" sz="3600" b="1" smtClean="0">
                <a:solidFill>
                  <a:schemeClr val="folHlink"/>
                </a:solidFill>
                <a:latin typeface="Comic Sans MS" panose="030F0702030302020204" pitchFamily="66" charset="0"/>
              </a:rPr>
              <a:t>Physical Media: coax</a:t>
            </a:r>
            <a:endParaRPr lang="en-US" altLang="zh-CN" b="1" smtClean="0">
              <a:solidFill>
                <a:schemeClr val="folHlink"/>
              </a:solidFill>
              <a:latin typeface="Comic Sans MS" panose="030F0702030302020204" pitchFamily="66" charset="0"/>
            </a:endParaRPr>
          </a:p>
        </p:txBody>
      </p:sp>
      <p:sp>
        <p:nvSpPr>
          <p:cNvPr id="106500" name="Rectangle 3"/>
          <p:cNvSpPr>
            <a:spLocks noGrp="1" noChangeArrowheads="1"/>
          </p:cNvSpPr>
          <p:nvPr>
            <p:ph type="body" sz="half" idx="1"/>
          </p:nvPr>
        </p:nvSpPr>
        <p:spPr>
          <a:xfrm>
            <a:off x="963613" y="1482725"/>
            <a:ext cx="7148512" cy="4327525"/>
          </a:xfrm>
        </p:spPr>
        <p:txBody>
          <a:bodyPr/>
          <a:lstStyle/>
          <a:p>
            <a:pPr eaLnBrk="1" hangingPunct="1">
              <a:spcBef>
                <a:spcPct val="0"/>
              </a:spcBef>
              <a:buFont typeface="Wingdings" panose="05000000000000000000" pitchFamily="2" charset="2"/>
              <a:buNone/>
            </a:pPr>
            <a:r>
              <a:rPr lang="en-US" altLang="zh-CN" sz="3200" smtClean="0">
                <a:solidFill>
                  <a:srgbClr val="FF0000"/>
                </a:solidFill>
                <a:latin typeface="Comic Sans MS" panose="030F0702030302020204" pitchFamily="66" charset="0"/>
              </a:rPr>
              <a:t>Coaxial cable:</a:t>
            </a:r>
            <a:endParaRPr lang="en-US" altLang="zh-CN" smtClean="0">
              <a:latin typeface="Comic Sans MS" panose="030F0702030302020204" pitchFamily="66" charset="0"/>
            </a:endParaRPr>
          </a:p>
          <a:p>
            <a:pPr eaLnBrk="1" hangingPunct="1">
              <a:spcBef>
                <a:spcPct val="0"/>
              </a:spcBef>
            </a:pPr>
            <a:r>
              <a:rPr lang="en-US" altLang="zh-CN" smtClean="0">
                <a:solidFill>
                  <a:schemeClr val="folHlink"/>
                </a:solidFill>
                <a:latin typeface="Comic Sans MS" panose="030F0702030302020204" pitchFamily="66" charset="0"/>
              </a:rPr>
              <a:t>two concentric copper conductors</a:t>
            </a:r>
          </a:p>
          <a:p>
            <a:pPr eaLnBrk="1" hangingPunct="1">
              <a:spcBef>
                <a:spcPct val="0"/>
              </a:spcBef>
            </a:pPr>
            <a:r>
              <a:rPr lang="en-US" altLang="zh-CN" smtClean="0">
                <a:solidFill>
                  <a:schemeClr val="folHlink"/>
                </a:solidFill>
                <a:latin typeface="Comic Sans MS" panose="030F0702030302020204" pitchFamily="66" charset="0"/>
              </a:rPr>
              <a:t>bidirectional</a:t>
            </a:r>
          </a:p>
          <a:p>
            <a:pPr eaLnBrk="1" hangingPunct="1">
              <a:spcBef>
                <a:spcPct val="0"/>
              </a:spcBef>
            </a:pPr>
            <a:r>
              <a:rPr lang="en-US" altLang="zh-CN" smtClean="0">
                <a:solidFill>
                  <a:schemeClr val="folHlink"/>
                </a:solidFill>
                <a:latin typeface="Comic Sans MS" panose="030F0702030302020204" pitchFamily="66" charset="0"/>
              </a:rPr>
              <a:t>baseband:</a:t>
            </a:r>
          </a:p>
          <a:p>
            <a:pPr lvl="1" eaLnBrk="1" hangingPunct="1">
              <a:spcBef>
                <a:spcPct val="0"/>
              </a:spcBef>
            </a:pPr>
            <a:r>
              <a:rPr lang="en-US" altLang="zh-CN" smtClean="0">
                <a:solidFill>
                  <a:schemeClr val="folHlink"/>
                </a:solidFill>
                <a:latin typeface="Comic Sans MS" panose="030F0702030302020204" pitchFamily="66" charset="0"/>
              </a:rPr>
              <a:t>single channel on cable</a:t>
            </a:r>
          </a:p>
          <a:p>
            <a:pPr lvl="1" eaLnBrk="1" hangingPunct="1">
              <a:spcBef>
                <a:spcPct val="0"/>
              </a:spcBef>
            </a:pPr>
            <a:r>
              <a:rPr lang="en-US" altLang="zh-CN" smtClean="0">
                <a:solidFill>
                  <a:schemeClr val="folHlink"/>
                </a:solidFill>
                <a:latin typeface="Comic Sans MS" panose="030F0702030302020204" pitchFamily="66" charset="0"/>
              </a:rPr>
              <a:t>legacy Ethernet</a:t>
            </a:r>
          </a:p>
          <a:p>
            <a:pPr eaLnBrk="1" hangingPunct="1">
              <a:spcBef>
                <a:spcPct val="0"/>
              </a:spcBef>
            </a:pPr>
            <a:r>
              <a:rPr lang="en-US" altLang="zh-CN" smtClean="0">
                <a:solidFill>
                  <a:schemeClr val="folHlink"/>
                </a:solidFill>
                <a:latin typeface="Comic Sans MS" panose="030F0702030302020204" pitchFamily="66" charset="0"/>
              </a:rPr>
              <a:t>broadband:</a:t>
            </a:r>
          </a:p>
          <a:p>
            <a:pPr lvl="1" eaLnBrk="1" hangingPunct="1">
              <a:spcBef>
                <a:spcPct val="0"/>
              </a:spcBef>
            </a:pPr>
            <a:r>
              <a:rPr lang="en-US" altLang="zh-CN" smtClean="0">
                <a:solidFill>
                  <a:schemeClr val="folHlink"/>
                </a:solidFill>
                <a:latin typeface="Comic Sans MS" panose="030F0702030302020204" pitchFamily="66" charset="0"/>
              </a:rPr>
              <a:t> multiple channels on cable</a:t>
            </a:r>
          </a:p>
          <a:p>
            <a:pPr lvl="1" eaLnBrk="1" hangingPunct="1">
              <a:spcBef>
                <a:spcPct val="0"/>
              </a:spcBef>
            </a:pPr>
            <a:r>
              <a:rPr lang="en-US" altLang="zh-CN" smtClean="0">
                <a:solidFill>
                  <a:schemeClr val="folHlink"/>
                </a:solidFill>
                <a:latin typeface="Comic Sans MS" panose="030F0702030302020204" pitchFamily="66" charset="0"/>
              </a:rPr>
              <a:t> HFC</a:t>
            </a:r>
          </a:p>
        </p:txBody>
      </p:sp>
      <p:pic>
        <p:nvPicPr>
          <p:cNvPr id="106501" name="Picture 5" descr="co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300" y="5546725"/>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4" descr="同轴电缆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38" y="4860925"/>
            <a:ext cx="3078162"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671F51F-B496-48AB-B4BB-E578F3B95FB6}" type="slidenum">
              <a:rPr lang="zh-CN" altLang="en-US" sz="1400">
                <a:latin typeface="Tahoma" panose="020B0604030504040204" pitchFamily="34" charset="0"/>
              </a:rPr>
              <a:pPr/>
              <a:t>92</a:t>
            </a:fld>
            <a:endParaRPr lang="en-US" altLang="zh-CN" sz="1400">
              <a:latin typeface="Tahoma" panose="020B0604030504040204" pitchFamily="34" charset="0"/>
            </a:endParaRPr>
          </a:p>
        </p:txBody>
      </p:sp>
      <p:sp>
        <p:nvSpPr>
          <p:cNvPr id="107523" name="Rectangle 2"/>
          <p:cNvSpPr>
            <a:spLocks noGrp="1" noChangeArrowheads="1"/>
          </p:cNvSpPr>
          <p:nvPr>
            <p:ph type="title"/>
          </p:nvPr>
        </p:nvSpPr>
        <p:spPr>
          <a:xfrm>
            <a:off x="277813" y="492125"/>
            <a:ext cx="8382000" cy="1143000"/>
          </a:xfrm>
        </p:spPr>
        <p:txBody>
          <a:bodyPr/>
          <a:lstStyle/>
          <a:p>
            <a:pPr eaLnBrk="1" hangingPunct="1"/>
            <a:r>
              <a:rPr lang="en-US" altLang="zh-CN" sz="3600" b="1" smtClean="0">
                <a:solidFill>
                  <a:schemeClr val="folHlink"/>
                </a:solidFill>
                <a:latin typeface="Comic Sans MS" panose="030F0702030302020204" pitchFamily="66" charset="0"/>
              </a:rPr>
              <a:t>Physical Media: fiber</a:t>
            </a:r>
            <a:endParaRPr lang="en-US" altLang="zh-CN" b="1" smtClean="0">
              <a:solidFill>
                <a:schemeClr val="folHlink"/>
              </a:solidFill>
              <a:latin typeface="Comic Sans MS" panose="030F0702030302020204" pitchFamily="66" charset="0"/>
            </a:endParaRPr>
          </a:p>
        </p:txBody>
      </p:sp>
      <p:sp>
        <p:nvSpPr>
          <p:cNvPr id="107524" name="Rectangle 5"/>
          <p:cNvSpPr>
            <a:spLocks noChangeArrowheads="1"/>
          </p:cNvSpPr>
          <p:nvPr/>
        </p:nvSpPr>
        <p:spPr bwMode="auto">
          <a:xfrm>
            <a:off x="747713" y="1804988"/>
            <a:ext cx="8396287"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3200">
                <a:solidFill>
                  <a:srgbClr val="FF0000"/>
                </a:solidFill>
                <a:latin typeface="Tahoma" panose="020B0604030504040204" pitchFamily="34" charset="0"/>
              </a:rPr>
              <a:t>Fiber optic cable:</a:t>
            </a:r>
            <a:endParaRPr lang="en-US" altLang="zh-CN" sz="2800">
              <a:latin typeface="Tahoma" panose="020B0604030504040204" pitchFamily="34" charset="0"/>
            </a:endParaRP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glass fiber carrying light pulses, each pulse a bit</a:t>
            </a: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high-speed operation:</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high-speed point-to-point transmission (e.g., 10</a:t>
            </a:r>
            <a:r>
              <a:rPr lang="en-US" altLang="zh-CN">
                <a:solidFill>
                  <a:schemeClr val="folHlink"/>
                </a:solidFill>
                <a:latin typeface="Comic Sans MS" panose="030F0702030302020204" pitchFamily="66" charset="0"/>
              </a:rPr>
              <a:t>’</a:t>
            </a:r>
            <a:r>
              <a:rPr lang="en-US" altLang="zh-CN">
                <a:solidFill>
                  <a:schemeClr val="folHlink"/>
                </a:solidFill>
                <a:latin typeface="Tahoma" panose="020B0604030504040204" pitchFamily="34" charset="0"/>
              </a:rPr>
              <a:t>s-100</a:t>
            </a:r>
            <a:r>
              <a:rPr lang="en-US" altLang="zh-CN">
                <a:solidFill>
                  <a:schemeClr val="folHlink"/>
                </a:solidFill>
                <a:latin typeface="Comic Sans MS" panose="030F0702030302020204" pitchFamily="66" charset="0"/>
              </a:rPr>
              <a:t>’</a:t>
            </a:r>
            <a:r>
              <a:rPr lang="en-US" altLang="zh-CN">
                <a:solidFill>
                  <a:schemeClr val="folHlink"/>
                </a:solidFill>
                <a:latin typeface="Tahoma" panose="020B0604030504040204" pitchFamily="34" charset="0"/>
              </a:rPr>
              <a:t>s Gps)</a:t>
            </a:r>
          </a:p>
          <a:p>
            <a:pPr eaLnBrk="1" hangingPunct="1">
              <a:buClr>
                <a:schemeClr val="folHlink"/>
              </a:buClr>
              <a:buSzPct val="60000"/>
              <a:buFont typeface="Wingdings" panose="05000000000000000000" pitchFamily="2" charset="2"/>
              <a:buChar char="n"/>
            </a:pPr>
            <a:r>
              <a:rPr lang="en-US" altLang="zh-CN" sz="2800">
                <a:solidFill>
                  <a:schemeClr val="folHlink"/>
                </a:solidFill>
                <a:latin typeface="Tahoma" panose="020B0604030504040204" pitchFamily="34" charset="0"/>
              </a:rPr>
              <a:t>low error rate: repeaters spaced far apart ; immune to electromagnetic noise</a:t>
            </a:r>
          </a:p>
        </p:txBody>
      </p:sp>
      <p:pic>
        <p:nvPicPr>
          <p:cNvPr id="235526"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3" y="5164138"/>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E46F4BA-AACE-4D30-885C-A9D07BA4E6C3}" type="slidenum">
              <a:rPr lang="zh-CN" altLang="en-US" sz="1400">
                <a:latin typeface="Tahoma" panose="020B0604030504040204" pitchFamily="34" charset="0"/>
              </a:rPr>
              <a:pPr/>
              <a:t>93</a:t>
            </a:fld>
            <a:endParaRPr lang="en-US" altLang="zh-CN" sz="1400">
              <a:latin typeface="Tahoma" panose="020B0604030504040204" pitchFamily="34" charset="0"/>
            </a:endParaRPr>
          </a:p>
        </p:txBody>
      </p:sp>
      <p:sp>
        <p:nvSpPr>
          <p:cNvPr id="114691" name="Rectangle 2"/>
          <p:cNvSpPr>
            <a:spLocks noGrp="1" noChangeArrowheads="1"/>
          </p:cNvSpPr>
          <p:nvPr>
            <p:ph type="title"/>
          </p:nvPr>
        </p:nvSpPr>
        <p:spPr>
          <a:xfrm>
            <a:off x="304800" y="228600"/>
            <a:ext cx="8382000" cy="1143000"/>
          </a:xfrm>
        </p:spPr>
        <p:txBody>
          <a:bodyPr/>
          <a:lstStyle/>
          <a:p>
            <a:pPr eaLnBrk="1" hangingPunct="1"/>
            <a:r>
              <a:rPr lang="en-US" altLang="zh-CN" sz="3600" b="1" smtClean="0">
                <a:solidFill>
                  <a:schemeClr val="folHlink"/>
                </a:solidFill>
                <a:latin typeface="Comic Sans MS" panose="030F0702030302020204" pitchFamily="66" charset="0"/>
              </a:rPr>
              <a:t>Physical media: radio</a:t>
            </a:r>
            <a:endParaRPr lang="en-US" altLang="zh-CN" b="1" smtClean="0">
              <a:solidFill>
                <a:schemeClr val="folHlink"/>
              </a:solidFill>
              <a:latin typeface="Comic Sans MS" panose="030F0702030302020204" pitchFamily="66" charset="0"/>
            </a:endParaRPr>
          </a:p>
        </p:txBody>
      </p:sp>
      <p:sp>
        <p:nvSpPr>
          <p:cNvPr id="114692" name="Rectangle 3"/>
          <p:cNvSpPr>
            <a:spLocks noGrp="1" noChangeArrowheads="1"/>
          </p:cNvSpPr>
          <p:nvPr>
            <p:ph type="body" sz="half" idx="1"/>
          </p:nvPr>
        </p:nvSpPr>
        <p:spPr>
          <a:xfrm>
            <a:off x="381000" y="1635125"/>
            <a:ext cx="4116388" cy="4876800"/>
          </a:xfrm>
        </p:spPr>
        <p:txBody>
          <a:bodyPr/>
          <a:lstStyle/>
          <a:p>
            <a:pPr eaLnBrk="1" hangingPunct="1">
              <a:spcBef>
                <a:spcPct val="0"/>
              </a:spcBef>
            </a:pPr>
            <a:r>
              <a:rPr lang="en-US" altLang="zh-CN" dirty="0" smtClean="0">
                <a:solidFill>
                  <a:schemeClr val="folHlink"/>
                </a:solidFill>
                <a:latin typeface="Comic Sans MS" panose="030F0702030302020204" pitchFamily="66" charset="0"/>
              </a:rPr>
              <a:t>signal carried in electromagnetic spectrum</a:t>
            </a:r>
          </a:p>
          <a:p>
            <a:pPr eaLnBrk="1" hangingPunct="1">
              <a:spcBef>
                <a:spcPct val="0"/>
              </a:spcBef>
            </a:pPr>
            <a:r>
              <a:rPr lang="en-US" altLang="zh-CN" dirty="0" smtClean="0">
                <a:solidFill>
                  <a:schemeClr val="folHlink"/>
                </a:solidFill>
                <a:latin typeface="Comic Sans MS" panose="030F0702030302020204" pitchFamily="66" charset="0"/>
              </a:rPr>
              <a:t>no physical “wire”</a:t>
            </a:r>
          </a:p>
          <a:p>
            <a:pPr eaLnBrk="1" hangingPunct="1">
              <a:spcBef>
                <a:spcPct val="0"/>
              </a:spcBef>
            </a:pPr>
            <a:r>
              <a:rPr lang="en-US" altLang="zh-CN" dirty="0" err="1" smtClean="0">
                <a:solidFill>
                  <a:schemeClr val="folHlink"/>
                </a:solidFill>
                <a:latin typeface="Comic Sans MS" panose="030F0702030302020204" pitchFamily="66" charset="0"/>
              </a:rPr>
              <a:t>Bidirectionalpropagation</a:t>
            </a:r>
            <a:r>
              <a:rPr lang="en-US" altLang="zh-CN" dirty="0" smtClean="0">
                <a:solidFill>
                  <a:schemeClr val="folHlink"/>
                </a:solidFill>
                <a:latin typeface="Comic Sans MS" panose="030F0702030302020204" pitchFamily="66" charset="0"/>
              </a:rPr>
              <a:t> environment effects:</a:t>
            </a:r>
          </a:p>
          <a:p>
            <a:pPr lvl="1" eaLnBrk="1" hangingPunct="1">
              <a:spcBef>
                <a:spcPct val="0"/>
              </a:spcBef>
            </a:pPr>
            <a:r>
              <a:rPr lang="en-US" altLang="zh-CN" dirty="0" smtClean="0">
                <a:solidFill>
                  <a:schemeClr val="folHlink"/>
                </a:solidFill>
                <a:latin typeface="Comic Sans MS" panose="030F0702030302020204" pitchFamily="66" charset="0"/>
              </a:rPr>
              <a:t>reflection </a:t>
            </a:r>
          </a:p>
          <a:p>
            <a:pPr lvl="1" eaLnBrk="1" hangingPunct="1">
              <a:spcBef>
                <a:spcPct val="0"/>
              </a:spcBef>
            </a:pPr>
            <a:r>
              <a:rPr lang="en-US" altLang="zh-CN" dirty="0" smtClean="0">
                <a:solidFill>
                  <a:schemeClr val="folHlink"/>
                </a:solidFill>
                <a:latin typeface="Comic Sans MS" panose="030F0702030302020204" pitchFamily="66" charset="0"/>
              </a:rPr>
              <a:t>Obstruction</a:t>
            </a:r>
            <a:r>
              <a:rPr lang="zh-CN" altLang="en-US" dirty="0" smtClean="0">
                <a:solidFill>
                  <a:schemeClr val="folHlink"/>
                </a:solidFill>
                <a:latin typeface="Comic Sans MS" panose="030F0702030302020204" pitchFamily="66" charset="0"/>
              </a:rPr>
              <a:t> </a:t>
            </a:r>
            <a:r>
              <a:rPr lang="en-US" altLang="zh-CN" dirty="0" smtClean="0">
                <a:solidFill>
                  <a:schemeClr val="folHlink"/>
                </a:solidFill>
                <a:latin typeface="Comic Sans MS" panose="030F0702030302020204" pitchFamily="66" charset="0"/>
              </a:rPr>
              <a:t>by objects</a:t>
            </a:r>
          </a:p>
          <a:p>
            <a:pPr lvl="1" eaLnBrk="1" hangingPunct="1">
              <a:spcBef>
                <a:spcPct val="0"/>
              </a:spcBef>
            </a:pPr>
            <a:r>
              <a:rPr lang="en-US" altLang="zh-CN" dirty="0" smtClean="0">
                <a:solidFill>
                  <a:schemeClr val="folHlink"/>
                </a:solidFill>
                <a:latin typeface="Comic Sans MS" panose="030F0702030302020204" pitchFamily="66" charset="0"/>
              </a:rPr>
              <a:t>Interference</a:t>
            </a:r>
            <a:endParaRPr lang="zh-CN" altLang="en-US" dirty="0" smtClean="0">
              <a:solidFill>
                <a:schemeClr val="folHlink"/>
              </a:solidFill>
              <a:latin typeface="Comic Sans MS" panose="030F0702030302020204" pitchFamily="66" charset="0"/>
            </a:endParaRPr>
          </a:p>
        </p:txBody>
      </p:sp>
      <p:sp>
        <p:nvSpPr>
          <p:cNvPr id="114693" name="Rectangle 5"/>
          <p:cNvSpPr>
            <a:spLocks noChangeArrowheads="1"/>
          </p:cNvSpPr>
          <p:nvPr/>
        </p:nvSpPr>
        <p:spPr bwMode="auto">
          <a:xfrm>
            <a:off x="4367213" y="1501775"/>
            <a:ext cx="4776787"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lang="en-US" altLang="zh-CN" sz="3200">
                <a:solidFill>
                  <a:srgbClr val="FF0000"/>
                </a:solidFill>
                <a:latin typeface="Tahoma" panose="020B0604030504040204" pitchFamily="34" charset="0"/>
              </a:rPr>
              <a:t>Radio link types:</a:t>
            </a:r>
            <a:endParaRPr lang="en-US" altLang="zh-CN" sz="2800">
              <a:latin typeface="Tahoma" panose="020B0604030504040204" pitchFamily="34" charset="0"/>
            </a:endParaRP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terrestrial  microwave</a:t>
            </a:r>
            <a:endParaRPr lang="en-US" altLang="zh-CN" sz="2800">
              <a:latin typeface="Tahoma" panose="020B0604030504040204" pitchFamily="34" charset="0"/>
            </a:endParaRP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e.g. up to 45 Mbps channels</a:t>
            </a: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LAN</a:t>
            </a:r>
            <a:r>
              <a:rPr lang="en-US" altLang="zh-CN" sz="2800">
                <a:latin typeface="Tahoma" panose="020B0604030504040204" pitchFamily="34" charset="0"/>
              </a:rPr>
              <a:t> (e.g., Wifi)</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2Mbps, 11Mbps, 54 Mbps</a:t>
            </a: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wide-area</a:t>
            </a:r>
            <a:r>
              <a:rPr lang="en-US" altLang="zh-CN" sz="2800">
                <a:latin typeface="Tahoma" panose="020B0604030504040204" pitchFamily="34" charset="0"/>
              </a:rPr>
              <a:t> (e.g., cellular)</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e.g. 3G: hundreds of kbps</a:t>
            </a:r>
          </a:p>
          <a:p>
            <a:pPr eaLnBrk="1" hangingPunct="1">
              <a:buClr>
                <a:schemeClr val="folHlink"/>
              </a:buClr>
              <a:buSzPct val="60000"/>
              <a:buFont typeface="Wingdings" panose="05000000000000000000" pitchFamily="2" charset="2"/>
              <a:buChar char="n"/>
            </a:pPr>
            <a:r>
              <a:rPr lang="en-US" altLang="zh-CN" sz="2800">
                <a:solidFill>
                  <a:srgbClr val="FF0000"/>
                </a:solidFill>
                <a:latin typeface="Tahoma" panose="020B0604030504040204" pitchFamily="34" charset="0"/>
              </a:rPr>
              <a:t>satellite</a:t>
            </a:r>
            <a:endParaRPr lang="en-US" altLang="zh-CN" sz="2800">
              <a:latin typeface="Tahoma" panose="020B0604030504040204" pitchFamily="34" charset="0"/>
            </a:endParaRP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Kbps to 45Mbps channel (or multiple smaller channels)</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270 msec end-end delay</a:t>
            </a:r>
          </a:p>
          <a:p>
            <a:pPr lvl="1" eaLnBrk="1" hangingPunct="1">
              <a:buClr>
                <a:schemeClr val="hlink"/>
              </a:buClr>
              <a:buSzPct val="55000"/>
              <a:buFont typeface="Wingdings" panose="05000000000000000000" pitchFamily="2" charset="2"/>
              <a:buChar char="n"/>
            </a:pPr>
            <a:r>
              <a:rPr lang="en-US" altLang="zh-CN">
                <a:solidFill>
                  <a:schemeClr val="folHlink"/>
                </a:solidFill>
                <a:latin typeface="Tahoma" panose="020B0604030504040204" pitchFamily="34" charset="0"/>
              </a:rPr>
              <a:t>geosynchronous versus low altitude</a:t>
            </a:r>
          </a:p>
          <a:p>
            <a:pPr eaLnBrk="1" hangingPunct="1">
              <a:buClr>
                <a:schemeClr val="folHlink"/>
              </a:buClr>
              <a:buSzPct val="60000"/>
              <a:buFont typeface="Wingdings" panose="05000000000000000000" pitchFamily="2" charset="2"/>
              <a:buChar char="n"/>
            </a:pPr>
            <a:endParaRPr lang="en-US" altLang="zh-CN" sz="2800">
              <a:solidFill>
                <a:schemeClr val="folHlink"/>
              </a:solidFill>
              <a:latin typeface="Tahoma" panose="020B0604030504040204" pitchFamily="34" charset="0"/>
            </a:endParaRPr>
          </a:p>
          <a:p>
            <a:pPr eaLnBrk="1" hangingPunct="1">
              <a:buClr>
                <a:schemeClr val="folHlink"/>
              </a:buClr>
              <a:buSzPct val="60000"/>
              <a:buFont typeface="Wingdings" panose="05000000000000000000" pitchFamily="2" charset="2"/>
              <a:buChar char="n"/>
            </a:pPr>
            <a:endParaRPr lang="en-US" altLang="zh-CN" sz="2800">
              <a:latin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FBDA0E1-FB84-47B0-833D-4DF9E9A42EAB}" type="slidenum">
              <a:rPr lang="zh-CN" altLang="en-US" sz="1400">
                <a:latin typeface="Tahoma" panose="020B0604030504040204" pitchFamily="34" charset="0"/>
              </a:rPr>
              <a:pPr/>
              <a:t>94</a:t>
            </a:fld>
            <a:endParaRPr lang="en-US" altLang="zh-CN" sz="1400">
              <a:latin typeface="Tahoma" panose="020B0604030504040204" pitchFamily="34" charset="0"/>
            </a:endParaRPr>
          </a:p>
        </p:txBody>
      </p:sp>
      <p:sp>
        <p:nvSpPr>
          <p:cNvPr id="115715" name="Rectangle 2"/>
          <p:cNvSpPr>
            <a:spLocks noGrp="1" noChangeArrowheads="1"/>
          </p:cNvSpPr>
          <p:nvPr>
            <p:ph type="title"/>
          </p:nvPr>
        </p:nvSpPr>
        <p:spPr>
          <a:xfrm>
            <a:off x="708025" y="173038"/>
            <a:ext cx="7793038" cy="1462087"/>
          </a:xfrm>
        </p:spPr>
        <p:txBody>
          <a:bodyPr/>
          <a:lstStyle/>
          <a:p>
            <a:pPr eaLnBrk="1" hangingPunct="1"/>
            <a:r>
              <a:rPr lang="en-US" altLang="zh-CN" b="1" smtClean="0">
                <a:solidFill>
                  <a:schemeClr val="folHlink"/>
                </a:solidFill>
                <a:latin typeface="Comic Sans MS" panose="030F0702030302020204" pitchFamily="66" charset="0"/>
              </a:rPr>
              <a:t>Assignments 1</a:t>
            </a:r>
          </a:p>
        </p:txBody>
      </p:sp>
      <p:sp>
        <p:nvSpPr>
          <p:cNvPr id="115716" name="Rectangle 3"/>
          <p:cNvSpPr>
            <a:spLocks noGrp="1" noChangeArrowheads="1"/>
          </p:cNvSpPr>
          <p:nvPr>
            <p:ph type="body" idx="1"/>
          </p:nvPr>
        </p:nvSpPr>
        <p:spPr>
          <a:xfrm>
            <a:off x="798513" y="1905000"/>
            <a:ext cx="7772400" cy="4114800"/>
          </a:xfrm>
        </p:spPr>
        <p:txBody>
          <a:bodyPr/>
          <a:lstStyle/>
          <a:p>
            <a:pPr eaLnBrk="1" hangingPunct="1"/>
            <a:r>
              <a:rPr lang="en-US" altLang="zh-CN" smtClean="0">
                <a:solidFill>
                  <a:schemeClr val="folHlink"/>
                </a:solidFill>
                <a:latin typeface="Comic Sans MS" panose="030F0702030302020204" pitchFamily="66" charset="0"/>
              </a:rPr>
              <a:t>1. Summarize different approaches of accessing networks, and properties of them. Write a report no less than 800 words, in either English or Chinese.</a:t>
            </a:r>
          </a:p>
          <a:p>
            <a:pPr eaLnBrk="1" hangingPunct="1"/>
            <a:r>
              <a:rPr lang="en-US" altLang="zh-CN" smtClean="0">
                <a:solidFill>
                  <a:schemeClr val="folHlink"/>
                </a:solidFill>
                <a:latin typeface="Comic Sans MS" panose="030F0702030302020204" pitchFamily="66" charset="0"/>
              </a:rPr>
              <a:t>Hand in this report next time. </a:t>
            </a:r>
          </a:p>
          <a:p>
            <a:pPr eaLnBrk="1" hangingPunct="1"/>
            <a:endParaRPr lang="en-US" altLang="zh-CN" smtClean="0">
              <a:solidFill>
                <a:schemeClr val="folHlink"/>
              </a:solidFill>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2DB19DB-11A3-400B-8DCB-B3FBA7879100}" type="slidenum">
              <a:rPr lang="zh-CN" altLang="en-US" sz="1400">
                <a:latin typeface="Tahoma" panose="020B0604030504040204" pitchFamily="34" charset="0"/>
              </a:rPr>
              <a:pPr/>
              <a:t>95</a:t>
            </a:fld>
            <a:endParaRPr lang="en-US" altLang="zh-CN" sz="1400">
              <a:latin typeface="Tahoma" panose="020B0604030504040204" pitchFamily="34" charset="0"/>
            </a:endParaRPr>
          </a:p>
        </p:txBody>
      </p:sp>
      <p:sp>
        <p:nvSpPr>
          <p:cNvPr id="116739" name="Rectangle 2"/>
          <p:cNvSpPr>
            <a:spLocks noGrp="1" noChangeArrowheads="1"/>
          </p:cNvSpPr>
          <p:nvPr>
            <p:ph type="title"/>
          </p:nvPr>
        </p:nvSpPr>
        <p:spPr>
          <a:xfrm>
            <a:off x="533400" y="1009650"/>
            <a:ext cx="8610600" cy="1143000"/>
          </a:xfrm>
        </p:spPr>
        <p:txBody>
          <a:bodyPr/>
          <a:lstStyle/>
          <a:p>
            <a:pPr eaLnBrk="1" hangingPunct="1"/>
            <a:r>
              <a:rPr lang="en-US" altLang="zh-CN" sz="3200" b="1" smtClean="0">
                <a:solidFill>
                  <a:schemeClr val="folHlink"/>
                </a:solidFill>
                <a:latin typeface="Comic Sans MS" panose="030F0702030302020204" pitchFamily="66" charset="0"/>
              </a:rPr>
              <a:t>Internet structure: network of networks</a:t>
            </a:r>
          </a:p>
        </p:txBody>
      </p:sp>
      <p:sp>
        <p:nvSpPr>
          <p:cNvPr id="116740" name="Rectangle 3"/>
          <p:cNvSpPr>
            <a:spLocks noGrp="1" noChangeArrowheads="1"/>
          </p:cNvSpPr>
          <p:nvPr>
            <p:ph type="body" sz="half" idx="1"/>
          </p:nvPr>
        </p:nvSpPr>
        <p:spPr>
          <a:xfrm>
            <a:off x="352425" y="2209800"/>
            <a:ext cx="8440738" cy="4648200"/>
          </a:xfrm>
        </p:spPr>
        <p:txBody>
          <a:bodyPr/>
          <a:lstStyle/>
          <a:p>
            <a:pPr eaLnBrk="1" hangingPunct="1"/>
            <a:r>
              <a:rPr lang="en-US" altLang="zh-CN" smtClean="0">
                <a:solidFill>
                  <a:schemeClr val="folHlink"/>
                </a:solidFill>
                <a:latin typeface="Comic Sans MS" panose="030F0702030302020204" pitchFamily="66" charset="0"/>
              </a:rPr>
              <a:t>roughly hierarchical</a:t>
            </a:r>
          </a:p>
          <a:p>
            <a:pPr eaLnBrk="1" hangingPunct="1"/>
            <a:r>
              <a:rPr lang="en-US" altLang="zh-CN" smtClean="0">
                <a:solidFill>
                  <a:srgbClr val="FF0000"/>
                </a:solidFill>
                <a:latin typeface="Comic Sans MS" panose="030F0702030302020204" pitchFamily="66" charset="0"/>
              </a:rPr>
              <a:t>at center: “tier-1” ISPs </a:t>
            </a:r>
            <a:r>
              <a:rPr lang="en-US" altLang="zh-CN" smtClean="0">
                <a:solidFill>
                  <a:schemeClr val="folHlink"/>
                </a:solidFill>
                <a:latin typeface="Comic Sans MS" panose="030F0702030302020204" pitchFamily="66" charset="0"/>
              </a:rPr>
              <a:t>(e.g., MCI, Sprint, AT&amp;T, Cable and Wireless), national/international coverage</a:t>
            </a:r>
          </a:p>
          <a:p>
            <a:pPr lvl="1" eaLnBrk="1" hangingPunct="1"/>
            <a:r>
              <a:rPr lang="en-US" altLang="zh-CN" sz="2800" smtClean="0">
                <a:solidFill>
                  <a:schemeClr val="folHlink"/>
                </a:solidFill>
                <a:latin typeface="Comic Sans MS" panose="030F0702030302020204" pitchFamily="66" charset="0"/>
              </a:rPr>
              <a:t>treat each other as equals</a:t>
            </a:r>
          </a:p>
        </p:txBody>
      </p:sp>
      <p:sp>
        <p:nvSpPr>
          <p:cNvPr id="116741" name="Oval 33"/>
          <p:cNvSpPr>
            <a:spLocks noChangeArrowheads="1"/>
          </p:cNvSpPr>
          <p:nvPr/>
        </p:nvSpPr>
        <p:spPr bwMode="auto">
          <a:xfrm>
            <a:off x="2432050" y="5664200"/>
            <a:ext cx="1863725" cy="7905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6742" name="Oval 34"/>
          <p:cNvSpPr>
            <a:spLocks noChangeArrowheads="1"/>
          </p:cNvSpPr>
          <p:nvPr/>
        </p:nvSpPr>
        <p:spPr bwMode="auto">
          <a:xfrm>
            <a:off x="3530600" y="4460875"/>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6743" name="Oval 35"/>
          <p:cNvSpPr>
            <a:spLocks noChangeArrowheads="1"/>
          </p:cNvSpPr>
          <p:nvPr/>
        </p:nvSpPr>
        <p:spPr bwMode="auto">
          <a:xfrm>
            <a:off x="4800600" y="5626100"/>
            <a:ext cx="1863725" cy="7905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grpSp>
        <p:nvGrpSpPr>
          <p:cNvPr id="2" name="Group 53"/>
          <p:cNvGrpSpPr>
            <a:grpSpLocks/>
          </p:cNvGrpSpPr>
          <p:nvPr/>
        </p:nvGrpSpPr>
        <p:grpSpPr bwMode="auto">
          <a:xfrm>
            <a:off x="720725" y="4562475"/>
            <a:ext cx="4533900" cy="1543050"/>
            <a:chOff x="454" y="2122"/>
            <a:chExt cx="2856" cy="972"/>
          </a:xfrm>
        </p:grpSpPr>
        <p:sp>
          <p:nvSpPr>
            <p:cNvPr id="116755" name="Oval 23"/>
            <p:cNvSpPr>
              <a:spLocks noChangeArrowheads="1"/>
            </p:cNvSpPr>
            <p:nvPr/>
          </p:nvSpPr>
          <p:spPr bwMode="auto">
            <a:xfrm>
              <a:off x="3226" y="2796"/>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6756" name="Oval 36"/>
            <p:cNvSpPr>
              <a:spLocks noChangeArrowheads="1"/>
            </p:cNvSpPr>
            <p:nvPr/>
          </p:nvSpPr>
          <p:spPr bwMode="auto">
            <a:xfrm>
              <a:off x="2942" y="2500"/>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6757" name="Oval 37"/>
            <p:cNvSpPr>
              <a:spLocks noChangeArrowheads="1"/>
            </p:cNvSpPr>
            <p:nvPr/>
          </p:nvSpPr>
          <p:spPr bwMode="auto">
            <a:xfrm>
              <a:off x="2650" y="2516"/>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6758" name="Oval 38"/>
            <p:cNvSpPr>
              <a:spLocks noChangeArrowheads="1"/>
            </p:cNvSpPr>
            <p:nvPr/>
          </p:nvSpPr>
          <p:spPr bwMode="auto">
            <a:xfrm>
              <a:off x="2354" y="2804"/>
              <a:ext cx="84" cy="9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6759" name="Oval 39"/>
            <p:cNvSpPr>
              <a:spLocks noChangeArrowheads="1"/>
            </p:cNvSpPr>
            <p:nvPr/>
          </p:nvSpPr>
          <p:spPr bwMode="auto">
            <a:xfrm>
              <a:off x="2666" y="3004"/>
              <a:ext cx="84" cy="9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6760" name="Oval 40"/>
            <p:cNvSpPr>
              <a:spLocks noChangeArrowheads="1"/>
            </p:cNvSpPr>
            <p:nvPr/>
          </p:nvSpPr>
          <p:spPr bwMode="auto">
            <a:xfrm>
              <a:off x="2990" y="2996"/>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6761" name="Line 41"/>
            <p:cNvSpPr>
              <a:spLocks noChangeShapeType="1"/>
            </p:cNvSpPr>
            <p:nvPr/>
          </p:nvSpPr>
          <p:spPr bwMode="auto">
            <a:xfrm flipV="1">
              <a:off x="2752" y="3040"/>
              <a:ext cx="24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2" name="Line 42"/>
            <p:cNvSpPr>
              <a:spLocks noChangeShapeType="1"/>
            </p:cNvSpPr>
            <p:nvPr/>
          </p:nvSpPr>
          <p:spPr bwMode="auto">
            <a:xfrm>
              <a:off x="3010" y="2572"/>
              <a:ext cx="232" cy="2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3" name="Line 43"/>
            <p:cNvSpPr>
              <a:spLocks noChangeShapeType="1"/>
            </p:cNvSpPr>
            <p:nvPr/>
          </p:nvSpPr>
          <p:spPr bwMode="auto">
            <a:xfrm flipV="1">
              <a:off x="2416" y="2592"/>
              <a:ext cx="248" cy="2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Text Box 47"/>
            <p:cNvSpPr txBox="1">
              <a:spLocks noChangeArrowheads="1"/>
            </p:cNvSpPr>
            <p:nvPr/>
          </p:nvSpPr>
          <p:spPr bwMode="auto">
            <a:xfrm>
              <a:off x="454" y="2122"/>
              <a:ext cx="987"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Tier-1 providers interconnect (peer) privately</a:t>
              </a:r>
            </a:p>
          </p:txBody>
        </p:sp>
        <p:sp>
          <p:nvSpPr>
            <p:cNvPr id="116765" name="Line 48"/>
            <p:cNvSpPr>
              <a:spLocks noChangeShapeType="1"/>
            </p:cNvSpPr>
            <p:nvPr/>
          </p:nvSpPr>
          <p:spPr bwMode="auto">
            <a:xfrm>
              <a:off x="992" y="2224"/>
              <a:ext cx="1472"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56"/>
          <p:cNvGrpSpPr>
            <a:grpSpLocks/>
          </p:cNvGrpSpPr>
          <p:nvPr/>
        </p:nvGrpSpPr>
        <p:grpSpPr bwMode="auto">
          <a:xfrm>
            <a:off x="3876675" y="4067175"/>
            <a:ext cx="5267325" cy="1616075"/>
            <a:chOff x="2442" y="1810"/>
            <a:chExt cx="3318" cy="1018"/>
          </a:xfrm>
        </p:grpSpPr>
        <p:grpSp>
          <p:nvGrpSpPr>
            <p:cNvPr id="116747" name="Group 44"/>
            <p:cNvGrpSpPr>
              <a:grpSpLocks/>
            </p:cNvGrpSpPr>
            <p:nvPr/>
          </p:nvGrpSpPr>
          <p:grpSpPr bwMode="auto">
            <a:xfrm>
              <a:off x="3572" y="2372"/>
              <a:ext cx="453" cy="250"/>
              <a:chOff x="3740" y="1244"/>
              <a:chExt cx="453" cy="250"/>
            </a:xfrm>
          </p:grpSpPr>
          <p:sp>
            <p:nvSpPr>
              <p:cNvPr id="116753" name="Rectangle 10"/>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6754" name="Text Box 11"/>
              <p:cNvSpPr txBox="1">
                <a:spLocks noChangeArrowheads="1"/>
              </p:cNvSpPr>
              <p:nvPr/>
            </p:nvSpPr>
            <p:spPr bwMode="auto">
              <a:xfrm>
                <a:off x="3740" y="1244"/>
                <a:ext cx="4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hlink"/>
                    </a:solidFill>
                    <a:latin typeface="Comic Sans MS" panose="030F0702030302020204" pitchFamily="66" charset="0"/>
                  </a:rPr>
                  <a:t>NAP</a:t>
                </a:r>
                <a:endParaRPr lang="en-US" altLang="zh-CN" sz="2000">
                  <a:solidFill>
                    <a:schemeClr val="hlink"/>
                  </a:solidFill>
                </a:endParaRPr>
              </a:p>
            </p:txBody>
          </p:sp>
        </p:grpSp>
        <p:sp>
          <p:nvSpPr>
            <p:cNvPr id="116748" name="Line 50"/>
            <p:cNvSpPr>
              <a:spLocks noChangeShapeType="1"/>
            </p:cNvSpPr>
            <p:nvPr/>
          </p:nvSpPr>
          <p:spPr bwMode="auto">
            <a:xfrm flipH="1">
              <a:off x="3290" y="2540"/>
              <a:ext cx="316" cy="2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9" name="Line 51"/>
            <p:cNvSpPr>
              <a:spLocks noChangeShapeType="1"/>
            </p:cNvSpPr>
            <p:nvPr/>
          </p:nvSpPr>
          <p:spPr bwMode="auto">
            <a:xfrm flipH="1">
              <a:off x="3018" y="2488"/>
              <a:ext cx="568"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0" name="Line 52"/>
            <p:cNvSpPr>
              <a:spLocks noChangeShapeType="1"/>
            </p:cNvSpPr>
            <p:nvPr/>
          </p:nvSpPr>
          <p:spPr bwMode="auto">
            <a:xfrm flipH="1">
              <a:off x="2442" y="2524"/>
              <a:ext cx="1144" cy="30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1" name="Text Box 54"/>
            <p:cNvSpPr txBox="1">
              <a:spLocks noChangeArrowheads="1"/>
            </p:cNvSpPr>
            <p:nvPr/>
          </p:nvSpPr>
          <p:spPr bwMode="auto">
            <a:xfrm>
              <a:off x="4371" y="1810"/>
              <a:ext cx="1389"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Tier-1 providers also interconnect at public network access points (NAPs)</a:t>
              </a:r>
            </a:p>
          </p:txBody>
        </p:sp>
        <p:sp>
          <p:nvSpPr>
            <p:cNvPr id="116752" name="Line 55"/>
            <p:cNvSpPr>
              <a:spLocks noChangeShapeType="1"/>
            </p:cNvSpPr>
            <p:nvPr/>
          </p:nvSpPr>
          <p:spPr bwMode="auto">
            <a:xfrm flipH="1">
              <a:off x="4008" y="1952"/>
              <a:ext cx="40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6746" name="Text Box 57"/>
          <p:cNvSpPr txBox="1">
            <a:spLocks noChangeArrowheads="1"/>
          </p:cNvSpPr>
          <p:nvPr/>
        </p:nvSpPr>
        <p:spPr bwMode="auto">
          <a:xfrm>
            <a:off x="-212725" y="827088"/>
            <a:ext cx="9356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accent2"/>
              </a:buClr>
              <a:buSzPct val="75000"/>
              <a:buFont typeface="Wingdings" panose="05000000000000000000" pitchFamily="2" charset="2"/>
              <a:buNone/>
            </a:pPr>
            <a:r>
              <a:rPr lang="en-US" altLang="zh-CN" sz="3600" b="1">
                <a:solidFill>
                  <a:schemeClr val="folHlink"/>
                </a:solidFill>
                <a:latin typeface="Comic Sans MS" panose="030F0702030302020204" pitchFamily="66" charset="0"/>
              </a:rPr>
              <a:t>1.6 Internet structure and ISPs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灯片编号占位符 3"/>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9DBFF85-8201-41CB-80D0-566933665320}" type="slidenum">
              <a:rPr lang="zh-CN" altLang="en-US" sz="1400">
                <a:latin typeface="Tahoma" panose="020B0604030504040204" pitchFamily="34" charset="0"/>
              </a:rPr>
              <a:pPr/>
              <a:t>96</a:t>
            </a:fld>
            <a:endParaRPr lang="en-US" altLang="zh-CN" sz="1400">
              <a:latin typeface="Tahoma" panose="020B0604030504040204" pitchFamily="34" charset="0"/>
            </a:endParaRPr>
          </a:p>
        </p:txBody>
      </p:sp>
      <p:sp>
        <p:nvSpPr>
          <p:cNvPr id="117763" name="Rectangle 2"/>
          <p:cNvSpPr>
            <a:spLocks noGrp="1" noChangeArrowheads="1"/>
          </p:cNvSpPr>
          <p:nvPr>
            <p:ph type="title"/>
          </p:nvPr>
        </p:nvSpPr>
        <p:spPr/>
        <p:txBody>
          <a:bodyPr/>
          <a:lstStyle/>
          <a:p>
            <a:pPr eaLnBrk="1" hangingPunct="1"/>
            <a:r>
              <a:rPr lang="en-US" altLang="zh-CN" b="1" smtClean="0">
                <a:solidFill>
                  <a:schemeClr val="folHlink"/>
                </a:solidFill>
                <a:latin typeface="Comic Sans MS" panose="030F0702030302020204" pitchFamily="66" charset="0"/>
              </a:rPr>
              <a:t>Tier-1 ISP: e.g., Sprint</a:t>
            </a:r>
          </a:p>
        </p:txBody>
      </p:sp>
      <p:sp>
        <p:nvSpPr>
          <p:cNvPr id="117764" name="Text Box 3"/>
          <p:cNvSpPr txBox="1">
            <a:spLocks noChangeArrowheads="1"/>
          </p:cNvSpPr>
          <p:nvPr/>
        </p:nvSpPr>
        <p:spPr bwMode="auto">
          <a:xfrm>
            <a:off x="639763" y="1892300"/>
            <a:ext cx="427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solidFill>
                  <a:schemeClr val="hlink"/>
                </a:solidFill>
                <a:latin typeface="Comic Sans MS" panose="030F0702030302020204" pitchFamily="66" charset="0"/>
              </a:rPr>
              <a:t>Sprint US backbone network</a:t>
            </a:r>
            <a:endParaRPr lang="en-US" altLang="zh-CN">
              <a:solidFill>
                <a:schemeClr val="hlink"/>
              </a:solidFill>
            </a:endParaRPr>
          </a:p>
        </p:txBody>
      </p:sp>
      <p:grpSp>
        <p:nvGrpSpPr>
          <p:cNvPr id="117765" name="Group 6"/>
          <p:cNvGrpSpPr>
            <a:grpSpLocks/>
          </p:cNvGrpSpPr>
          <p:nvPr/>
        </p:nvGrpSpPr>
        <p:grpSpPr bwMode="auto">
          <a:xfrm>
            <a:off x="609600" y="2474913"/>
            <a:ext cx="7842250" cy="4216400"/>
            <a:chOff x="0" y="1030"/>
            <a:chExt cx="5760" cy="3290"/>
          </a:xfrm>
        </p:grpSpPr>
        <p:pic>
          <p:nvPicPr>
            <p:cNvPr id="117884" name="Picture 7" descr="Us09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
              <a:ext cx="5760" cy="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85" name="Picture 8"/>
            <p:cNvPicPr>
              <a:picLocks noChangeAspect="1" noChangeArrowheads="1"/>
            </p:cNvPicPr>
            <p:nvPr/>
          </p:nvPicPr>
          <p:blipFill>
            <a:blip r:embed="rId4">
              <a:extLst>
                <a:ext uri="{28A0092B-C50C-407E-A947-70E740481C1C}">
                  <a14:useLocalDpi xmlns:a14="http://schemas.microsoft.com/office/drawing/2010/main" val="0"/>
                </a:ext>
              </a:extLst>
            </a:blip>
            <a:srcRect r="52026" b="43443"/>
            <a:stretch>
              <a:fillRect/>
            </a:stretch>
          </p:blipFill>
          <p:spPr bwMode="auto">
            <a:xfrm>
              <a:off x="128" y="3936"/>
              <a:ext cx="121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7886" name="Group 9"/>
            <p:cNvGrpSpPr>
              <a:grpSpLocks/>
            </p:cNvGrpSpPr>
            <p:nvPr/>
          </p:nvGrpSpPr>
          <p:grpSpPr bwMode="auto">
            <a:xfrm>
              <a:off x="236" y="1030"/>
              <a:ext cx="4756" cy="2999"/>
              <a:chOff x="236" y="1030"/>
              <a:chExt cx="4756" cy="2999"/>
            </a:xfrm>
          </p:grpSpPr>
          <p:sp>
            <p:nvSpPr>
              <p:cNvPr id="117922" name="Arc 10"/>
              <p:cNvSpPr>
                <a:spLocks/>
              </p:cNvSpPr>
              <p:nvPr/>
            </p:nvSpPr>
            <p:spPr bwMode="auto">
              <a:xfrm rot="10800000" flipV="1">
                <a:off x="4141" y="2572"/>
                <a:ext cx="581" cy="666"/>
              </a:xfrm>
              <a:custGeom>
                <a:avLst/>
                <a:gdLst>
                  <a:gd name="T0" fmla="*/ 0 w 24885"/>
                  <a:gd name="T1" fmla="*/ 0 h 21600"/>
                  <a:gd name="T2" fmla="*/ 0 w 24885"/>
                  <a:gd name="T3" fmla="*/ 0 h 21600"/>
                  <a:gd name="T4" fmla="*/ 0 w 24885"/>
                  <a:gd name="T5" fmla="*/ 0 h 21600"/>
                  <a:gd name="T6" fmla="*/ 0 60000 65536"/>
                  <a:gd name="T7" fmla="*/ 0 60000 65536"/>
                  <a:gd name="T8" fmla="*/ 0 60000 65536"/>
                  <a:gd name="T9" fmla="*/ 0 w 24885"/>
                  <a:gd name="T10" fmla="*/ 0 h 21600"/>
                  <a:gd name="T11" fmla="*/ 24885 w 24885"/>
                  <a:gd name="T12" fmla="*/ 21600 h 21600"/>
                </a:gdLst>
                <a:ahLst/>
                <a:cxnLst>
                  <a:cxn ang="T6">
                    <a:pos x="T0" y="T1"/>
                  </a:cxn>
                  <a:cxn ang="T7">
                    <a:pos x="T2" y="T3"/>
                  </a:cxn>
                  <a:cxn ang="T8">
                    <a:pos x="T4" y="T5"/>
                  </a:cxn>
                </a:cxnLst>
                <a:rect l="T9" t="T10" r="T11" b="T12"/>
                <a:pathLst>
                  <a:path w="24885" h="21600" fill="none" extrusionOk="0">
                    <a:moveTo>
                      <a:pt x="0" y="251"/>
                    </a:moveTo>
                    <a:cubicBezTo>
                      <a:pt x="1087" y="83"/>
                      <a:pt x="2185" y="-1"/>
                      <a:pt x="3285" y="0"/>
                    </a:cubicBezTo>
                    <a:cubicBezTo>
                      <a:pt x="15214" y="0"/>
                      <a:pt x="24885" y="9670"/>
                      <a:pt x="24885" y="21600"/>
                    </a:cubicBezTo>
                  </a:path>
                  <a:path w="24885" h="21600" stroke="0" extrusionOk="0">
                    <a:moveTo>
                      <a:pt x="0" y="251"/>
                    </a:moveTo>
                    <a:cubicBezTo>
                      <a:pt x="1087" y="83"/>
                      <a:pt x="2185" y="-1"/>
                      <a:pt x="3285" y="0"/>
                    </a:cubicBezTo>
                    <a:cubicBezTo>
                      <a:pt x="15214" y="0"/>
                      <a:pt x="24885" y="9670"/>
                      <a:pt x="24885" y="21600"/>
                    </a:cubicBezTo>
                    <a:lnTo>
                      <a:pt x="3285" y="21600"/>
                    </a:lnTo>
                    <a:lnTo>
                      <a:pt x="0" y="25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3" name="Arc 11"/>
              <p:cNvSpPr>
                <a:spLocks/>
              </p:cNvSpPr>
              <p:nvPr/>
            </p:nvSpPr>
            <p:spPr bwMode="auto">
              <a:xfrm rot="16200000" flipV="1">
                <a:off x="3339" y="2899"/>
                <a:ext cx="582" cy="1677"/>
              </a:xfrm>
              <a:custGeom>
                <a:avLst/>
                <a:gdLst>
                  <a:gd name="T0" fmla="*/ 0 w 21600"/>
                  <a:gd name="T1" fmla="*/ 0 h 20808"/>
                  <a:gd name="T2" fmla="*/ 0 w 21600"/>
                  <a:gd name="T3" fmla="*/ 0 h 20808"/>
                  <a:gd name="T4" fmla="*/ 0 w 21600"/>
                  <a:gd name="T5" fmla="*/ 0 h 20808"/>
                  <a:gd name="T6" fmla="*/ 0 60000 65536"/>
                  <a:gd name="T7" fmla="*/ 0 60000 65536"/>
                  <a:gd name="T8" fmla="*/ 0 60000 65536"/>
                  <a:gd name="T9" fmla="*/ 0 w 21600"/>
                  <a:gd name="T10" fmla="*/ 0 h 20808"/>
                  <a:gd name="T11" fmla="*/ 21600 w 21600"/>
                  <a:gd name="T12" fmla="*/ 20808 h 20808"/>
                </a:gdLst>
                <a:ahLst/>
                <a:cxnLst>
                  <a:cxn ang="T6">
                    <a:pos x="T0" y="T1"/>
                  </a:cxn>
                  <a:cxn ang="T7">
                    <a:pos x="T2" y="T3"/>
                  </a:cxn>
                  <a:cxn ang="T8">
                    <a:pos x="T4" y="T5"/>
                  </a:cxn>
                </a:cxnLst>
                <a:rect l="T9" t="T10" r="T11" b="T12"/>
                <a:pathLst>
                  <a:path w="21600" h="20808" fill="none" extrusionOk="0">
                    <a:moveTo>
                      <a:pt x="5796" y="0"/>
                    </a:moveTo>
                    <a:cubicBezTo>
                      <a:pt x="15137" y="2602"/>
                      <a:pt x="21600" y="11111"/>
                      <a:pt x="21600" y="20808"/>
                    </a:cubicBezTo>
                  </a:path>
                  <a:path w="21600" h="20808" stroke="0" extrusionOk="0">
                    <a:moveTo>
                      <a:pt x="5796" y="0"/>
                    </a:moveTo>
                    <a:cubicBezTo>
                      <a:pt x="15137" y="2602"/>
                      <a:pt x="21600" y="11111"/>
                      <a:pt x="21600" y="20808"/>
                    </a:cubicBezTo>
                    <a:lnTo>
                      <a:pt x="0" y="20808"/>
                    </a:lnTo>
                    <a:lnTo>
                      <a:pt x="5796"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4" name="Freeform 12"/>
              <p:cNvSpPr>
                <a:spLocks/>
              </p:cNvSpPr>
              <p:nvPr/>
            </p:nvSpPr>
            <p:spPr bwMode="auto">
              <a:xfrm>
                <a:off x="2782" y="2327"/>
                <a:ext cx="2063" cy="1119"/>
              </a:xfrm>
              <a:custGeom>
                <a:avLst/>
                <a:gdLst>
                  <a:gd name="T0" fmla="*/ 0 w 2063"/>
                  <a:gd name="T1" fmla="*/ 1119 h 1119"/>
                  <a:gd name="T2" fmla="*/ 1281 w 2063"/>
                  <a:gd name="T3" fmla="*/ 364 h 1119"/>
                  <a:gd name="T4" fmla="*/ 1418 w 2063"/>
                  <a:gd name="T5" fmla="*/ 273 h 1119"/>
                  <a:gd name="T6" fmla="*/ 1590 w 2063"/>
                  <a:gd name="T7" fmla="*/ 191 h 1119"/>
                  <a:gd name="T8" fmla="*/ 1708 w 2063"/>
                  <a:gd name="T9" fmla="*/ 110 h 1119"/>
                  <a:gd name="T10" fmla="*/ 1827 w 2063"/>
                  <a:gd name="T11" fmla="*/ 64 h 1119"/>
                  <a:gd name="T12" fmla="*/ 1954 w 2063"/>
                  <a:gd name="T13" fmla="*/ 19 h 1119"/>
                  <a:gd name="T14" fmla="*/ 2063 w 2063"/>
                  <a:gd name="T15" fmla="*/ 0 h 1119"/>
                  <a:gd name="T16" fmla="*/ 0 60000 65536"/>
                  <a:gd name="T17" fmla="*/ 0 60000 65536"/>
                  <a:gd name="T18" fmla="*/ 0 60000 65536"/>
                  <a:gd name="T19" fmla="*/ 0 60000 65536"/>
                  <a:gd name="T20" fmla="*/ 0 60000 65536"/>
                  <a:gd name="T21" fmla="*/ 0 60000 65536"/>
                  <a:gd name="T22" fmla="*/ 0 60000 65536"/>
                  <a:gd name="T23" fmla="*/ 0 60000 65536"/>
                  <a:gd name="T24" fmla="*/ 0 w 2063"/>
                  <a:gd name="T25" fmla="*/ 0 h 1119"/>
                  <a:gd name="T26" fmla="*/ 2063 w 2063"/>
                  <a:gd name="T27" fmla="*/ 1119 h 1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3" h="1119">
                    <a:moveTo>
                      <a:pt x="0" y="1119"/>
                    </a:moveTo>
                    <a:lnTo>
                      <a:pt x="1281" y="364"/>
                    </a:lnTo>
                    <a:lnTo>
                      <a:pt x="1418" y="273"/>
                    </a:lnTo>
                    <a:lnTo>
                      <a:pt x="1590" y="191"/>
                    </a:lnTo>
                    <a:lnTo>
                      <a:pt x="1708" y="110"/>
                    </a:lnTo>
                    <a:lnTo>
                      <a:pt x="1827" y="64"/>
                    </a:lnTo>
                    <a:lnTo>
                      <a:pt x="1954" y="19"/>
                    </a:lnTo>
                    <a:lnTo>
                      <a:pt x="2063"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5" name="Line 13"/>
              <p:cNvSpPr>
                <a:spLocks noChangeShapeType="1"/>
              </p:cNvSpPr>
              <p:nvPr/>
            </p:nvSpPr>
            <p:spPr bwMode="auto">
              <a:xfrm flipH="1">
                <a:off x="2833" y="2734"/>
                <a:ext cx="263" cy="709"/>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26" name="Freeform 14"/>
              <p:cNvSpPr>
                <a:spLocks/>
              </p:cNvSpPr>
              <p:nvPr/>
            </p:nvSpPr>
            <p:spPr bwMode="auto">
              <a:xfrm>
                <a:off x="3672" y="2294"/>
                <a:ext cx="1191" cy="45"/>
              </a:xfrm>
              <a:custGeom>
                <a:avLst/>
                <a:gdLst>
                  <a:gd name="T0" fmla="*/ 0 w 1191"/>
                  <a:gd name="T1" fmla="*/ 0 h 45"/>
                  <a:gd name="T2" fmla="*/ 400 w 1191"/>
                  <a:gd name="T3" fmla="*/ 27 h 45"/>
                  <a:gd name="T4" fmla="*/ 573 w 1191"/>
                  <a:gd name="T5" fmla="*/ 36 h 45"/>
                  <a:gd name="T6" fmla="*/ 891 w 1191"/>
                  <a:gd name="T7" fmla="*/ 18 h 45"/>
                  <a:gd name="T8" fmla="*/ 1191 w 1191"/>
                  <a:gd name="T9" fmla="*/ 45 h 45"/>
                  <a:gd name="T10" fmla="*/ 0 60000 65536"/>
                  <a:gd name="T11" fmla="*/ 0 60000 65536"/>
                  <a:gd name="T12" fmla="*/ 0 60000 65536"/>
                  <a:gd name="T13" fmla="*/ 0 60000 65536"/>
                  <a:gd name="T14" fmla="*/ 0 60000 65536"/>
                  <a:gd name="T15" fmla="*/ 0 w 1191"/>
                  <a:gd name="T16" fmla="*/ 0 h 45"/>
                  <a:gd name="T17" fmla="*/ 1191 w 1191"/>
                  <a:gd name="T18" fmla="*/ 45 h 45"/>
                </a:gdLst>
                <a:ahLst/>
                <a:cxnLst>
                  <a:cxn ang="T10">
                    <a:pos x="T0" y="T1"/>
                  </a:cxn>
                  <a:cxn ang="T11">
                    <a:pos x="T2" y="T3"/>
                  </a:cxn>
                  <a:cxn ang="T12">
                    <a:pos x="T4" y="T5"/>
                  </a:cxn>
                  <a:cxn ang="T13">
                    <a:pos x="T6" y="T7"/>
                  </a:cxn>
                  <a:cxn ang="T14">
                    <a:pos x="T8" y="T9"/>
                  </a:cxn>
                </a:cxnLst>
                <a:rect l="T15" t="T16" r="T17" b="T18"/>
                <a:pathLst>
                  <a:path w="1191" h="45">
                    <a:moveTo>
                      <a:pt x="0" y="0"/>
                    </a:moveTo>
                    <a:lnTo>
                      <a:pt x="400" y="27"/>
                    </a:lnTo>
                    <a:lnTo>
                      <a:pt x="573" y="36"/>
                    </a:lnTo>
                    <a:lnTo>
                      <a:pt x="891" y="18"/>
                    </a:lnTo>
                    <a:lnTo>
                      <a:pt x="1191" y="45"/>
                    </a:lnTo>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7" name="Arc 15"/>
              <p:cNvSpPr>
                <a:spLocks/>
              </p:cNvSpPr>
              <p:nvPr/>
            </p:nvSpPr>
            <p:spPr bwMode="auto">
              <a:xfrm flipH="1">
                <a:off x="846" y="1030"/>
                <a:ext cx="2270" cy="2386"/>
              </a:xfrm>
              <a:custGeom>
                <a:avLst/>
                <a:gdLst>
                  <a:gd name="T0" fmla="*/ 0 w 21512"/>
                  <a:gd name="T1" fmla="*/ 0 h 21390"/>
                  <a:gd name="T2" fmla="*/ 0 w 21512"/>
                  <a:gd name="T3" fmla="*/ 0 h 21390"/>
                  <a:gd name="T4" fmla="*/ 0 w 21512"/>
                  <a:gd name="T5" fmla="*/ 0 h 21390"/>
                  <a:gd name="T6" fmla="*/ 0 60000 65536"/>
                  <a:gd name="T7" fmla="*/ 0 60000 65536"/>
                  <a:gd name="T8" fmla="*/ 0 60000 65536"/>
                  <a:gd name="T9" fmla="*/ 0 w 21512"/>
                  <a:gd name="T10" fmla="*/ 0 h 21390"/>
                  <a:gd name="T11" fmla="*/ 21512 w 21512"/>
                  <a:gd name="T12" fmla="*/ 21390 h 21390"/>
                </a:gdLst>
                <a:ahLst/>
                <a:cxnLst>
                  <a:cxn ang="T6">
                    <a:pos x="T0" y="T1"/>
                  </a:cxn>
                  <a:cxn ang="T7">
                    <a:pos x="T2" y="T3"/>
                  </a:cxn>
                  <a:cxn ang="T8">
                    <a:pos x="T4" y="T5"/>
                  </a:cxn>
                </a:cxnLst>
                <a:rect l="T9" t="T10" r="T11" b="T12"/>
                <a:pathLst>
                  <a:path w="21512" h="21390" fill="none" extrusionOk="0">
                    <a:moveTo>
                      <a:pt x="21511" y="1948"/>
                    </a:moveTo>
                    <a:cubicBezTo>
                      <a:pt x="20606" y="11940"/>
                      <a:pt x="12941" y="19993"/>
                      <a:pt x="3006" y="21389"/>
                    </a:cubicBezTo>
                  </a:path>
                  <a:path w="21512" h="21390" stroke="0" extrusionOk="0">
                    <a:moveTo>
                      <a:pt x="21511" y="1948"/>
                    </a:moveTo>
                    <a:cubicBezTo>
                      <a:pt x="20606" y="11940"/>
                      <a:pt x="12941" y="19993"/>
                      <a:pt x="3006" y="21389"/>
                    </a:cubicBezTo>
                    <a:lnTo>
                      <a:pt x="0" y="0"/>
                    </a:lnTo>
                    <a:lnTo>
                      <a:pt x="21511" y="1948"/>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8" name="Arc 16"/>
              <p:cNvSpPr>
                <a:spLocks/>
              </p:cNvSpPr>
              <p:nvPr/>
            </p:nvSpPr>
            <p:spPr bwMode="auto">
              <a:xfrm flipH="1">
                <a:off x="236" y="1242"/>
                <a:ext cx="627" cy="1759"/>
              </a:xfrm>
              <a:custGeom>
                <a:avLst/>
                <a:gdLst>
                  <a:gd name="T0" fmla="*/ 0 w 21600"/>
                  <a:gd name="T1" fmla="*/ 0 h 42952"/>
                  <a:gd name="T2" fmla="*/ 0 w 21600"/>
                  <a:gd name="T3" fmla="*/ 0 h 42952"/>
                  <a:gd name="T4" fmla="*/ 0 w 21600"/>
                  <a:gd name="T5" fmla="*/ 0 h 42952"/>
                  <a:gd name="T6" fmla="*/ 0 60000 65536"/>
                  <a:gd name="T7" fmla="*/ 0 60000 65536"/>
                  <a:gd name="T8" fmla="*/ 0 60000 65536"/>
                  <a:gd name="T9" fmla="*/ 0 w 21600"/>
                  <a:gd name="T10" fmla="*/ 0 h 42952"/>
                  <a:gd name="T11" fmla="*/ 21600 w 21600"/>
                  <a:gd name="T12" fmla="*/ 42952 h 42952"/>
                </a:gdLst>
                <a:ahLst/>
                <a:cxnLst>
                  <a:cxn ang="T6">
                    <a:pos x="T0" y="T1"/>
                  </a:cxn>
                  <a:cxn ang="T7">
                    <a:pos x="T2" y="T3"/>
                  </a:cxn>
                  <a:cxn ang="T8">
                    <a:pos x="T4" y="T5"/>
                  </a:cxn>
                </a:cxnLst>
                <a:rect l="T9" t="T10" r="T11" b="T12"/>
                <a:pathLst>
                  <a:path w="21600" h="42952" fill="none" extrusionOk="0">
                    <a:moveTo>
                      <a:pt x="1283" y="0"/>
                    </a:moveTo>
                    <a:cubicBezTo>
                      <a:pt x="12694" y="679"/>
                      <a:pt x="21600" y="10131"/>
                      <a:pt x="21600" y="21562"/>
                    </a:cubicBezTo>
                    <a:cubicBezTo>
                      <a:pt x="21600" y="32329"/>
                      <a:pt x="13669" y="41452"/>
                      <a:pt x="3006" y="42951"/>
                    </a:cubicBezTo>
                  </a:path>
                  <a:path w="21600" h="42952" stroke="0" extrusionOk="0">
                    <a:moveTo>
                      <a:pt x="1283" y="0"/>
                    </a:moveTo>
                    <a:cubicBezTo>
                      <a:pt x="12694" y="679"/>
                      <a:pt x="21600" y="10131"/>
                      <a:pt x="21600" y="21562"/>
                    </a:cubicBezTo>
                    <a:cubicBezTo>
                      <a:pt x="21600" y="32329"/>
                      <a:pt x="13669" y="41452"/>
                      <a:pt x="3006" y="42951"/>
                    </a:cubicBezTo>
                    <a:lnTo>
                      <a:pt x="0" y="21562"/>
                    </a:lnTo>
                    <a:lnTo>
                      <a:pt x="1283"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9" name="Arc 17"/>
              <p:cNvSpPr>
                <a:spLocks/>
              </p:cNvSpPr>
              <p:nvPr/>
            </p:nvSpPr>
            <p:spPr bwMode="auto">
              <a:xfrm flipH="1">
                <a:off x="441" y="1252"/>
                <a:ext cx="845" cy="1248"/>
              </a:xfrm>
              <a:custGeom>
                <a:avLst/>
                <a:gdLst>
                  <a:gd name="T0" fmla="*/ 0 w 21600"/>
                  <a:gd name="T1" fmla="*/ 0 h 19403"/>
                  <a:gd name="T2" fmla="*/ 0 w 21600"/>
                  <a:gd name="T3" fmla="*/ 0 h 19403"/>
                  <a:gd name="T4" fmla="*/ 0 w 21600"/>
                  <a:gd name="T5" fmla="*/ 0 h 19403"/>
                  <a:gd name="T6" fmla="*/ 0 60000 65536"/>
                  <a:gd name="T7" fmla="*/ 0 60000 65536"/>
                  <a:gd name="T8" fmla="*/ 0 60000 65536"/>
                  <a:gd name="T9" fmla="*/ 0 w 21600"/>
                  <a:gd name="T10" fmla="*/ 0 h 19403"/>
                  <a:gd name="T11" fmla="*/ 21600 w 21600"/>
                  <a:gd name="T12" fmla="*/ 19403 h 19403"/>
                </a:gdLst>
                <a:ahLst/>
                <a:cxnLst>
                  <a:cxn ang="T6">
                    <a:pos x="T0" y="T1"/>
                  </a:cxn>
                  <a:cxn ang="T7">
                    <a:pos x="T2" y="T3"/>
                  </a:cxn>
                  <a:cxn ang="T8">
                    <a:pos x="T4" y="T5"/>
                  </a:cxn>
                </a:cxnLst>
                <a:rect l="T9" t="T10" r="T11" b="T12"/>
                <a:pathLst>
                  <a:path w="21600" h="19403" fill="none" extrusionOk="0">
                    <a:moveTo>
                      <a:pt x="12640" y="0"/>
                    </a:moveTo>
                    <a:cubicBezTo>
                      <a:pt x="18266" y="4060"/>
                      <a:pt x="21600" y="10576"/>
                      <a:pt x="21600" y="17515"/>
                    </a:cubicBezTo>
                    <a:cubicBezTo>
                      <a:pt x="21600" y="18145"/>
                      <a:pt x="21572" y="18775"/>
                      <a:pt x="21517" y="19403"/>
                    </a:cubicBezTo>
                  </a:path>
                  <a:path w="21600" h="19403" stroke="0" extrusionOk="0">
                    <a:moveTo>
                      <a:pt x="12640" y="0"/>
                    </a:moveTo>
                    <a:cubicBezTo>
                      <a:pt x="18266" y="4060"/>
                      <a:pt x="21600" y="10576"/>
                      <a:pt x="21600" y="17515"/>
                    </a:cubicBezTo>
                    <a:cubicBezTo>
                      <a:pt x="21600" y="18145"/>
                      <a:pt x="21572" y="18775"/>
                      <a:pt x="21517" y="19403"/>
                    </a:cubicBezTo>
                    <a:lnTo>
                      <a:pt x="0" y="17515"/>
                    </a:lnTo>
                    <a:lnTo>
                      <a:pt x="12640"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0" name="Line 18"/>
              <p:cNvSpPr>
                <a:spLocks noChangeShapeType="1"/>
              </p:cNvSpPr>
              <p:nvPr/>
            </p:nvSpPr>
            <p:spPr bwMode="auto">
              <a:xfrm flipV="1">
                <a:off x="459" y="2391"/>
                <a:ext cx="122" cy="8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1" name="Line 19"/>
              <p:cNvSpPr>
                <a:spLocks noChangeShapeType="1"/>
              </p:cNvSpPr>
              <p:nvPr/>
            </p:nvSpPr>
            <p:spPr bwMode="auto">
              <a:xfrm flipV="1">
                <a:off x="491" y="2435"/>
                <a:ext cx="122" cy="8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2" name="Arc 20"/>
              <p:cNvSpPr>
                <a:spLocks/>
              </p:cNvSpPr>
              <p:nvPr/>
            </p:nvSpPr>
            <p:spPr bwMode="auto">
              <a:xfrm flipH="1">
                <a:off x="492" y="1258"/>
                <a:ext cx="845" cy="1248"/>
              </a:xfrm>
              <a:custGeom>
                <a:avLst/>
                <a:gdLst>
                  <a:gd name="T0" fmla="*/ 0 w 21600"/>
                  <a:gd name="T1" fmla="*/ 0 h 19403"/>
                  <a:gd name="T2" fmla="*/ 0 w 21600"/>
                  <a:gd name="T3" fmla="*/ 0 h 19403"/>
                  <a:gd name="T4" fmla="*/ 0 w 21600"/>
                  <a:gd name="T5" fmla="*/ 0 h 19403"/>
                  <a:gd name="T6" fmla="*/ 0 60000 65536"/>
                  <a:gd name="T7" fmla="*/ 0 60000 65536"/>
                  <a:gd name="T8" fmla="*/ 0 60000 65536"/>
                  <a:gd name="T9" fmla="*/ 0 w 21600"/>
                  <a:gd name="T10" fmla="*/ 0 h 19403"/>
                  <a:gd name="T11" fmla="*/ 21600 w 21600"/>
                  <a:gd name="T12" fmla="*/ 19403 h 19403"/>
                </a:gdLst>
                <a:ahLst/>
                <a:cxnLst>
                  <a:cxn ang="T6">
                    <a:pos x="T0" y="T1"/>
                  </a:cxn>
                  <a:cxn ang="T7">
                    <a:pos x="T2" y="T3"/>
                  </a:cxn>
                  <a:cxn ang="T8">
                    <a:pos x="T4" y="T5"/>
                  </a:cxn>
                </a:cxnLst>
                <a:rect l="T9" t="T10" r="T11" b="T12"/>
                <a:pathLst>
                  <a:path w="21600" h="19403" fill="none" extrusionOk="0">
                    <a:moveTo>
                      <a:pt x="12640" y="0"/>
                    </a:moveTo>
                    <a:cubicBezTo>
                      <a:pt x="18266" y="4060"/>
                      <a:pt x="21600" y="10576"/>
                      <a:pt x="21600" y="17515"/>
                    </a:cubicBezTo>
                    <a:cubicBezTo>
                      <a:pt x="21600" y="18145"/>
                      <a:pt x="21572" y="18775"/>
                      <a:pt x="21517" y="19403"/>
                    </a:cubicBezTo>
                  </a:path>
                  <a:path w="21600" h="19403" stroke="0" extrusionOk="0">
                    <a:moveTo>
                      <a:pt x="12640" y="0"/>
                    </a:moveTo>
                    <a:cubicBezTo>
                      <a:pt x="18266" y="4060"/>
                      <a:pt x="21600" y="10576"/>
                      <a:pt x="21600" y="17515"/>
                    </a:cubicBezTo>
                    <a:cubicBezTo>
                      <a:pt x="21600" y="18145"/>
                      <a:pt x="21572" y="18775"/>
                      <a:pt x="21517" y="19403"/>
                    </a:cubicBezTo>
                    <a:lnTo>
                      <a:pt x="0" y="17515"/>
                    </a:lnTo>
                    <a:lnTo>
                      <a:pt x="12640"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3" name="Line 21"/>
              <p:cNvSpPr>
                <a:spLocks noChangeShapeType="1"/>
              </p:cNvSpPr>
              <p:nvPr/>
            </p:nvSpPr>
            <p:spPr bwMode="auto">
              <a:xfrm>
                <a:off x="464" y="2527"/>
                <a:ext cx="318" cy="464"/>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4" name="Line 22"/>
              <p:cNvSpPr>
                <a:spLocks noChangeShapeType="1"/>
              </p:cNvSpPr>
              <p:nvPr/>
            </p:nvSpPr>
            <p:spPr bwMode="auto">
              <a:xfrm flipV="1">
                <a:off x="600" y="1273"/>
                <a:ext cx="227" cy="1109"/>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5" name="Arc 23"/>
              <p:cNvSpPr>
                <a:spLocks/>
              </p:cNvSpPr>
              <p:nvPr/>
            </p:nvSpPr>
            <p:spPr bwMode="auto">
              <a:xfrm flipV="1">
                <a:off x="498" y="2418"/>
                <a:ext cx="4234" cy="528"/>
              </a:xfrm>
              <a:custGeom>
                <a:avLst/>
                <a:gdLst>
                  <a:gd name="T0" fmla="*/ 0 w 42724"/>
                  <a:gd name="T1" fmla="*/ 0 h 21600"/>
                  <a:gd name="T2" fmla="*/ 0 w 42724"/>
                  <a:gd name="T3" fmla="*/ 0 h 21600"/>
                  <a:gd name="T4" fmla="*/ 0 w 42724"/>
                  <a:gd name="T5" fmla="*/ 0 h 21600"/>
                  <a:gd name="T6" fmla="*/ 0 60000 65536"/>
                  <a:gd name="T7" fmla="*/ 0 60000 65536"/>
                  <a:gd name="T8" fmla="*/ 0 60000 65536"/>
                  <a:gd name="T9" fmla="*/ 0 w 42724"/>
                  <a:gd name="T10" fmla="*/ 0 h 21600"/>
                  <a:gd name="T11" fmla="*/ 42724 w 42724"/>
                  <a:gd name="T12" fmla="*/ 21600 h 21600"/>
                </a:gdLst>
                <a:ahLst/>
                <a:cxnLst>
                  <a:cxn ang="T6">
                    <a:pos x="T0" y="T1"/>
                  </a:cxn>
                  <a:cxn ang="T7">
                    <a:pos x="T2" y="T3"/>
                  </a:cxn>
                  <a:cxn ang="T8">
                    <a:pos x="T4" y="T5"/>
                  </a:cxn>
                </a:cxnLst>
                <a:rect l="T9" t="T10" r="T11" b="T12"/>
                <a:pathLst>
                  <a:path w="42724" h="21600" fill="none" extrusionOk="0">
                    <a:moveTo>
                      <a:pt x="0" y="17242"/>
                    </a:moveTo>
                    <a:cubicBezTo>
                      <a:pt x="2068" y="7203"/>
                      <a:pt x="10906" y="-1"/>
                      <a:pt x="21156" y="0"/>
                    </a:cubicBezTo>
                    <a:cubicBezTo>
                      <a:pt x="32626" y="0"/>
                      <a:pt x="42095" y="8965"/>
                      <a:pt x="42723" y="20418"/>
                    </a:cubicBezTo>
                  </a:path>
                  <a:path w="42724" h="21600" stroke="0" extrusionOk="0">
                    <a:moveTo>
                      <a:pt x="0" y="17242"/>
                    </a:moveTo>
                    <a:cubicBezTo>
                      <a:pt x="2068" y="7203"/>
                      <a:pt x="10906" y="-1"/>
                      <a:pt x="21156" y="0"/>
                    </a:cubicBezTo>
                    <a:cubicBezTo>
                      <a:pt x="32626" y="0"/>
                      <a:pt x="42095" y="8965"/>
                      <a:pt x="42723" y="20418"/>
                    </a:cubicBezTo>
                    <a:lnTo>
                      <a:pt x="21156" y="21600"/>
                    </a:lnTo>
                    <a:lnTo>
                      <a:pt x="0" y="17242"/>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6" name="Arc 24"/>
              <p:cNvSpPr>
                <a:spLocks/>
              </p:cNvSpPr>
              <p:nvPr/>
            </p:nvSpPr>
            <p:spPr bwMode="auto">
              <a:xfrm flipH="1">
                <a:off x="606" y="2298"/>
                <a:ext cx="2479" cy="1142"/>
              </a:xfrm>
              <a:custGeom>
                <a:avLst/>
                <a:gdLst>
                  <a:gd name="T0" fmla="*/ 0 w 21512"/>
                  <a:gd name="T1" fmla="*/ 0 h 21390"/>
                  <a:gd name="T2" fmla="*/ 0 w 21512"/>
                  <a:gd name="T3" fmla="*/ 0 h 21390"/>
                  <a:gd name="T4" fmla="*/ 0 w 21512"/>
                  <a:gd name="T5" fmla="*/ 0 h 21390"/>
                  <a:gd name="T6" fmla="*/ 0 60000 65536"/>
                  <a:gd name="T7" fmla="*/ 0 60000 65536"/>
                  <a:gd name="T8" fmla="*/ 0 60000 65536"/>
                  <a:gd name="T9" fmla="*/ 0 w 21512"/>
                  <a:gd name="T10" fmla="*/ 0 h 21390"/>
                  <a:gd name="T11" fmla="*/ 21512 w 21512"/>
                  <a:gd name="T12" fmla="*/ 21390 h 21390"/>
                </a:gdLst>
                <a:ahLst/>
                <a:cxnLst>
                  <a:cxn ang="T6">
                    <a:pos x="T0" y="T1"/>
                  </a:cxn>
                  <a:cxn ang="T7">
                    <a:pos x="T2" y="T3"/>
                  </a:cxn>
                  <a:cxn ang="T8">
                    <a:pos x="T4" y="T5"/>
                  </a:cxn>
                </a:cxnLst>
                <a:rect l="T9" t="T10" r="T11" b="T12"/>
                <a:pathLst>
                  <a:path w="21512" h="21390" fill="none" extrusionOk="0">
                    <a:moveTo>
                      <a:pt x="21511" y="1948"/>
                    </a:moveTo>
                    <a:cubicBezTo>
                      <a:pt x="20606" y="11940"/>
                      <a:pt x="12941" y="19993"/>
                      <a:pt x="3006" y="21389"/>
                    </a:cubicBezTo>
                  </a:path>
                  <a:path w="21512" h="21390" stroke="0" extrusionOk="0">
                    <a:moveTo>
                      <a:pt x="21511" y="1948"/>
                    </a:moveTo>
                    <a:cubicBezTo>
                      <a:pt x="20606" y="11940"/>
                      <a:pt x="12941" y="19993"/>
                      <a:pt x="3006" y="21389"/>
                    </a:cubicBezTo>
                    <a:lnTo>
                      <a:pt x="0" y="0"/>
                    </a:lnTo>
                    <a:lnTo>
                      <a:pt x="21511" y="1948"/>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7" name="Line 25"/>
              <p:cNvSpPr>
                <a:spLocks noChangeShapeType="1"/>
              </p:cNvSpPr>
              <p:nvPr/>
            </p:nvSpPr>
            <p:spPr bwMode="auto">
              <a:xfrm flipH="1" flipV="1">
                <a:off x="596" y="2414"/>
                <a:ext cx="182" cy="57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38" name="Arc 26"/>
              <p:cNvSpPr>
                <a:spLocks/>
              </p:cNvSpPr>
              <p:nvPr/>
            </p:nvSpPr>
            <p:spPr bwMode="auto">
              <a:xfrm flipV="1">
                <a:off x="618" y="2396"/>
                <a:ext cx="4112" cy="492"/>
              </a:xfrm>
              <a:custGeom>
                <a:avLst/>
                <a:gdLst>
                  <a:gd name="T0" fmla="*/ 0 w 41767"/>
                  <a:gd name="T1" fmla="*/ 0 h 21600"/>
                  <a:gd name="T2" fmla="*/ 0 w 41767"/>
                  <a:gd name="T3" fmla="*/ 0 h 21600"/>
                  <a:gd name="T4" fmla="*/ 0 w 41767"/>
                  <a:gd name="T5" fmla="*/ 0 h 21600"/>
                  <a:gd name="T6" fmla="*/ 0 60000 65536"/>
                  <a:gd name="T7" fmla="*/ 0 60000 65536"/>
                  <a:gd name="T8" fmla="*/ 0 60000 65536"/>
                  <a:gd name="T9" fmla="*/ 0 w 41767"/>
                  <a:gd name="T10" fmla="*/ 0 h 21600"/>
                  <a:gd name="T11" fmla="*/ 41767 w 41767"/>
                  <a:gd name="T12" fmla="*/ 21600 h 21600"/>
                </a:gdLst>
                <a:ahLst/>
                <a:cxnLst>
                  <a:cxn ang="T6">
                    <a:pos x="T0" y="T1"/>
                  </a:cxn>
                  <a:cxn ang="T7">
                    <a:pos x="T2" y="T3"/>
                  </a:cxn>
                  <a:cxn ang="T8">
                    <a:pos x="T4" y="T5"/>
                  </a:cxn>
                </a:cxnLst>
                <a:rect l="T9" t="T10" r="T11" b="T12"/>
                <a:pathLst>
                  <a:path w="41767" h="21600" fill="none" extrusionOk="0">
                    <a:moveTo>
                      <a:pt x="0" y="20236"/>
                    </a:moveTo>
                    <a:cubicBezTo>
                      <a:pt x="719" y="8859"/>
                      <a:pt x="10157" y="-1"/>
                      <a:pt x="21557" y="0"/>
                    </a:cubicBezTo>
                    <a:cubicBezTo>
                      <a:pt x="30545" y="0"/>
                      <a:pt x="38594" y="5566"/>
                      <a:pt x="41766" y="13976"/>
                    </a:cubicBezTo>
                  </a:path>
                  <a:path w="41767" h="21600" stroke="0" extrusionOk="0">
                    <a:moveTo>
                      <a:pt x="0" y="20236"/>
                    </a:moveTo>
                    <a:cubicBezTo>
                      <a:pt x="719" y="8859"/>
                      <a:pt x="10157" y="-1"/>
                      <a:pt x="21557" y="0"/>
                    </a:cubicBezTo>
                    <a:cubicBezTo>
                      <a:pt x="30545" y="0"/>
                      <a:pt x="38594" y="5566"/>
                      <a:pt x="41766" y="13976"/>
                    </a:cubicBezTo>
                    <a:lnTo>
                      <a:pt x="21557" y="21600"/>
                    </a:lnTo>
                    <a:lnTo>
                      <a:pt x="0" y="20236"/>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39" name="Freeform 27"/>
              <p:cNvSpPr>
                <a:spLocks/>
              </p:cNvSpPr>
              <p:nvPr/>
            </p:nvSpPr>
            <p:spPr bwMode="auto">
              <a:xfrm>
                <a:off x="591" y="2327"/>
                <a:ext cx="4272" cy="146"/>
              </a:xfrm>
              <a:custGeom>
                <a:avLst/>
                <a:gdLst>
                  <a:gd name="T0" fmla="*/ 0 w 4272"/>
                  <a:gd name="T1" fmla="*/ 82 h 146"/>
                  <a:gd name="T2" fmla="*/ 1436 w 4272"/>
                  <a:gd name="T3" fmla="*/ 146 h 146"/>
                  <a:gd name="T4" fmla="*/ 2345 w 4272"/>
                  <a:gd name="T5" fmla="*/ 146 h 146"/>
                  <a:gd name="T6" fmla="*/ 3000 w 4272"/>
                  <a:gd name="T7" fmla="*/ 100 h 146"/>
                  <a:gd name="T8" fmla="*/ 3581 w 4272"/>
                  <a:gd name="T9" fmla="*/ 82 h 146"/>
                  <a:gd name="T10" fmla="*/ 4018 w 4272"/>
                  <a:gd name="T11" fmla="*/ 10 h 146"/>
                  <a:gd name="T12" fmla="*/ 4272 w 4272"/>
                  <a:gd name="T13" fmla="*/ 0 h 146"/>
                  <a:gd name="T14" fmla="*/ 0 60000 65536"/>
                  <a:gd name="T15" fmla="*/ 0 60000 65536"/>
                  <a:gd name="T16" fmla="*/ 0 60000 65536"/>
                  <a:gd name="T17" fmla="*/ 0 60000 65536"/>
                  <a:gd name="T18" fmla="*/ 0 60000 65536"/>
                  <a:gd name="T19" fmla="*/ 0 60000 65536"/>
                  <a:gd name="T20" fmla="*/ 0 60000 65536"/>
                  <a:gd name="T21" fmla="*/ 0 w 4272"/>
                  <a:gd name="T22" fmla="*/ 0 h 146"/>
                  <a:gd name="T23" fmla="*/ 4272 w 4272"/>
                  <a:gd name="T24" fmla="*/ 146 h 1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72" h="146">
                    <a:moveTo>
                      <a:pt x="0" y="82"/>
                    </a:moveTo>
                    <a:lnTo>
                      <a:pt x="1436" y="146"/>
                    </a:lnTo>
                    <a:lnTo>
                      <a:pt x="2345" y="146"/>
                    </a:lnTo>
                    <a:lnTo>
                      <a:pt x="3000" y="100"/>
                    </a:lnTo>
                    <a:lnTo>
                      <a:pt x="3581" y="82"/>
                    </a:lnTo>
                    <a:lnTo>
                      <a:pt x="4018" y="10"/>
                    </a:lnTo>
                    <a:lnTo>
                      <a:pt x="4272" y="0"/>
                    </a:lnTo>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0" name="Arc 28"/>
              <p:cNvSpPr>
                <a:spLocks/>
              </p:cNvSpPr>
              <p:nvPr/>
            </p:nvSpPr>
            <p:spPr bwMode="auto">
              <a:xfrm rot="5400000" flipH="1">
                <a:off x="1092" y="1782"/>
                <a:ext cx="481" cy="1440"/>
              </a:xfrm>
              <a:custGeom>
                <a:avLst/>
                <a:gdLst>
                  <a:gd name="T0" fmla="*/ 0 w 21600"/>
                  <a:gd name="T1" fmla="*/ 0 h 25412"/>
                  <a:gd name="T2" fmla="*/ 0 w 21600"/>
                  <a:gd name="T3" fmla="*/ 0 h 25412"/>
                  <a:gd name="T4" fmla="*/ 0 w 21600"/>
                  <a:gd name="T5" fmla="*/ 0 h 25412"/>
                  <a:gd name="T6" fmla="*/ 0 60000 65536"/>
                  <a:gd name="T7" fmla="*/ 0 60000 65536"/>
                  <a:gd name="T8" fmla="*/ 0 60000 65536"/>
                  <a:gd name="T9" fmla="*/ 0 w 21600"/>
                  <a:gd name="T10" fmla="*/ 0 h 25412"/>
                  <a:gd name="T11" fmla="*/ 21600 w 21600"/>
                  <a:gd name="T12" fmla="*/ 25412 h 25412"/>
                </a:gdLst>
                <a:ahLst/>
                <a:cxnLst>
                  <a:cxn ang="T6">
                    <a:pos x="T0" y="T1"/>
                  </a:cxn>
                  <a:cxn ang="T7">
                    <a:pos x="T2" y="T3"/>
                  </a:cxn>
                  <a:cxn ang="T8">
                    <a:pos x="T4" y="T5"/>
                  </a:cxn>
                </a:cxnLst>
                <a:rect l="T9" t="T10" r="T11" b="T12"/>
                <a:pathLst>
                  <a:path w="21600" h="25412" fill="none" extrusionOk="0">
                    <a:moveTo>
                      <a:pt x="19348" y="0"/>
                    </a:moveTo>
                    <a:cubicBezTo>
                      <a:pt x="20829" y="2983"/>
                      <a:pt x="21600" y="6269"/>
                      <a:pt x="21600" y="9601"/>
                    </a:cubicBezTo>
                    <a:cubicBezTo>
                      <a:pt x="21600" y="15598"/>
                      <a:pt x="19106" y="21325"/>
                      <a:pt x="14716" y="25411"/>
                    </a:cubicBezTo>
                  </a:path>
                  <a:path w="21600" h="25412" stroke="0" extrusionOk="0">
                    <a:moveTo>
                      <a:pt x="19348" y="0"/>
                    </a:moveTo>
                    <a:cubicBezTo>
                      <a:pt x="20829" y="2983"/>
                      <a:pt x="21600" y="6269"/>
                      <a:pt x="21600" y="9601"/>
                    </a:cubicBezTo>
                    <a:cubicBezTo>
                      <a:pt x="21600" y="15598"/>
                      <a:pt x="19106" y="21325"/>
                      <a:pt x="14716" y="25411"/>
                    </a:cubicBezTo>
                    <a:lnTo>
                      <a:pt x="0" y="9601"/>
                    </a:lnTo>
                    <a:lnTo>
                      <a:pt x="19348"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1" name="Arc 29"/>
              <p:cNvSpPr>
                <a:spLocks/>
              </p:cNvSpPr>
              <p:nvPr/>
            </p:nvSpPr>
            <p:spPr bwMode="auto">
              <a:xfrm rot="5400000" flipH="1">
                <a:off x="1098" y="1743"/>
                <a:ext cx="481" cy="1440"/>
              </a:xfrm>
              <a:custGeom>
                <a:avLst/>
                <a:gdLst>
                  <a:gd name="T0" fmla="*/ 0 w 21600"/>
                  <a:gd name="T1" fmla="*/ 0 h 25412"/>
                  <a:gd name="T2" fmla="*/ 0 w 21600"/>
                  <a:gd name="T3" fmla="*/ 0 h 25412"/>
                  <a:gd name="T4" fmla="*/ 0 w 21600"/>
                  <a:gd name="T5" fmla="*/ 0 h 25412"/>
                  <a:gd name="T6" fmla="*/ 0 60000 65536"/>
                  <a:gd name="T7" fmla="*/ 0 60000 65536"/>
                  <a:gd name="T8" fmla="*/ 0 60000 65536"/>
                  <a:gd name="T9" fmla="*/ 0 w 21600"/>
                  <a:gd name="T10" fmla="*/ 0 h 25412"/>
                  <a:gd name="T11" fmla="*/ 21600 w 21600"/>
                  <a:gd name="T12" fmla="*/ 25412 h 25412"/>
                </a:gdLst>
                <a:ahLst/>
                <a:cxnLst>
                  <a:cxn ang="T6">
                    <a:pos x="T0" y="T1"/>
                  </a:cxn>
                  <a:cxn ang="T7">
                    <a:pos x="T2" y="T3"/>
                  </a:cxn>
                  <a:cxn ang="T8">
                    <a:pos x="T4" y="T5"/>
                  </a:cxn>
                </a:cxnLst>
                <a:rect l="T9" t="T10" r="T11" b="T12"/>
                <a:pathLst>
                  <a:path w="21600" h="25412" fill="none" extrusionOk="0">
                    <a:moveTo>
                      <a:pt x="19348" y="0"/>
                    </a:moveTo>
                    <a:cubicBezTo>
                      <a:pt x="20829" y="2983"/>
                      <a:pt x="21600" y="6269"/>
                      <a:pt x="21600" y="9601"/>
                    </a:cubicBezTo>
                    <a:cubicBezTo>
                      <a:pt x="21600" y="15598"/>
                      <a:pt x="19106" y="21325"/>
                      <a:pt x="14716" y="25411"/>
                    </a:cubicBezTo>
                  </a:path>
                  <a:path w="21600" h="25412" stroke="0" extrusionOk="0">
                    <a:moveTo>
                      <a:pt x="19348" y="0"/>
                    </a:moveTo>
                    <a:cubicBezTo>
                      <a:pt x="20829" y="2983"/>
                      <a:pt x="21600" y="6269"/>
                      <a:pt x="21600" y="9601"/>
                    </a:cubicBezTo>
                    <a:cubicBezTo>
                      <a:pt x="21600" y="15598"/>
                      <a:pt x="19106" y="21325"/>
                      <a:pt x="14716" y="25411"/>
                    </a:cubicBezTo>
                    <a:lnTo>
                      <a:pt x="0" y="9601"/>
                    </a:lnTo>
                    <a:lnTo>
                      <a:pt x="19348"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2" name="Line 30"/>
              <p:cNvSpPr>
                <a:spLocks noChangeShapeType="1"/>
              </p:cNvSpPr>
              <p:nvPr/>
            </p:nvSpPr>
            <p:spPr bwMode="auto">
              <a:xfrm>
                <a:off x="2073" y="2337"/>
                <a:ext cx="981" cy="40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3" name="Line 31"/>
              <p:cNvSpPr>
                <a:spLocks noChangeShapeType="1"/>
              </p:cNvSpPr>
              <p:nvPr/>
            </p:nvSpPr>
            <p:spPr bwMode="auto">
              <a:xfrm>
                <a:off x="2088" y="2298"/>
                <a:ext cx="981" cy="40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4" name="Arc 32"/>
              <p:cNvSpPr>
                <a:spLocks/>
              </p:cNvSpPr>
              <p:nvPr/>
            </p:nvSpPr>
            <p:spPr bwMode="auto">
              <a:xfrm rot="5400000" flipH="1">
                <a:off x="4112" y="1687"/>
                <a:ext cx="362" cy="1302"/>
              </a:xfrm>
              <a:custGeom>
                <a:avLst/>
                <a:gdLst>
                  <a:gd name="T0" fmla="*/ 0 w 21600"/>
                  <a:gd name="T1" fmla="*/ 0 h 21845"/>
                  <a:gd name="T2" fmla="*/ 0 w 21600"/>
                  <a:gd name="T3" fmla="*/ 0 h 21845"/>
                  <a:gd name="T4" fmla="*/ 0 w 21600"/>
                  <a:gd name="T5" fmla="*/ 0 h 21845"/>
                  <a:gd name="T6" fmla="*/ 0 60000 65536"/>
                  <a:gd name="T7" fmla="*/ 0 60000 65536"/>
                  <a:gd name="T8" fmla="*/ 0 60000 65536"/>
                  <a:gd name="T9" fmla="*/ 0 w 21600"/>
                  <a:gd name="T10" fmla="*/ 0 h 21845"/>
                  <a:gd name="T11" fmla="*/ 21600 w 21600"/>
                  <a:gd name="T12" fmla="*/ 21845 h 21845"/>
                </a:gdLst>
                <a:ahLst/>
                <a:cxnLst>
                  <a:cxn ang="T6">
                    <a:pos x="T0" y="T1"/>
                  </a:cxn>
                  <a:cxn ang="T7">
                    <a:pos x="T2" y="T3"/>
                  </a:cxn>
                  <a:cxn ang="T8">
                    <a:pos x="T4" y="T5"/>
                  </a:cxn>
                </a:cxnLst>
                <a:rect l="T9" t="T10" r="T11" b="T12"/>
                <a:pathLst>
                  <a:path w="21600" h="21845" fill="none" extrusionOk="0">
                    <a:moveTo>
                      <a:pt x="20740" y="-1"/>
                    </a:moveTo>
                    <a:cubicBezTo>
                      <a:pt x="21310" y="1960"/>
                      <a:pt x="21600" y="3992"/>
                      <a:pt x="21600" y="6034"/>
                    </a:cubicBezTo>
                    <a:cubicBezTo>
                      <a:pt x="21600" y="12031"/>
                      <a:pt x="19106" y="17758"/>
                      <a:pt x="14716" y="21844"/>
                    </a:cubicBezTo>
                  </a:path>
                  <a:path w="21600" h="21845" stroke="0" extrusionOk="0">
                    <a:moveTo>
                      <a:pt x="20740" y="-1"/>
                    </a:moveTo>
                    <a:cubicBezTo>
                      <a:pt x="21310" y="1960"/>
                      <a:pt x="21600" y="3992"/>
                      <a:pt x="21600" y="6034"/>
                    </a:cubicBezTo>
                    <a:cubicBezTo>
                      <a:pt x="21600" y="12031"/>
                      <a:pt x="19106" y="17758"/>
                      <a:pt x="14716" y="21844"/>
                    </a:cubicBezTo>
                    <a:lnTo>
                      <a:pt x="0" y="6034"/>
                    </a:lnTo>
                    <a:lnTo>
                      <a:pt x="20740" y="-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5" name="Freeform 33"/>
              <p:cNvSpPr>
                <a:spLocks/>
              </p:cNvSpPr>
              <p:nvPr/>
            </p:nvSpPr>
            <p:spPr bwMode="auto">
              <a:xfrm>
                <a:off x="873" y="1236"/>
                <a:ext cx="3999" cy="1082"/>
              </a:xfrm>
              <a:custGeom>
                <a:avLst/>
                <a:gdLst>
                  <a:gd name="T0" fmla="*/ 0 w 3999"/>
                  <a:gd name="T1" fmla="*/ 0 h 1082"/>
                  <a:gd name="T2" fmla="*/ 1545 w 3999"/>
                  <a:gd name="T3" fmla="*/ 464 h 1082"/>
                  <a:gd name="T4" fmla="*/ 2699 w 3999"/>
                  <a:gd name="T5" fmla="*/ 791 h 1082"/>
                  <a:gd name="T6" fmla="*/ 3227 w 3999"/>
                  <a:gd name="T7" fmla="*/ 910 h 1082"/>
                  <a:gd name="T8" fmla="*/ 3617 w 3999"/>
                  <a:gd name="T9" fmla="*/ 1001 h 1082"/>
                  <a:gd name="T10" fmla="*/ 3999 w 3999"/>
                  <a:gd name="T11" fmla="*/ 1082 h 1082"/>
                  <a:gd name="T12" fmla="*/ 0 60000 65536"/>
                  <a:gd name="T13" fmla="*/ 0 60000 65536"/>
                  <a:gd name="T14" fmla="*/ 0 60000 65536"/>
                  <a:gd name="T15" fmla="*/ 0 60000 65536"/>
                  <a:gd name="T16" fmla="*/ 0 60000 65536"/>
                  <a:gd name="T17" fmla="*/ 0 60000 65536"/>
                  <a:gd name="T18" fmla="*/ 0 w 3999"/>
                  <a:gd name="T19" fmla="*/ 0 h 1082"/>
                  <a:gd name="T20" fmla="*/ 3999 w 3999"/>
                  <a:gd name="T21" fmla="*/ 1082 h 1082"/>
                </a:gdLst>
                <a:ahLst/>
                <a:cxnLst>
                  <a:cxn ang="T12">
                    <a:pos x="T0" y="T1"/>
                  </a:cxn>
                  <a:cxn ang="T13">
                    <a:pos x="T2" y="T3"/>
                  </a:cxn>
                  <a:cxn ang="T14">
                    <a:pos x="T4" y="T5"/>
                  </a:cxn>
                  <a:cxn ang="T15">
                    <a:pos x="T6" y="T7"/>
                  </a:cxn>
                  <a:cxn ang="T16">
                    <a:pos x="T8" y="T9"/>
                  </a:cxn>
                  <a:cxn ang="T17">
                    <a:pos x="T10" y="T11"/>
                  </a:cxn>
                </a:cxnLst>
                <a:rect l="T18" t="T19" r="T20" b="T21"/>
                <a:pathLst>
                  <a:path w="3999" h="1082">
                    <a:moveTo>
                      <a:pt x="0" y="0"/>
                    </a:moveTo>
                    <a:lnTo>
                      <a:pt x="1545" y="464"/>
                    </a:lnTo>
                    <a:lnTo>
                      <a:pt x="2699" y="791"/>
                    </a:lnTo>
                    <a:lnTo>
                      <a:pt x="3227" y="910"/>
                    </a:lnTo>
                    <a:lnTo>
                      <a:pt x="3617" y="1001"/>
                    </a:lnTo>
                    <a:lnTo>
                      <a:pt x="3999" y="1082"/>
                    </a:lnTo>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6" name="Line 34"/>
              <p:cNvSpPr>
                <a:spLocks noChangeShapeType="1"/>
              </p:cNvSpPr>
              <p:nvPr/>
            </p:nvSpPr>
            <p:spPr bwMode="auto">
              <a:xfrm>
                <a:off x="845" y="1282"/>
                <a:ext cx="2809" cy="100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7" name="Freeform 35"/>
              <p:cNvSpPr>
                <a:spLocks/>
              </p:cNvSpPr>
              <p:nvPr/>
            </p:nvSpPr>
            <p:spPr bwMode="auto">
              <a:xfrm>
                <a:off x="609" y="2091"/>
                <a:ext cx="3054" cy="282"/>
              </a:xfrm>
              <a:custGeom>
                <a:avLst/>
                <a:gdLst>
                  <a:gd name="T0" fmla="*/ 0 w 3054"/>
                  <a:gd name="T1" fmla="*/ 282 h 282"/>
                  <a:gd name="T2" fmla="*/ 173 w 3054"/>
                  <a:gd name="T3" fmla="*/ 136 h 282"/>
                  <a:gd name="T4" fmla="*/ 300 w 3054"/>
                  <a:gd name="T5" fmla="*/ 73 h 282"/>
                  <a:gd name="T6" fmla="*/ 418 w 3054"/>
                  <a:gd name="T7" fmla="*/ 46 h 282"/>
                  <a:gd name="T8" fmla="*/ 609 w 3054"/>
                  <a:gd name="T9" fmla="*/ 18 h 282"/>
                  <a:gd name="T10" fmla="*/ 900 w 3054"/>
                  <a:gd name="T11" fmla="*/ 0 h 282"/>
                  <a:gd name="T12" fmla="*/ 1236 w 3054"/>
                  <a:gd name="T13" fmla="*/ 9 h 282"/>
                  <a:gd name="T14" fmla="*/ 3054 w 3054"/>
                  <a:gd name="T15" fmla="*/ 200 h 282"/>
                  <a:gd name="T16" fmla="*/ 0 60000 65536"/>
                  <a:gd name="T17" fmla="*/ 0 60000 65536"/>
                  <a:gd name="T18" fmla="*/ 0 60000 65536"/>
                  <a:gd name="T19" fmla="*/ 0 60000 65536"/>
                  <a:gd name="T20" fmla="*/ 0 60000 65536"/>
                  <a:gd name="T21" fmla="*/ 0 60000 65536"/>
                  <a:gd name="T22" fmla="*/ 0 60000 65536"/>
                  <a:gd name="T23" fmla="*/ 0 60000 65536"/>
                  <a:gd name="T24" fmla="*/ 0 w 3054"/>
                  <a:gd name="T25" fmla="*/ 0 h 282"/>
                  <a:gd name="T26" fmla="*/ 3054 w 3054"/>
                  <a:gd name="T27" fmla="*/ 282 h 2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4" h="282">
                    <a:moveTo>
                      <a:pt x="0" y="282"/>
                    </a:moveTo>
                    <a:lnTo>
                      <a:pt x="173" y="136"/>
                    </a:lnTo>
                    <a:lnTo>
                      <a:pt x="300" y="73"/>
                    </a:lnTo>
                    <a:lnTo>
                      <a:pt x="418" y="46"/>
                    </a:lnTo>
                    <a:lnTo>
                      <a:pt x="609" y="18"/>
                    </a:lnTo>
                    <a:lnTo>
                      <a:pt x="900" y="0"/>
                    </a:lnTo>
                    <a:lnTo>
                      <a:pt x="1236" y="9"/>
                    </a:lnTo>
                    <a:lnTo>
                      <a:pt x="3054" y="20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48" name="Line 36"/>
              <p:cNvSpPr>
                <a:spLocks noChangeShapeType="1"/>
              </p:cNvSpPr>
              <p:nvPr/>
            </p:nvSpPr>
            <p:spPr bwMode="auto">
              <a:xfrm>
                <a:off x="3645" y="2291"/>
                <a:ext cx="155" cy="246"/>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49" name="Freeform 37"/>
              <p:cNvSpPr>
                <a:spLocks/>
              </p:cNvSpPr>
              <p:nvPr/>
            </p:nvSpPr>
            <p:spPr bwMode="auto">
              <a:xfrm>
                <a:off x="3781" y="2337"/>
                <a:ext cx="1100" cy="200"/>
              </a:xfrm>
              <a:custGeom>
                <a:avLst/>
                <a:gdLst>
                  <a:gd name="T0" fmla="*/ 0 w 1100"/>
                  <a:gd name="T1" fmla="*/ 200 h 200"/>
                  <a:gd name="T2" fmla="*/ 364 w 1100"/>
                  <a:gd name="T3" fmla="*/ 163 h 200"/>
                  <a:gd name="T4" fmla="*/ 555 w 1100"/>
                  <a:gd name="T5" fmla="*/ 109 h 200"/>
                  <a:gd name="T6" fmla="*/ 773 w 1100"/>
                  <a:gd name="T7" fmla="*/ 36 h 200"/>
                  <a:gd name="T8" fmla="*/ 1100 w 1100"/>
                  <a:gd name="T9" fmla="*/ 0 h 200"/>
                  <a:gd name="T10" fmla="*/ 0 60000 65536"/>
                  <a:gd name="T11" fmla="*/ 0 60000 65536"/>
                  <a:gd name="T12" fmla="*/ 0 60000 65536"/>
                  <a:gd name="T13" fmla="*/ 0 60000 65536"/>
                  <a:gd name="T14" fmla="*/ 0 60000 65536"/>
                  <a:gd name="T15" fmla="*/ 0 w 1100"/>
                  <a:gd name="T16" fmla="*/ 0 h 200"/>
                  <a:gd name="T17" fmla="*/ 1100 w 1100"/>
                  <a:gd name="T18" fmla="*/ 200 h 200"/>
                </a:gdLst>
                <a:ahLst/>
                <a:cxnLst>
                  <a:cxn ang="T10">
                    <a:pos x="T0" y="T1"/>
                  </a:cxn>
                  <a:cxn ang="T11">
                    <a:pos x="T2" y="T3"/>
                  </a:cxn>
                  <a:cxn ang="T12">
                    <a:pos x="T4" y="T5"/>
                  </a:cxn>
                  <a:cxn ang="T13">
                    <a:pos x="T6" y="T7"/>
                  </a:cxn>
                  <a:cxn ang="T14">
                    <a:pos x="T8" y="T9"/>
                  </a:cxn>
                </a:cxnLst>
                <a:rect l="T15" t="T16" r="T17" b="T18"/>
                <a:pathLst>
                  <a:path w="1100" h="200">
                    <a:moveTo>
                      <a:pt x="0" y="200"/>
                    </a:moveTo>
                    <a:lnTo>
                      <a:pt x="364" y="163"/>
                    </a:lnTo>
                    <a:lnTo>
                      <a:pt x="555" y="109"/>
                    </a:lnTo>
                    <a:lnTo>
                      <a:pt x="773" y="36"/>
                    </a:lnTo>
                    <a:lnTo>
                      <a:pt x="1100"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0" name="Arc 38"/>
              <p:cNvSpPr>
                <a:spLocks/>
              </p:cNvSpPr>
              <p:nvPr/>
            </p:nvSpPr>
            <p:spPr bwMode="auto">
              <a:xfrm flipH="1">
                <a:off x="3065" y="2584"/>
                <a:ext cx="1688" cy="435"/>
              </a:xfrm>
              <a:custGeom>
                <a:avLst/>
                <a:gdLst>
                  <a:gd name="T0" fmla="*/ 0 w 42712"/>
                  <a:gd name="T1" fmla="*/ 0 h 25938"/>
                  <a:gd name="T2" fmla="*/ 0 w 42712"/>
                  <a:gd name="T3" fmla="*/ 0 h 25938"/>
                  <a:gd name="T4" fmla="*/ 0 w 42712"/>
                  <a:gd name="T5" fmla="*/ 0 h 25938"/>
                  <a:gd name="T6" fmla="*/ 0 60000 65536"/>
                  <a:gd name="T7" fmla="*/ 0 60000 65536"/>
                  <a:gd name="T8" fmla="*/ 0 60000 65536"/>
                  <a:gd name="T9" fmla="*/ 0 w 42712"/>
                  <a:gd name="T10" fmla="*/ 0 h 25938"/>
                  <a:gd name="T11" fmla="*/ 42712 w 42712"/>
                  <a:gd name="T12" fmla="*/ 25938 h 25938"/>
                </a:gdLst>
                <a:ahLst/>
                <a:cxnLst>
                  <a:cxn ang="T6">
                    <a:pos x="T0" y="T1"/>
                  </a:cxn>
                  <a:cxn ang="T7">
                    <a:pos x="T2" y="T3"/>
                  </a:cxn>
                  <a:cxn ang="T8">
                    <a:pos x="T4" y="T5"/>
                  </a:cxn>
                </a:cxnLst>
                <a:rect l="T9" t="T10" r="T11" b="T12"/>
                <a:pathLst>
                  <a:path w="42712" h="25938" fill="none" extrusionOk="0">
                    <a:moveTo>
                      <a:pt x="42711" y="8903"/>
                    </a:moveTo>
                    <a:cubicBezTo>
                      <a:pt x="40562" y="18843"/>
                      <a:pt x="31769" y="25937"/>
                      <a:pt x="21600" y="25938"/>
                    </a:cubicBezTo>
                    <a:cubicBezTo>
                      <a:pt x="9670" y="25938"/>
                      <a:pt x="0" y="16267"/>
                      <a:pt x="0" y="4338"/>
                    </a:cubicBezTo>
                    <a:cubicBezTo>
                      <a:pt x="-1" y="2880"/>
                      <a:pt x="147" y="1427"/>
                      <a:pt x="440" y="0"/>
                    </a:cubicBezTo>
                  </a:path>
                  <a:path w="42712" h="25938" stroke="0" extrusionOk="0">
                    <a:moveTo>
                      <a:pt x="42711" y="8903"/>
                    </a:moveTo>
                    <a:cubicBezTo>
                      <a:pt x="40562" y="18843"/>
                      <a:pt x="31769" y="25937"/>
                      <a:pt x="21600" y="25938"/>
                    </a:cubicBezTo>
                    <a:cubicBezTo>
                      <a:pt x="9670" y="25938"/>
                      <a:pt x="0" y="16267"/>
                      <a:pt x="0" y="4338"/>
                    </a:cubicBezTo>
                    <a:cubicBezTo>
                      <a:pt x="-1" y="2880"/>
                      <a:pt x="147" y="1427"/>
                      <a:pt x="440" y="0"/>
                    </a:cubicBezTo>
                    <a:lnTo>
                      <a:pt x="21600" y="4338"/>
                    </a:lnTo>
                    <a:lnTo>
                      <a:pt x="42711" y="8903"/>
                    </a:lnTo>
                    <a:close/>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1" name="Arc 39"/>
              <p:cNvSpPr>
                <a:spLocks/>
              </p:cNvSpPr>
              <p:nvPr/>
            </p:nvSpPr>
            <p:spPr bwMode="auto">
              <a:xfrm flipV="1">
                <a:off x="3957" y="2453"/>
                <a:ext cx="853" cy="783"/>
              </a:xfrm>
              <a:custGeom>
                <a:avLst/>
                <a:gdLst>
                  <a:gd name="T0" fmla="*/ 0 w 21600"/>
                  <a:gd name="T1" fmla="*/ 0 h 28475"/>
                  <a:gd name="T2" fmla="*/ 0 w 21600"/>
                  <a:gd name="T3" fmla="*/ 0 h 28475"/>
                  <a:gd name="T4" fmla="*/ 0 w 21600"/>
                  <a:gd name="T5" fmla="*/ 0 h 28475"/>
                  <a:gd name="T6" fmla="*/ 0 60000 65536"/>
                  <a:gd name="T7" fmla="*/ 0 60000 65536"/>
                  <a:gd name="T8" fmla="*/ 0 60000 65536"/>
                  <a:gd name="T9" fmla="*/ 0 w 21600"/>
                  <a:gd name="T10" fmla="*/ 0 h 28475"/>
                  <a:gd name="T11" fmla="*/ 21600 w 21600"/>
                  <a:gd name="T12" fmla="*/ 28475 h 28475"/>
                </a:gdLst>
                <a:ahLst/>
                <a:cxnLst>
                  <a:cxn ang="T6">
                    <a:pos x="T0" y="T1"/>
                  </a:cxn>
                  <a:cxn ang="T7">
                    <a:pos x="T2" y="T3"/>
                  </a:cxn>
                  <a:cxn ang="T8">
                    <a:pos x="T4" y="T5"/>
                  </a:cxn>
                </a:cxnLst>
                <a:rect l="T9" t="T10" r="T11" b="T12"/>
                <a:pathLst>
                  <a:path w="21600" h="28475" fill="none" extrusionOk="0">
                    <a:moveTo>
                      <a:pt x="4634" y="0"/>
                    </a:moveTo>
                    <a:cubicBezTo>
                      <a:pt x="14542" y="2176"/>
                      <a:pt x="21600" y="10953"/>
                      <a:pt x="21600" y="21097"/>
                    </a:cubicBezTo>
                    <a:cubicBezTo>
                      <a:pt x="21600" y="23613"/>
                      <a:pt x="21160" y="26110"/>
                      <a:pt x="20300" y="28474"/>
                    </a:cubicBezTo>
                  </a:path>
                  <a:path w="21600" h="28475" stroke="0" extrusionOk="0">
                    <a:moveTo>
                      <a:pt x="4634" y="0"/>
                    </a:moveTo>
                    <a:cubicBezTo>
                      <a:pt x="14542" y="2176"/>
                      <a:pt x="21600" y="10953"/>
                      <a:pt x="21600" y="21097"/>
                    </a:cubicBezTo>
                    <a:cubicBezTo>
                      <a:pt x="21600" y="23613"/>
                      <a:pt x="21160" y="26110"/>
                      <a:pt x="20300" y="28474"/>
                    </a:cubicBezTo>
                    <a:lnTo>
                      <a:pt x="0" y="21097"/>
                    </a:lnTo>
                    <a:lnTo>
                      <a:pt x="4634" y="0"/>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2" name="Arc 40"/>
              <p:cNvSpPr>
                <a:spLocks/>
              </p:cNvSpPr>
              <p:nvPr/>
            </p:nvSpPr>
            <p:spPr bwMode="auto">
              <a:xfrm flipV="1">
                <a:off x="4108" y="2430"/>
                <a:ext cx="744" cy="834"/>
              </a:xfrm>
              <a:custGeom>
                <a:avLst/>
                <a:gdLst>
                  <a:gd name="T0" fmla="*/ 0 w 21600"/>
                  <a:gd name="T1" fmla="*/ 0 h 32588"/>
                  <a:gd name="T2" fmla="*/ 0 w 21600"/>
                  <a:gd name="T3" fmla="*/ 0 h 32588"/>
                  <a:gd name="T4" fmla="*/ 0 w 21600"/>
                  <a:gd name="T5" fmla="*/ 0 h 32588"/>
                  <a:gd name="T6" fmla="*/ 0 60000 65536"/>
                  <a:gd name="T7" fmla="*/ 0 60000 65536"/>
                  <a:gd name="T8" fmla="*/ 0 60000 65536"/>
                  <a:gd name="T9" fmla="*/ 0 w 21600"/>
                  <a:gd name="T10" fmla="*/ 0 h 32588"/>
                  <a:gd name="T11" fmla="*/ 21600 w 21600"/>
                  <a:gd name="T12" fmla="*/ 32588 h 32588"/>
                </a:gdLst>
                <a:ahLst/>
                <a:cxnLst>
                  <a:cxn ang="T6">
                    <a:pos x="T0" y="T1"/>
                  </a:cxn>
                  <a:cxn ang="T7">
                    <a:pos x="T2" y="T3"/>
                  </a:cxn>
                  <a:cxn ang="T8">
                    <a:pos x="T4" y="T5"/>
                  </a:cxn>
                </a:cxnLst>
                <a:rect l="T9" t="T10" r="T11" b="T12"/>
                <a:pathLst>
                  <a:path w="21600" h="32588" fill="none" extrusionOk="0">
                    <a:moveTo>
                      <a:pt x="1445" y="0"/>
                    </a:moveTo>
                    <a:cubicBezTo>
                      <a:pt x="12788" y="761"/>
                      <a:pt x="21600" y="10183"/>
                      <a:pt x="21600" y="21552"/>
                    </a:cubicBezTo>
                    <a:cubicBezTo>
                      <a:pt x="21600" y="25436"/>
                      <a:pt x="20552" y="29248"/>
                      <a:pt x="18567" y="32587"/>
                    </a:cubicBezTo>
                  </a:path>
                  <a:path w="21600" h="32588" stroke="0" extrusionOk="0">
                    <a:moveTo>
                      <a:pt x="1445" y="0"/>
                    </a:moveTo>
                    <a:cubicBezTo>
                      <a:pt x="12788" y="761"/>
                      <a:pt x="21600" y="10183"/>
                      <a:pt x="21600" y="21552"/>
                    </a:cubicBezTo>
                    <a:cubicBezTo>
                      <a:pt x="21600" y="25436"/>
                      <a:pt x="20552" y="29248"/>
                      <a:pt x="18567" y="32587"/>
                    </a:cubicBezTo>
                    <a:lnTo>
                      <a:pt x="0" y="21552"/>
                    </a:lnTo>
                    <a:lnTo>
                      <a:pt x="1445" y="0"/>
                    </a:lnTo>
                    <a:close/>
                  </a:path>
                </a:pathLst>
              </a:custGeom>
              <a:noFill/>
              <a:ln w="762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3" name="Arc 41"/>
              <p:cNvSpPr>
                <a:spLocks/>
              </p:cNvSpPr>
              <p:nvPr/>
            </p:nvSpPr>
            <p:spPr bwMode="auto">
              <a:xfrm flipV="1">
                <a:off x="4132" y="2423"/>
                <a:ext cx="817" cy="1430"/>
              </a:xfrm>
              <a:custGeom>
                <a:avLst/>
                <a:gdLst>
                  <a:gd name="T0" fmla="*/ 0 w 21600"/>
                  <a:gd name="T1" fmla="*/ 0 h 33061"/>
                  <a:gd name="T2" fmla="*/ 0 w 21600"/>
                  <a:gd name="T3" fmla="*/ 0 h 33061"/>
                  <a:gd name="T4" fmla="*/ 0 w 21600"/>
                  <a:gd name="T5" fmla="*/ 0 h 33061"/>
                  <a:gd name="T6" fmla="*/ 0 60000 65536"/>
                  <a:gd name="T7" fmla="*/ 0 60000 65536"/>
                  <a:gd name="T8" fmla="*/ 0 60000 65536"/>
                  <a:gd name="T9" fmla="*/ 0 w 21600"/>
                  <a:gd name="T10" fmla="*/ 0 h 33061"/>
                  <a:gd name="T11" fmla="*/ 21600 w 21600"/>
                  <a:gd name="T12" fmla="*/ 33061 h 33061"/>
                </a:gdLst>
                <a:ahLst/>
                <a:cxnLst>
                  <a:cxn ang="T6">
                    <a:pos x="T0" y="T1"/>
                  </a:cxn>
                  <a:cxn ang="T7">
                    <a:pos x="T2" y="T3"/>
                  </a:cxn>
                  <a:cxn ang="T8">
                    <a:pos x="T4" y="T5"/>
                  </a:cxn>
                </a:cxnLst>
                <a:rect l="T9" t="T10" r="T11" b="T12"/>
                <a:pathLst>
                  <a:path w="21600" h="33061" fill="none" extrusionOk="0">
                    <a:moveTo>
                      <a:pt x="8827" y="0"/>
                    </a:moveTo>
                    <a:cubicBezTo>
                      <a:pt x="16598" y="3480"/>
                      <a:pt x="21600" y="11199"/>
                      <a:pt x="21600" y="19714"/>
                    </a:cubicBezTo>
                    <a:cubicBezTo>
                      <a:pt x="21600" y="24554"/>
                      <a:pt x="19974" y="29254"/>
                      <a:pt x="16982" y="33060"/>
                    </a:cubicBezTo>
                  </a:path>
                  <a:path w="21600" h="33061" stroke="0" extrusionOk="0">
                    <a:moveTo>
                      <a:pt x="8827" y="0"/>
                    </a:moveTo>
                    <a:cubicBezTo>
                      <a:pt x="16598" y="3480"/>
                      <a:pt x="21600" y="11199"/>
                      <a:pt x="21600" y="19714"/>
                    </a:cubicBezTo>
                    <a:cubicBezTo>
                      <a:pt x="21600" y="24554"/>
                      <a:pt x="19974" y="29254"/>
                      <a:pt x="16982" y="33060"/>
                    </a:cubicBezTo>
                    <a:lnTo>
                      <a:pt x="0" y="19714"/>
                    </a:lnTo>
                    <a:lnTo>
                      <a:pt x="8827" y="0"/>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4" name="Line 42"/>
              <p:cNvSpPr>
                <a:spLocks noChangeShapeType="1"/>
              </p:cNvSpPr>
              <p:nvPr/>
            </p:nvSpPr>
            <p:spPr bwMode="auto">
              <a:xfrm>
                <a:off x="4118" y="3237"/>
                <a:ext cx="372" cy="636"/>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55" name="Arc 43"/>
              <p:cNvSpPr>
                <a:spLocks/>
              </p:cNvSpPr>
              <p:nvPr/>
            </p:nvSpPr>
            <p:spPr bwMode="auto">
              <a:xfrm flipH="1">
                <a:off x="779" y="2349"/>
                <a:ext cx="2047" cy="1124"/>
              </a:xfrm>
              <a:custGeom>
                <a:avLst/>
                <a:gdLst>
                  <a:gd name="T0" fmla="*/ 0 w 17760"/>
                  <a:gd name="T1" fmla="*/ 0 h 21598"/>
                  <a:gd name="T2" fmla="*/ 0 w 17760"/>
                  <a:gd name="T3" fmla="*/ 0 h 21598"/>
                  <a:gd name="T4" fmla="*/ 0 w 17760"/>
                  <a:gd name="T5" fmla="*/ 0 h 21598"/>
                  <a:gd name="T6" fmla="*/ 0 60000 65536"/>
                  <a:gd name="T7" fmla="*/ 0 60000 65536"/>
                  <a:gd name="T8" fmla="*/ 0 60000 65536"/>
                  <a:gd name="T9" fmla="*/ 0 w 17760"/>
                  <a:gd name="T10" fmla="*/ 0 h 21598"/>
                  <a:gd name="T11" fmla="*/ 17760 w 17760"/>
                  <a:gd name="T12" fmla="*/ 21598 h 21598"/>
                </a:gdLst>
                <a:ahLst/>
                <a:cxnLst>
                  <a:cxn ang="T6">
                    <a:pos x="T0" y="T1"/>
                  </a:cxn>
                  <a:cxn ang="T7">
                    <a:pos x="T2" y="T3"/>
                  </a:cxn>
                  <a:cxn ang="T8">
                    <a:pos x="T4" y="T5"/>
                  </a:cxn>
                </a:cxnLst>
                <a:rect l="T9" t="T10" r="T11" b="T12"/>
                <a:pathLst>
                  <a:path w="17760" h="21598" fill="none" extrusionOk="0">
                    <a:moveTo>
                      <a:pt x="17759" y="12293"/>
                    </a:moveTo>
                    <a:cubicBezTo>
                      <a:pt x="13789" y="18029"/>
                      <a:pt x="7293" y="21494"/>
                      <a:pt x="318" y="21597"/>
                    </a:cubicBezTo>
                  </a:path>
                  <a:path w="17760" h="21598" stroke="0" extrusionOk="0">
                    <a:moveTo>
                      <a:pt x="17759" y="12293"/>
                    </a:moveTo>
                    <a:cubicBezTo>
                      <a:pt x="13789" y="18029"/>
                      <a:pt x="7293" y="21494"/>
                      <a:pt x="318" y="21597"/>
                    </a:cubicBezTo>
                    <a:lnTo>
                      <a:pt x="0" y="0"/>
                    </a:lnTo>
                    <a:lnTo>
                      <a:pt x="17759" y="12293"/>
                    </a:lnTo>
                    <a:close/>
                  </a:path>
                </a:pathLst>
              </a:custGeom>
              <a:noFill/>
              <a:ln w="508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6" name="Line 44"/>
              <p:cNvSpPr>
                <a:spLocks noChangeShapeType="1"/>
              </p:cNvSpPr>
              <p:nvPr/>
            </p:nvSpPr>
            <p:spPr bwMode="auto">
              <a:xfrm flipV="1">
                <a:off x="4779" y="2355"/>
                <a:ext cx="84" cy="6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57" name="Line 45"/>
              <p:cNvSpPr>
                <a:spLocks noChangeShapeType="1"/>
              </p:cNvSpPr>
              <p:nvPr/>
            </p:nvSpPr>
            <p:spPr bwMode="auto">
              <a:xfrm flipV="1">
                <a:off x="4890" y="2214"/>
                <a:ext cx="54" cy="123"/>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58" name="Arc 46"/>
              <p:cNvSpPr>
                <a:spLocks/>
              </p:cNvSpPr>
              <p:nvPr/>
            </p:nvSpPr>
            <p:spPr bwMode="auto">
              <a:xfrm>
                <a:off x="4785" y="2193"/>
                <a:ext cx="207" cy="265"/>
              </a:xfrm>
              <a:custGeom>
                <a:avLst/>
                <a:gdLst>
                  <a:gd name="T0" fmla="*/ 0 w 31792"/>
                  <a:gd name="T1" fmla="*/ 0 h 30588"/>
                  <a:gd name="T2" fmla="*/ 0 w 31792"/>
                  <a:gd name="T3" fmla="*/ 0 h 30588"/>
                  <a:gd name="T4" fmla="*/ 0 w 31792"/>
                  <a:gd name="T5" fmla="*/ 0 h 30588"/>
                  <a:gd name="T6" fmla="*/ 0 60000 65536"/>
                  <a:gd name="T7" fmla="*/ 0 60000 65536"/>
                  <a:gd name="T8" fmla="*/ 0 60000 65536"/>
                  <a:gd name="T9" fmla="*/ 0 w 31792"/>
                  <a:gd name="T10" fmla="*/ 0 h 30588"/>
                  <a:gd name="T11" fmla="*/ 31792 w 31792"/>
                  <a:gd name="T12" fmla="*/ 30588 h 30588"/>
                </a:gdLst>
                <a:ahLst/>
                <a:cxnLst>
                  <a:cxn ang="T6">
                    <a:pos x="T0" y="T1"/>
                  </a:cxn>
                  <a:cxn ang="T7">
                    <a:pos x="T2" y="T3"/>
                  </a:cxn>
                  <a:cxn ang="T8">
                    <a:pos x="T4" y="T5"/>
                  </a:cxn>
                </a:cxnLst>
                <a:rect l="T9" t="T10" r="T11" b="T12"/>
                <a:pathLst>
                  <a:path w="31792" h="30588" fill="none" extrusionOk="0">
                    <a:moveTo>
                      <a:pt x="29833" y="-1"/>
                    </a:moveTo>
                    <a:cubicBezTo>
                      <a:pt x="31123" y="2820"/>
                      <a:pt x="31792" y="5886"/>
                      <a:pt x="31792" y="8988"/>
                    </a:cubicBezTo>
                    <a:cubicBezTo>
                      <a:pt x="31792" y="20917"/>
                      <a:pt x="22121" y="30588"/>
                      <a:pt x="10192" y="30588"/>
                    </a:cubicBezTo>
                    <a:cubicBezTo>
                      <a:pt x="6636" y="30588"/>
                      <a:pt x="3135" y="29710"/>
                      <a:pt x="-1" y="28032"/>
                    </a:cubicBezTo>
                  </a:path>
                  <a:path w="31792" h="30588" stroke="0" extrusionOk="0">
                    <a:moveTo>
                      <a:pt x="29833" y="-1"/>
                    </a:moveTo>
                    <a:cubicBezTo>
                      <a:pt x="31123" y="2820"/>
                      <a:pt x="31792" y="5886"/>
                      <a:pt x="31792" y="8988"/>
                    </a:cubicBezTo>
                    <a:cubicBezTo>
                      <a:pt x="31792" y="20917"/>
                      <a:pt x="22121" y="30588"/>
                      <a:pt x="10192" y="30588"/>
                    </a:cubicBezTo>
                    <a:cubicBezTo>
                      <a:pt x="6636" y="30588"/>
                      <a:pt x="3135" y="29710"/>
                      <a:pt x="-1" y="28032"/>
                    </a:cubicBezTo>
                    <a:lnTo>
                      <a:pt x="10192" y="8988"/>
                    </a:lnTo>
                    <a:lnTo>
                      <a:pt x="29833" y="-1"/>
                    </a:lnTo>
                    <a:close/>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59" name="Freeform 47"/>
              <p:cNvSpPr>
                <a:spLocks/>
              </p:cNvSpPr>
              <p:nvPr/>
            </p:nvSpPr>
            <p:spPr bwMode="auto">
              <a:xfrm>
                <a:off x="3651" y="2264"/>
                <a:ext cx="1191" cy="45"/>
              </a:xfrm>
              <a:custGeom>
                <a:avLst/>
                <a:gdLst>
                  <a:gd name="T0" fmla="*/ 0 w 1191"/>
                  <a:gd name="T1" fmla="*/ 0 h 45"/>
                  <a:gd name="T2" fmla="*/ 400 w 1191"/>
                  <a:gd name="T3" fmla="*/ 27 h 45"/>
                  <a:gd name="T4" fmla="*/ 573 w 1191"/>
                  <a:gd name="T5" fmla="*/ 36 h 45"/>
                  <a:gd name="T6" fmla="*/ 891 w 1191"/>
                  <a:gd name="T7" fmla="*/ 18 h 45"/>
                  <a:gd name="T8" fmla="*/ 1191 w 1191"/>
                  <a:gd name="T9" fmla="*/ 45 h 45"/>
                  <a:gd name="T10" fmla="*/ 0 60000 65536"/>
                  <a:gd name="T11" fmla="*/ 0 60000 65536"/>
                  <a:gd name="T12" fmla="*/ 0 60000 65536"/>
                  <a:gd name="T13" fmla="*/ 0 60000 65536"/>
                  <a:gd name="T14" fmla="*/ 0 60000 65536"/>
                  <a:gd name="T15" fmla="*/ 0 w 1191"/>
                  <a:gd name="T16" fmla="*/ 0 h 45"/>
                  <a:gd name="T17" fmla="*/ 1191 w 1191"/>
                  <a:gd name="T18" fmla="*/ 45 h 45"/>
                </a:gdLst>
                <a:ahLst/>
                <a:cxnLst>
                  <a:cxn ang="T10">
                    <a:pos x="T0" y="T1"/>
                  </a:cxn>
                  <a:cxn ang="T11">
                    <a:pos x="T2" y="T3"/>
                  </a:cxn>
                  <a:cxn ang="T12">
                    <a:pos x="T4" y="T5"/>
                  </a:cxn>
                  <a:cxn ang="T13">
                    <a:pos x="T6" y="T7"/>
                  </a:cxn>
                  <a:cxn ang="T14">
                    <a:pos x="T8" y="T9"/>
                  </a:cxn>
                </a:cxnLst>
                <a:rect l="T15" t="T16" r="T17" b="T18"/>
                <a:pathLst>
                  <a:path w="1191" h="45">
                    <a:moveTo>
                      <a:pt x="0" y="0"/>
                    </a:moveTo>
                    <a:lnTo>
                      <a:pt x="400" y="27"/>
                    </a:lnTo>
                    <a:lnTo>
                      <a:pt x="573" y="36"/>
                    </a:lnTo>
                    <a:lnTo>
                      <a:pt x="891" y="18"/>
                    </a:lnTo>
                    <a:lnTo>
                      <a:pt x="1191" y="45"/>
                    </a:lnTo>
                  </a:path>
                </a:pathLst>
              </a:custGeom>
              <a:noFill/>
              <a:ln w="38100">
                <a:solidFill>
                  <a:srgbClr val="99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60" name="Line 48"/>
              <p:cNvSpPr>
                <a:spLocks noChangeShapeType="1"/>
              </p:cNvSpPr>
              <p:nvPr/>
            </p:nvSpPr>
            <p:spPr bwMode="auto">
              <a:xfrm flipH="1">
                <a:off x="3100" y="2314"/>
                <a:ext cx="548" cy="406"/>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961" name="Freeform 49"/>
              <p:cNvSpPr>
                <a:spLocks/>
              </p:cNvSpPr>
              <p:nvPr/>
            </p:nvSpPr>
            <p:spPr bwMode="auto">
              <a:xfrm>
                <a:off x="2821" y="3239"/>
                <a:ext cx="1295" cy="186"/>
              </a:xfrm>
              <a:custGeom>
                <a:avLst/>
                <a:gdLst>
                  <a:gd name="T0" fmla="*/ 0 w 2063"/>
                  <a:gd name="T1" fmla="*/ 0 h 1119"/>
                  <a:gd name="T2" fmla="*/ 1 w 2063"/>
                  <a:gd name="T3" fmla="*/ 0 h 1119"/>
                  <a:gd name="T4" fmla="*/ 1 w 2063"/>
                  <a:gd name="T5" fmla="*/ 0 h 1119"/>
                  <a:gd name="T6" fmla="*/ 1 w 2063"/>
                  <a:gd name="T7" fmla="*/ 0 h 1119"/>
                  <a:gd name="T8" fmla="*/ 1 w 2063"/>
                  <a:gd name="T9" fmla="*/ 0 h 1119"/>
                  <a:gd name="T10" fmla="*/ 1 w 2063"/>
                  <a:gd name="T11" fmla="*/ 0 h 1119"/>
                  <a:gd name="T12" fmla="*/ 1 w 2063"/>
                  <a:gd name="T13" fmla="*/ 0 h 1119"/>
                  <a:gd name="T14" fmla="*/ 1 w 2063"/>
                  <a:gd name="T15" fmla="*/ 0 h 1119"/>
                  <a:gd name="T16" fmla="*/ 0 60000 65536"/>
                  <a:gd name="T17" fmla="*/ 0 60000 65536"/>
                  <a:gd name="T18" fmla="*/ 0 60000 65536"/>
                  <a:gd name="T19" fmla="*/ 0 60000 65536"/>
                  <a:gd name="T20" fmla="*/ 0 60000 65536"/>
                  <a:gd name="T21" fmla="*/ 0 60000 65536"/>
                  <a:gd name="T22" fmla="*/ 0 60000 65536"/>
                  <a:gd name="T23" fmla="*/ 0 60000 65536"/>
                  <a:gd name="T24" fmla="*/ 0 w 2063"/>
                  <a:gd name="T25" fmla="*/ 0 h 1119"/>
                  <a:gd name="T26" fmla="*/ 2063 w 2063"/>
                  <a:gd name="T27" fmla="*/ 1119 h 11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3" h="1119">
                    <a:moveTo>
                      <a:pt x="0" y="1119"/>
                    </a:moveTo>
                    <a:lnTo>
                      <a:pt x="1281" y="364"/>
                    </a:lnTo>
                    <a:lnTo>
                      <a:pt x="1418" y="273"/>
                    </a:lnTo>
                    <a:lnTo>
                      <a:pt x="1590" y="191"/>
                    </a:lnTo>
                    <a:lnTo>
                      <a:pt x="1708" y="110"/>
                    </a:lnTo>
                    <a:lnTo>
                      <a:pt x="1827" y="64"/>
                    </a:lnTo>
                    <a:lnTo>
                      <a:pt x="1954" y="19"/>
                    </a:lnTo>
                    <a:lnTo>
                      <a:pt x="2063" y="0"/>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62" name="Arc 50"/>
              <p:cNvSpPr>
                <a:spLocks/>
              </p:cNvSpPr>
              <p:nvPr/>
            </p:nvSpPr>
            <p:spPr bwMode="auto">
              <a:xfrm flipH="1">
                <a:off x="396" y="1333"/>
                <a:ext cx="343" cy="1177"/>
              </a:xfrm>
              <a:custGeom>
                <a:avLst/>
                <a:gdLst>
                  <a:gd name="T0" fmla="*/ 0 w 28245"/>
                  <a:gd name="T1" fmla="*/ 0 h 35340"/>
                  <a:gd name="T2" fmla="*/ 0 w 28245"/>
                  <a:gd name="T3" fmla="*/ 0 h 35340"/>
                  <a:gd name="T4" fmla="*/ 0 w 28245"/>
                  <a:gd name="T5" fmla="*/ 0 h 35340"/>
                  <a:gd name="T6" fmla="*/ 0 60000 65536"/>
                  <a:gd name="T7" fmla="*/ 0 60000 65536"/>
                  <a:gd name="T8" fmla="*/ 0 60000 65536"/>
                  <a:gd name="T9" fmla="*/ 0 w 28245"/>
                  <a:gd name="T10" fmla="*/ 0 h 35340"/>
                  <a:gd name="T11" fmla="*/ 28245 w 28245"/>
                  <a:gd name="T12" fmla="*/ 35340 h 35340"/>
                </a:gdLst>
                <a:ahLst/>
                <a:cxnLst>
                  <a:cxn ang="T6">
                    <a:pos x="T0" y="T1"/>
                  </a:cxn>
                  <a:cxn ang="T7">
                    <a:pos x="T2" y="T3"/>
                  </a:cxn>
                  <a:cxn ang="T8">
                    <a:pos x="T4" y="T5"/>
                  </a:cxn>
                </a:cxnLst>
                <a:rect l="T9" t="T10" r="T11" b="T12"/>
                <a:pathLst>
                  <a:path w="28245" h="35340" fill="none" extrusionOk="0">
                    <a:moveTo>
                      <a:pt x="0" y="1047"/>
                    </a:moveTo>
                    <a:cubicBezTo>
                      <a:pt x="2146" y="353"/>
                      <a:pt x="4388" y="-1"/>
                      <a:pt x="6645" y="0"/>
                    </a:cubicBezTo>
                    <a:cubicBezTo>
                      <a:pt x="18574" y="0"/>
                      <a:pt x="28245" y="9670"/>
                      <a:pt x="28245" y="21600"/>
                    </a:cubicBezTo>
                    <a:cubicBezTo>
                      <a:pt x="28245" y="26613"/>
                      <a:pt x="26500" y="31471"/>
                      <a:pt x="23311" y="35339"/>
                    </a:cubicBezTo>
                  </a:path>
                  <a:path w="28245" h="35340" stroke="0" extrusionOk="0">
                    <a:moveTo>
                      <a:pt x="0" y="1047"/>
                    </a:moveTo>
                    <a:cubicBezTo>
                      <a:pt x="2146" y="353"/>
                      <a:pt x="4388" y="-1"/>
                      <a:pt x="6645" y="0"/>
                    </a:cubicBezTo>
                    <a:cubicBezTo>
                      <a:pt x="18574" y="0"/>
                      <a:pt x="28245" y="9670"/>
                      <a:pt x="28245" y="21600"/>
                    </a:cubicBezTo>
                    <a:cubicBezTo>
                      <a:pt x="28245" y="26613"/>
                      <a:pt x="26500" y="31471"/>
                      <a:pt x="23311" y="35339"/>
                    </a:cubicBezTo>
                    <a:lnTo>
                      <a:pt x="6645" y="21600"/>
                    </a:lnTo>
                    <a:lnTo>
                      <a:pt x="0" y="1047"/>
                    </a:lnTo>
                    <a:close/>
                  </a:path>
                </a:pathLst>
              </a:custGeom>
              <a:noFill/>
              <a:ln w="762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63" name="Line 51"/>
              <p:cNvSpPr>
                <a:spLocks noChangeShapeType="1"/>
              </p:cNvSpPr>
              <p:nvPr/>
            </p:nvSpPr>
            <p:spPr bwMode="auto">
              <a:xfrm flipH="1">
                <a:off x="2773" y="2728"/>
                <a:ext cx="263" cy="709"/>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87" name="Group 52"/>
            <p:cNvGrpSpPr>
              <a:grpSpLocks/>
            </p:cNvGrpSpPr>
            <p:nvPr/>
          </p:nvGrpSpPr>
          <p:grpSpPr bwMode="auto">
            <a:xfrm>
              <a:off x="400" y="1185"/>
              <a:ext cx="4629" cy="2756"/>
              <a:chOff x="400" y="1185"/>
              <a:chExt cx="4629" cy="2756"/>
            </a:xfrm>
          </p:grpSpPr>
          <p:sp>
            <p:nvSpPr>
              <p:cNvPr id="117905" name="Oval 53"/>
              <p:cNvSpPr>
                <a:spLocks noChangeArrowheads="1"/>
              </p:cNvSpPr>
              <p:nvPr/>
            </p:nvSpPr>
            <p:spPr bwMode="auto">
              <a:xfrm>
                <a:off x="782" y="1185"/>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906" name="Group 54"/>
              <p:cNvGrpSpPr>
                <a:grpSpLocks/>
              </p:cNvGrpSpPr>
              <p:nvPr/>
            </p:nvGrpSpPr>
            <p:grpSpPr bwMode="auto">
              <a:xfrm>
                <a:off x="400" y="2121"/>
                <a:ext cx="4629" cy="1820"/>
                <a:chOff x="400" y="2121"/>
                <a:chExt cx="4629" cy="1820"/>
              </a:xfrm>
            </p:grpSpPr>
            <p:sp>
              <p:nvSpPr>
                <p:cNvPr id="117908" name="Oval 55"/>
                <p:cNvSpPr>
                  <a:spLocks noChangeArrowheads="1"/>
                </p:cNvSpPr>
                <p:nvPr/>
              </p:nvSpPr>
              <p:spPr bwMode="auto">
                <a:xfrm>
                  <a:off x="400" y="2428"/>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09" name="Oval 56"/>
                <p:cNvSpPr>
                  <a:spLocks noChangeArrowheads="1"/>
                </p:cNvSpPr>
                <p:nvPr/>
              </p:nvSpPr>
              <p:spPr bwMode="auto">
                <a:xfrm>
                  <a:off x="2018" y="2257"/>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0" name="Oval 57"/>
                <p:cNvSpPr>
                  <a:spLocks noChangeArrowheads="1"/>
                </p:cNvSpPr>
                <p:nvPr/>
              </p:nvSpPr>
              <p:spPr bwMode="auto">
                <a:xfrm>
                  <a:off x="532" y="2333"/>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1" name="Oval 58"/>
                <p:cNvSpPr>
                  <a:spLocks noChangeArrowheads="1"/>
                </p:cNvSpPr>
                <p:nvPr/>
              </p:nvSpPr>
              <p:spPr bwMode="auto">
                <a:xfrm>
                  <a:off x="3733" y="2479"/>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2" name="Oval 59"/>
                <p:cNvSpPr>
                  <a:spLocks noChangeArrowheads="1"/>
                </p:cNvSpPr>
                <p:nvPr/>
              </p:nvSpPr>
              <p:spPr bwMode="auto">
                <a:xfrm>
                  <a:off x="3592" y="2221"/>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3" name="Oval 60"/>
                <p:cNvSpPr>
                  <a:spLocks noChangeArrowheads="1"/>
                </p:cNvSpPr>
                <p:nvPr/>
              </p:nvSpPr>
              <p:spPr bwMode="auto">
                <a:xfrm>
                  <a:off x="4055" y="3167"/>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4" name="Oval 61"/>
                <p:cNvSpPr>
                  <a:spLocks noChangeArrowheads="1"/>
                </p:cNvSpPr>
                <p:nvPr/>
              </p:nvSpPr>
              <p:spPr bwMode="auto">
                <a:xfrm>
                  <a:off x="4400" y="3803"/>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5" name="Oval 62"/>
                <p:cNvSpPr>
                  <a:spLocks noChangeArrowheads="1"/>
                </p:cNvSpPr>
                <p:nvPr/>
              </p:nvSpPr>
              <p:spPr bwMode="auto">
                <a:xfrm>
                  <a:off x="705" y="2924"/>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6" name="Oval 63"/>
                <p:cNvSpPr>
                  <a:spLocks noChangeArrowheads="1"/>
                </p:cNvSpPr>
                <p:nvPr/>
              </p:nvSpPr>
              <p:spPr bwMode="auto">
                <a:xfrm>
                  <a:off x="3000" y="2666"/>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7" name="Oval 64"/>
                <p:cNvSpPr>
                  <a:spLocks noChangeArrowheads="1"/>
                </p:cNvSpPr>
                <p:nvPr/>
              </p:nvSpPr>
              <p:spPr bwMode="auto">
                <a:xfrm>
                  <a:off x="2727" y="3367"/>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8" name="Oval 65"/>
                <p:cNvSpPr>
                  <a:spLocks noChangeArrowheads="1"/>
                </p:cNvSpPr>
                <p:nvPr/>
              </p:nvSpPr>
              <p:spPr bwMode="auto">
                <a:xfrm>
                  <a:off x="4809" y="2276"/>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19" name="Oval 66"/>
                <p:cNvSpPr>
                  <a:spLocks noChangeArrowheads="1"/>
                </p:cNvSpPr>
                <p:nvPr/>
              </p:nvSpPr>
              <p:spPr bwMode="auto">
                <a:xfrm>
                  <a:off x="4664" y="2503"/>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0" name="Oval 67"/>
                <p:cNvSpPr>
                  <a:spLocks noChangeArrowheads="1"/>
                </p:cNvSpPr>
                <p:nvPr/>
              </p:nvSpPr>
              <p:spPr bwMode="auto">
                <a:xfrm>
                  <a:off x="4891" y="2121"/>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921" name="Oval 68"/>
                <p:cNvSpPr>
                  <a:spLocks noChangeArrowheads="1"/>
                </p:cNvSpPr>
                <p:nvPr/>
              </p:nvSpPr>
              <p:spPr bwMode="auto">
                <a:xfrm>
                  <a:off x="4682" y="2376"/>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17907" name="Oval 69"/>
              <p:cNvSpPr>
                <a:spLocks noChangeArrowheads="1"/>
              </p:cNvSpPr>
              <p:nvPr/>
            </p:nvSpPr>
            <p:spPr bwMode="auto">
              <a:xfrm>
                <a:off x="715" y="1299"/>
                <a:ext cx="138" cy="138"/>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7888" name="Group 70"/>
            <p:cNvGrpSpPr>
              <a:grpSpLocks/>
            </p:cNvGrpSpPr>
            <p:nvPr/>
          </p:nvGrpSpPr>
          <p:grpSpPr bwMode="auto">
            <a:xfrm>
              <a:off x="293" y="1162"/>
              <a:ext cx="5419" cy="2983"/>
              <a:chOff x="293" y="1162"/>
              <a:chExt cx="5419" cy="2983"/>
            </a:xfrm>
          </p:grpSpPr>
          <p:sp>
            <p:nvSpPr>
              <p:cNvPr id="117889" name="Text Box 71"/>
              <p:cNvSpPr txBox="1">
                <a:spLocks noChangeArrowheads="1"/>
              </p:cNvSpPr>
              <p:nvPr/>
            </p:nvSpPr>
            <p:spPr bwMode="auto">
              <a:xfrm>
                <a:off x="871" y="1162"/>
                <a:ext cx="48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Seattle</a:t>
                </a:r>
              </a:p>
            </p:txBody>
          </p:sp>
          <p:sp>
            <p:nvSpPr>
              <p:cNvPr id="117890" name="Text Box 72"/>
              <p:cNvSpPr txBox="1">
                <a:spLocks noChangeArrowheads="1"/>
              </p:cNvSpPr>
              <p:nvPr/>
            </p:nvSpPr>
            <p:spPr bwMode="auto">
              <a:xfrm>
                <a:off x="3737" y="3285"/>
                <a:ext cx="49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Atlanta</a:t>
                </a:r>
              </a:p>
            </p:txBody>
          </p:sp>
          <p:sp>
            <p:nvSpPr>
              <p:cNvPr id="117891" name="Text Box 73"/>
              <p:cNvSpPr txBox="1">
                <a:spLocks noChangeArrowheads="1"/>
              </p:cNvSpPr>
              <p:nvPr/>
            </p:nvSpPr>
            <p:spPr bwMode="auto">
              <a:xfrm>
                <a:off x="3134" y="2230"/>
                <a:ext cx="55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Chicago</a:t>
                </a:r>
              </a:p>
            </p:txBody>
          </p:sp>
          <p:sp>
            <p:nvSpPr>
              <p:cNvPr id="117892" name="Text Box 74"/>
              <p:cNvSpPr txBox="1">
                <a:spLocks noChangeArrowheads="1"/>
              </p:cNvSpPr>
              <p:nvPr/>
            </p:nvSpPr>
            <p:spPr bwMode="auto">
              <a:xfrm>
                <a:off x="3418" y="2580"/>
                <a:ext cx="67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Roachdale</a:t>
                </a:r>
              </a:p>
            </p:txBody>
          </p:sp>
          <p:sp>
            <p:nvSpPr>
              <p:cNvPr id="117893" name="Text Box 75"/>
              <p:cNvSpPr txBox="1">
                <a:spLocks noChangeArrowheads="1"/>
              </p:cNvSpPr>
              <p:nvPr/>
            </p:nvSpPr>
            <p:spPr bwMode="auto">
              <a:xfrm>
                <a:off x="401" y="2177"/>
                <a:ext cx="594"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Stockton</a:t>
                </a:r>
              </a:p>
            </p:txBody>
          </p:sp>
          <p:sp>
            <p:nvSpPr>
              <p:cNvPr id="117894" name="Text Box 76"/>
              <p:cNvSpPr txBox="1">
                <a:spLocks noChangeArrowheads="1"/>
              </p:cNvSpPr>
              <p:nvPr/>
            </p:nvSpPr>
            <p:spPr bwMode="auto">
              <a:xfrm>
                <a:off x="293" y="2537"/>
                <a:ext cx="60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San Jose</a:t>
                </a:r>
              </a:p>
            </p:txBody>
          </p:sp>
          <p:sp>
            <p:nvSpPr>
              <p:cNvPr id="117895" name="Text Box 77"/>
              <p:cNvSpPr txBox="1">
                <a:spLocks noChangeArrowheads="1"/>
              </p:cNvSpPr>
              <p:nvPr/>
            </p:nvSpPr>
            <p:spPr bwMode="auto">
              <a:xfrm>
                <a:off x="655" y="3051"/>
                <a:ext cx="58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Anaheim</a:t>
                </a:r>
              </a:p>
            </p:txBody>
          </p:sp>
          <p:sp>
            <p:nvSpPr>
              <p:cNvPr id="117896" name="Text Box 78"/>
              <p:cNvSpPr txBox="1">
                <a:spLocks noChangeArrowheads="1"/>
              </p:cNvSpPr>
              <p:nvPr/>
            </p:nvSpPr>
            <p:spPr bwMode="auto">
              <a:xfrm>
                <a:off x="2448" y="3483"/>
                <a:ext cx="684"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Fort Worth</a:t>
                </a:r>
              </a:p>
            </p:txBody>
          </p:sp>
          <p:sp>
            <p:nvSpPr>
              <p:cNvPr id="117897" name="Text Box 79"/>
              <p:cNvSpPr txBox="1">
                <a:spLocks noChangeArrowheads="1"/>
              </p:cNvSpPr>
              <p:nvPr/>
            </p:nvSpPr>
            <p:spPr bwMode="auto">
              <a:xfrm>
                <a:off x="4214" y="3907"/>
                <a:ext cx="54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Orlando</a:t>
                </a:r>
              </a:p>
            </p:txBody>
          </p:sp>
          <p:sp>
            <p:nvSpPr>
              <p:cNvPr id="117898" name="Text Box 80"/>
              <p:cNvSpPr txBox="1">
                <a:spLocks noChangeArrowheads="1"/>
              </p:cNvSpPr>
              <p:nvPr/>
            </p:nvSpPr>
            <p:spPr bwMode="auto">
              <a:xfrm>
                <a:off x="2342" y="2662"/>
                <a:ext cx="7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Kansas City</a:t>
                </a:r>
              </a:p>
            </p:txBody>
          </p:sp>
          <p:sp>
            <p:nvSpPr>
              <p:cNvPr id="117899" name="Text Box 81"/>
              <p:cNvSpPr txBox="1">
                <a:spLocks noChangeArrowheads="1"/>
              </p:cNvSpPr>
              <p:nvPr/>
            </p:nvSpPr>
            <p:spPr bwMode="auto">
              <a:xfrm>
                <a:off x="2140" y="2217"/>
                <a:ext cx="64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Cheyenne</a:t>
                </a:r>
              </a:p>
            </p:txBody>
          </p:sp>
          <p:sp>
            <p:nvSpPr>
              <p:cNvPr id="117900" name="Text Box 82"/>
              <p:cNvSpPr txBox="1">
                <a:spLocks noChangeArrowheads="1"/>
              </p:cNvSpPr>
              <p:nvPr/>
            </p:nvSpPr>
            <p:spPr bwMode="auto">
              <a:xfrm>
                <a:off x="5004" y="2094"/>
                <a:ext cx="623"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New York</a:t>
                </a:r>
              </a:p>
            </p:txBody>
          </p:sp>
          <p:sp>
            <p:nvSpPr>
              <p:cNvPr id="117901" name="Text Box 83"/>
              <p:cNvSpPr txBox="1">
                <a:spLocks noChangeArrowheads="1"/>
              </p:cNvSpPr>
              <p:nvPr/>
            </p:nvSpPr>
            <p:spPr bwMode="auto">
              <a:xfrm>
                <a:off x="4948" y="2252"/>
                <a:ext cx="764"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Pennsauken</a:t>
                </a:r>
              </a:p>
            </p:txBody>
          </p:sp>
          <p:sp>
            <p:nvSpPr>
              <p:cNvPr id="117902" name="Text Box 84"/>
              <p:cNvSpPr txBox="1">
                <a:spLocks noChangeArrowheads="1"/>
              </p:cNvSpPr>
              <p:nvPr/>
            </p:nvSpPr>
            <p:spPr bwMode="auto">
              <a:xfrm>
                <a:off x="4908" y="2383"/>
                <a:ext cx="42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Relay</a:t>
                </a:r>
              </a:p>
            </p:txBody>
          </p:sp>
          <p:sp>
            <p:nvSpPr>
              <p:cNvPr id="117903" name="Text Box 85"/>
              <p:cNvSpPr txBox="1">
                <a:spLocks noChangeArrowheads="1"/>
              </p:cNvSpPr>
              <p:nvPr/>
            </p:nvSpPr>
            <p:spPr bwMode="auto">
              <a:xfrm>
                <a:off x="4879" y="2518"/>
                <a:ext cx="63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Arial Narrow" panose="020B0606020202030204" pitchFamily="34" charset="0"/>
                  </a:rPr>
                  <a:t>Wash. DC</a:t>
                </a:r>
              </a:p>
            </p:txBody>
          </p:sp>
          <p:sp>
            <p:nvSpPr>
              <p:cNvPr id="117904" name="Text Box 86"/>
              <p:cNvSpPr txBox="1">
                <a:spLocks noChangeArrowheads="1"/>
              </p:cNvSpPr>
              <p:nvPr/>
            </p:nvSpPr>
            <p:spPr bwMode="auto">
              <a:xfrm>
                <a:off x="798" y="1296"/>
                <a:ext cx="54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latin typeface="Arial Narrow" panose="020B0606020202030204" pitchFamily="34" charset="0"/>
                  </a:rPr>
                  <a:t>Tacoma</a:t>
                </a:r>
              </a:p>
            </p:txBody>
          </p:sp>
        </p:grpSp>
      </p:grpSp>
      <p:grpSp>
        <p:nvGrpSpPr>
          <p:cNvPr id="117766" name="Group 96"/>
          <p:cNvGrpSpPr>
            <a:grpSpLocks/>
          </p:cNvGrpSpPr>
          <p:nvPr/>
        </p:nvGrpSpPr>
        <p:grpSpPr bwMode="auto">
          <a:xfrm>
            <a:off x="5676900" y="1724025"/>
            <a:ext cx="2303463" cy="1069975"/>
            <a:chOff x="3626" y="1253"/>
            <a:chExt cx="1451" cy="674"/>
          </a:xfrm>
        </p:grpSpPr>
        <p:sp>
          <p:nvSpPr>
            <p:cNvPr id="117879" name="Line 91"/>
            <p:cNvSpPr>
              <a:spLocks noChangeShapeType="1"/>
            </p:cNvSpPr>
            <p:nvPr/>
          </p:nvSpPr>
          <p:spPr bwMode="auto">
            <a:xfrm>
              <a:off x="3626" y="1362"/>
              <a:ext cx="476" cy="0"/>
            </a:xfrm>
            <a:prstGeom prst="line">
              <a:avLst/>
            </a:prstGeom>
            <a:noFill/>
            <a:ln w="38100">
              <a:solidFill>
                <a:srgbClr val="9900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0" name="Line 92"/>
            <p:cNvSpPr>
              <a:spLocks noChangeShapeType="1"/>
            </p:cNvSpPr>
            <p:nvPr/>
          </p:nvSpPr>
          <p:spPr bwMode="auto">
            <a:xfrm>
              <a:off x="3643" y="1513"/>
              <a:ext cx="476" cy="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1" name="Line 93"/>
            <p:cNvSpPr>
              <a:spLocks noChangeShapeType="1"/>
            </p:cNvSpPr>
            <p:nvPr/>
          </p:nvSpPr>
          <p:spPr bwMode="auto">
            <a:xfrm>
              <a:off x="3643" y="1684"/>
              <a:ext cx="476"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2" name="Line 94"/>
            <p:cNvSpPr>
              <a:spLocks noChangeShapeType="1"/>
            </p:cNvSpPr>
            <p:nvPr/>
          </p:nvSpPr>
          <p:spPr bwMode="auto">
            <a:xfrm>
              <a:off x="3643" y="1832"/>
              <a:ext cx="476"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83" name="Text Box 95"/>
            <p:cNvSpPr txBox="1">
              <a:spLocks noChangeArrowheads="1"/>
            </p:cNvSpPr>
            <p:nvPr/>
          </p:nvSpPr>
          <p:spPr bwMode="auto">
            <a:xfrm>
              <a:off x="4112" y="1253"/>
              <a:ext cx="965"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990099"/>
                  </a:solidFill>
                  <a:latin typeface="Arial Narrow" panose="020B0606020202030204" pitchFamily="34" charset="0"/>
                </a:rPr>
                <a:t>DS3 (45 Mbps)</a:t>
              </a:r>
            </a:p>
            <a:p>
              <a:pPr eaLnBrk="1" hangingPunct="1"/>
              <a:r>
                <a:rPr lang="en-US" altLang="zh-CN" sz="1600" b="1">
                  <a:solidFill>
                    <a:schemeClr val="accent2"/>
                  </a:solidFill>
                  <a:latin typeface="Arial Narrow" panose="020B0606020202030204" pitchFamily="34" charset="0"/>
                </a:rPr>
                <a:t>OC3 (155 Mbps)</a:t>
              </a:r>
            </a:p>
            <a:p>
              <a:pPr eaLnBrk="1" hangingPunct="1"/>
              <a:r>
                <a:rPr lang="en-US" altLang="zh-CN" sz="1600" b="1">
                  <a:solidFill>
                    <a:srgbClr val="FF0000"/>
                  </a:solidFill>
                  <a:latin typeface="Arial Narrow" panose="020B0606020202030204" pitchFamily="34" charset="0"/>
                </a:rPr>
                <a:t>OC12 (622 Mbps)</a:t>
              </a:r>
              <a:endParaRPr lang="en-US" altLang="zh-CN" sz="1600" b="1">
                <a:latin typeface="Arial Narrow" panose="020B0606020202030204" pitchFamily="34" charset="0"/>
              </a:endParaRPr>
            </a:p>
            <a:p>
              <a:pPr eaLnBrk="1" hangingPunct="1"/>
              <a:r>
                <a:rPr lang="en-US" altLang="zh-CN" sz="1600" b="1">
                  <a:latin typeface="Arial Narrow" panose="020B0606020202030204" pitchFamily="34" charset="0"/>
                </a:rPr>
                <a:t>OC48 (2.4 Gbps)</a:t>
              </a:r>
            </a:p>
          </p:txBody>
        </p:sp>
      </p:grpSp>
      <p:grpSp>
        <p:nvGrpSpPr>
          <p:cNvPr id="8" name="Group 312"/>
          <p:cNvGrpSpPr>
            <a:grpSpLocks/>
          </p:cNvGrpSpPr>
          <p:nvPr/>
        </p:nvGrpSpPr>
        <p:grpSpPr bwMode="auto">
          <a:xfrm>
            <a:off x="1687513" y="2949575"/>
            <a:ext cx="3089275" cy="3046413"/>
            <a:chOff x="1063" y="1858"/>
            <a:chExt cx="1946" cy="1919"/>
          </a:xfrm>
        </p:grpSpPr>
        <p:grpSp>
          <p:nvGrpSpPr>
            <p:cNvPr id="117768" name="Group 201"/>
            <p:cNvGrpSpPr>
              <a:grpSpLocks/>
            </p:cNvGrpSpPr>
            <p:nvPr/>
          </p:nvGrpSpPr>
          <p:grpSpPr bwMode="auto">
            <a:xfrm>
              <a:off x="1449" y="1866"/>
              <a:ext cx="1560" cy="1911"/>
              <a:chOff x="2472" y="1212"/>
              <a:chExt cx="1908" cy="2232"/>
            </a:xfrm>
          </p:grpSpPr>
          <p:sp>
            <p:nvSpPr>
              <p:cNvPr id="117770" name="Rectangle 202"/>
              <p:cNvSpPr>
                <a:spLocks noChangeArrowheads="1"/>
              </p:cNvSpPr>
              <p:nvPr/>
            </p:nvSpPr>
            <p:spPr bwMode="auto">
              <a:xfrm>
                <a:off x="2472" y="1242"/>
                <a:ext cx="1908" cy="22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771" name="Group 203"/>
              <p:cNvGrpSpPr>
                <a:grpSpLocks/>
              </p:cNvGrpSpPr>
              <p:nvPr/>
            </p:nvGrpSpPr>
            <p:grpSpPr bwMode="auto">
              <a:xfrm>
                <a:off x="2547" y="1212"/>
                <a:ext cx="1781" cy="2179"/>
                <a:chOff x="2547" y="1212"/>
                <a:chExt cx="1781" cy="2179"/>
              </a:xfrm>
            </p:grpSpPr>
            <p:grpSp>
              <p:nvGrpSpPr>
                <p:cNvPr id="117772" name="Group 204"/>
                <p:cNvGrpSpPr>
                  <a:grpSpLocks/>
                </p:cNvGrpSpPr>
                <p:nvPr/>
              </p:nvGrpSpPr>
              <p:grpSpPr bwMode="auto">
                <a:xfrm flipH="1">
                  <a:off x="2612" y="2114"/>
                  <a:ext cx="345" cy="337"/>
                  <a:chOff x="3776" y="2126"/>
                  <a:chExt cx="441" cy="337"/>
                </a:xfrm>
              </p:grpSpPr>
              <p:sp>
                <p:nvSpPr>
                  <p:cNvPr id="117876" name="Line 205"/>
                  <p:cNvSpPr>
                    <a:spLocks noChangeShapeType="1"/>
                  </p:cNvSpPr>
                  <p:nvPr/>
                </p:nvSpPr>
                <p:spPr bwMode="auto">
                  <a:xfrm>
                    <a:off x="3776" y="2278"/>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7" name="Line 206"/>
                  <p:cNvSpPr>
                    <a:spLocks noChangeShapeType="1"/>
                  </p:cNvSpPr>
                  <p:nvPr/>
                </p:nvSpPr>
                <p:spPr bwMode="auto">
                  <a:xfrm>
                    <a:off x="3776" y="2374"/>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8" name="Text Box 207"/>
                  <p:cNvSpPr txBox="1">
                    <a:spLocks noChangeArrowheads="1"/>
                  </p:cNvSpPr>
                  <p:nvPr/>
                </p:nvSpPr>
                <p:spPr bwMode="auto">
                  <a:xfrm>
                    <a:off x="3787" y="2126"/>
                    <a:ext cx="35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73" name="Group 208"/>
                <p:cNvGrpSpPr>
                  <a:grpSpLocks/>
                </p:cNvGrpSpPr>
                <p:nvPr/>
              </p:nvGrpSpPr>
              <p:grpSpPr bwMode="auto">
                <a:xfrm flipH="1">
                  <a:off x="2867" y="2398"/>
                  <a:ext cx="949" cy="332"/>
                  <a:chOff x="2927" y="2500"/>
                  <a:chExt cx="949" cy="332"/>
                </a:xfrm>
              </p:grpSpPr>
              <p:sp>
                <p:nvSpPr>
                  <p:cNvPr id="117873"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4"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75"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774" name="Line 212"/>
                <p:cNvSpPr>
                  <a:spLocks noChangeShapeType="1"/>
                </p:cNvSpPr>
                <p:nvPr/>
              </p:nvSpPr>
              <p:spPr bwMode="auto">
                <a:xfrm flipH="1" flipV="1">
                  <a:off x="3114" y="1780"/>
                  <a:ext cx="1" cy="4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5" name="Line 213"/>
                <p:cNvSpPr>
                  <a:spLocks noChangeShapeType="1"/>
                </p:cNvSpPr>
                <p:nvPr/>
              </p:nvSpPr>
              <p:spPr bwMode="auto">
                <a:xfrm flipH="1">
                  <a:off x="2831" y="2419"/>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6" name="Line 214"/>
                <p:cNvSpPr>
                  <a:spLocks noChangeShapeType="1"/>
                </p:cNvSpPr>
                <p:nvPr/>
              </p:nvSpPr>
              <p:spPr bwMode="auto">
                <a:xfrm>
                  <a:off x="3113" y="2404"/>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7" name="Line 215"/>
                <p:cNvSpPr>
                  <a:spLocks noChangeShapeType="1"/>
                </p:cNvSpPr>
                <p:nvPr/>
              </p:nvSpPr>
              <p:spPr bwMode="auto">
                <a:xfrm>
                  <a:off x="3219" y="2404"/>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7778" name="Group 216"/>
                <p:cNvGrpSpPr>
                  <a:grpSpLocks/>
                </p:cNvGrpSpPr>
                <p:nvPr/>
              </p:nvGrpSpPr>
              <p:grpSpPr bwMode="auto">
                <a:xfrm>
                  <a:off x="3408" y="2216"/>
                  <a:ext cx="370" cy="208"/>
                  <a:chOff x="3600" y="219"/>
                  <a:chExt cx="360" cy="175"/>
                </a:xfrm>
              </p:grpSpPr>
              <p:sp>
                <p:nvSpPr>
                  <p:cNvPr id="117860" name="Oval 217"/>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61" name="Line 21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2" name="Line 21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3" name="Rectangle 220"/>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64" name="Oval 221"/>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65" name="Group 222"/>
                  <p:cNvGrpSpPr>
                    <a:grpSpLocks/>
                  </p:cNvGrpSpPr>
                  <p:nvPr/>
                </p:nvGrpSpPr>
                <p:grpSpPr bwMode="auto">
                  <a:xfrm>
                    <a:off x="3686" y="244"/>
                    <a:ext cx="177" cy="66"/>
                    <a:chOff x="2848" y="848"/>
                    <a:chExt cx="140" cy="98"/>
                  </a:xfrm>
                </p:grpSpPr>
                <p:sp>
                  <p:nvSpPr>
                    <p:cNvPr id="117870" name="Line 22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71" name="Line 22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72" name="Line 22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66" name="Group 226"/>
                  <p:cNvGrpSpPr>
                    <a:grpSpLocks/>
                  </p:cNvGrpSpPr>
                  <p:nvPr/>
                </p:nvGrpSpPr>
                <p:grpSpPr bwMode="auto">
                  <a:xfrm flipV="1">
                    <a:off x="3686" y="243"/>
                    <a:ext cx="177" cy="66"/>
                    <a:chOff x="2848" y="848"/>
                    <a:chExt cx="140" cy="98"/>
                  </a:xfrm>
                </p:grpSpPr>
                <p:sp>
                  <p:nvSpPr>
                    <p:cNvPr id="117867" name="Line 2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8" name="Line 2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69" name="Line 2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7779" name="Group 230"/>
                <p:cNvGrpSpPr>
                  <a:grpSpLocks/>
                </p:cNvGrpSpPr>
                <p:nvPr/>
              </p:nvGrpSpPr>
              <p:grpSpPr bwMode="auto">
                <a:xfrm>
                  <a:off x="3606" y="2727"/>
                  <a:ext cx="369" cy="208"/>
                  <a:chOff x="3600" y="219"/>
                  <a:chExt cx="360" cy="175"/>
                </a:xfrm>
              </p:grpSpPr>
              <p:sp>
                <p:nvSpPr>
                  <p:cNvPr id="117847" name="Oval 231"/>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48" name="Line 23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9" name="Line 23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0" name="Rectangle 234"/>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51" name="Oval 235"/>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52" name="Group 236"/>
                  <p:cNvGrpSpPr>
                    <a:grpSpLocks/>
                  </p:cNvGrpSpPr>
                  <p:nvPr/>
                </p:nvGrpSpPr>
                <p:grpSpPr bwMode="auto">
                  <a:xfrm>
                    <a:off x="3686" y="244"/>
                    <a:ext cx="177" cy="66"/>
                    <a:chOff x="2848" y="848"/>
                    <a:chExt cx="140" cy="98"/>
                  </a:xfrm>
                </p:grpSpPr>
                <p:sp>
                  <p:nvSpPr>
                    <p:cNvPr id="117857" name="Line 2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8" name="Line 2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9" name="Line 2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53" name="Group 240"/>
                  <p:cNvGrpSpPr>
                    <a:grpSpLocks/>
                  </p:cNvGrpSpPr>
                  <p:nvPr/>
                </p:nvGrpSpPr>
                <p:grpSpPr bwMode="auto">
                  <a:xfrm flipV="1">
                    <a:off x="3686" y="243"/>
                    <a:ext cx="177" cy="66"/>
                    <a:chOff x="2848" y="848"/>
                    <a:chExt cx="140" cy="98"/>
                  </a:xfrm>
                </p:grpSpPr>
                <p:sp>
                  <p:nvSpPr>
                    <p:cNvPr id="117854" name="Line 24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5" name="Line 24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56" name="Line 24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7780" name="Group 244"/>
                <p:cNvGrpSpPr>
                  <a:grpSpLocks/>
                </p:cNvGrpSpPr>
                <p:nvPr/>
              </p:nvGrpSpPr>
              <p:grpSpPr bwMode="auto">
                <a:xfrm>
                  <a:off x="3124" y="2738"/>
                  <a:ext cx="370" cy="208"/>
                  <a:chOff x="3600" y="219"/>
                  <a:chExt cx="360" cy="175"/>
                </a:xfrm>
              </p:grpSpPr>
              <p:sp>
                <p:nvSpPr>
                  <p:cNvPr id="117834" name="Oval 245"/>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35" name="Line 24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6" name="Line 24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7" name="Rectangle 248"/>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38" name="Oval 249"/>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39" name="Group 250"/>
                  <p:cNvGrpSpPr>
                    <a:grpSpLocks/>
                  </p:cNvGrpSpPr>
                  <p:nvPr/>
                </p:nvGrpSpPr>
                <p:grpSpPr bwMode="auto">
                  <a:xfrm>
                    <a:off x="3686" y="244"/>
                    <a:ext cx="177" cy="66"/>
                    <a:chOff x="2848" y="848"/>
                    <a:chExt cx="140" cy="98"/>
                  </a:xfrm>
                </p:grpSpPr>
                <p:sp>
                  <p:nvSpPr>
                    <p:cNvPr id="117844" name="Line 25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5" name="Line 25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6" name="Line 25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40" name="Group 254"/>
                  <p:cNvGrpSpPr>
                    <a:grpSpLocks/>
                  </p:cNvGrpSpPr>
                  <p:nvPr/>
                </p:nvGrpSpPr>
                <p:grpSpPr bwMode="auto">
                  <a:xfrm flipV="1">
                    <a:off x="3686" y="243"/>
                    <a:ext cx="177" cy="66"/>
                    <a:chOff x="2848" y="848"/>
                    <a:chExt cx="140" cy="98"/>
                  </a:xfrm>
                </p:grpSpPr>
                <p:sp>
                  <p:nvSpPr>
                    <p:cNvPr id="117841" name="Line 2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2" name="Line 2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43" name="Line 2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7781" name="Group 258"/>
                <p:cNvGrpSpPr>
                  <a:grpSpLocks/>
                </p:cNvGrpSpPr>
                <p:nvPr/>
              </p:nvGrpSpPr>
              <p:grpSpPr bwMode="auto">
                <a:xfrm>
                  <a:off x="2639" y="2739"/>
                  <a:ext cx="369" cy="207"/>
                  <a:chOff x="3600" y="219"/>
                  <a:chExt cx="360" cy="175"/>
                </a:xfrm>
              </p:grpSpPr>
              <p:sp>
                <p:nvSpPr>
                  <p:cNvPr id="117821" name="Oval 259"/>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22" name="Line 2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3" name="Line 2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4" name="Rectangle 262"/>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25" name="Oval 263"/>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26" name="Group 264"/>
                  <p:cNvGrpSpPr>
                    <a:grpSpLocks/>
                  </p:cNvGrpSpPr>
                  <p:nvPr/>
                </p:nvGrpSpPr>
                <p:grpSpPr bwMode="auto">
                  <a:xfrm>
                    <a:off x="3686" y="244"/>
                    <a:ext cx="177" cy="66"/>
                    <a:chOff x="2848" y="848"/>
                    <a:chExt cx="140" cy="98"/>
                  </a:xfrm>
                </p:grpSpPr>
                <p:sp>
                  <p:nvSpPr>
                    <p:cNvPr id="117831" name="Line 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2" name="Line 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3" name="Line 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27" name="Group 268"/>
                  <p:cNvGrpSpPr>
                    <a:grpSpLocks/>
                  </p:cNvGrpSpPr>
                  <p:nvPr/>
                </p:nvGrpSpPr>
                <p:grpSpPr bwMode="auto">
                  <a:xfrm flipV="1">
                    <a:off x="3686" y="243"/>
                    <a:ext cx="177" cy="66"/>
                    <a:chOff x="2848" y="848"/>
                    <a:chExt cx="140" cy="98"/>
                  </a:xfrm>
                </p:grpSpPr>
                <p:sp>
                  <p:nvSpPr>
                    <p:cNvPr id="117828" name="Line 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9" name="Line 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0" name="Line 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7782" name="Text Box 272"/>
                <p:cNvSpPr txBox="1">
                  <a:spLocks noChangeArrowheads="1"/>
                </p:cNvSpPr>
                <p:nvPr/>
              </p:nvSpPr>
              <p:spPr bwMode="auto">
                <a:xfrm>
                  <a:off x="2826" y="3132"/>
                  <a:ext cx="139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to/from customers</a:t>
                  </a:r>
                </a:p>
              </p:txBody>
            </p:sp>
            <p:sp>
              <p:nvSpPr>
                <p:cNvPr id="117783" name="Text Box 273"/>
                <p:cNvSpPr txBox="1">
                  <a:spLocks noChangeArrowheads="1"/>
                </p:cNvSpPr>
                <p:nvPr/>
              </p:nvSpPr>
              <p:spPr bwMode="auto">
                <a:xfrm>
                  <a:off x="3666" y="2030"/>
                  <a:ext cx="66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peering</a:t>
                  </a:r>
                </a:p>
              </p:txBody>
            </p:sp>
            <p:sp>
              <p:nvSpPr>
                <p:cNvPr id="117784" name="Text Box 274"/>
                <p:cNvSpPr txBox="1">
                  <a:spLocks noChangeArrowheads="1"/>
                </p:cNvSpPr>
                <p:nvPr/>
              </p:nvSpPr>
              <p:spPr bwMode="auto">
                <a:xfrm>
                  <a:off x="2891" y="1586"/>
                  <a:ext cx="1396"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latin typeface="Arial" panose="020B0604020202020204" pitchFamily="34" charset="0"/>
                      <a:cs typeface="Arial" panose="020B0604020202020204" pitchFamily="34" charset="0"/>
                    </a:rPr>
                    <a:t> </a:t>
                  </a:r>
                  <a:r>
                    <a:rPr lang="en-US" altLang="zh-CN" sz="1600">
                      <a:latin typeface="Arial" panose="020B0604020202020204" pitchFamily="34" charset="0"/>
                      <a:cs typeface="Arial" panose="020B0604020202020204" pitchFamily="34" charset="0"/>
                    </a:rPr>
                    <a:t>to/from backbone</a:t>
                  </a:r>
                </a:p>
              </p:txBody>
            </p:sp>
            <p:sp>
              <p:nvSpPr>
                <p:cNvPr id="117785" name="Rectangle 275"/>
                <p:cNvSpPr>
                  <a:spLocks noChangeArrowheads="1"/>
                </p:cNvSpPr>
                <p:nvPr/>
              </p:nvSpPr>
              <p:spPr bwMode="auto">
                <a:xfrm>
                  <a:off x="2547" y="1319"/>
                  <a:ext cx="1770" cy="20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786" name="Group 276"/>
                <p:cNvGrpSpPr>
                  <a:grpSpLocks/>
                </p:cNvGrpSpPr>
                <p:nvPr/>
              </p:nvGrpSpPr>
              <p:grpSpPr bwMode="auto">
                <a:xfrm>
                  <a:off x="2922" y="2204"/>
                  <a:ext cx="370" cy="208"/>
                  <a:chOff x="3600" y="219"/>
                  <a:chExt cx="360" cy="175"/>
                </a:xfrm>
              </p:grpSpPr>
              <p:sp>
                <p:nvSpPr>
                  <p:cNvPr id="117808" name="Oval 277"/>
                  <p:cNvSpPr>
                    <a:spLocks noChangeArrowheads="1"/>
                  </p:cNvSpPr>
                  <p:nvPr/>
                </p:nvSpPr>
                <p:spPr bwMode="auto">
                  <a:xfrm>
                    <a:off x="3603" y="297"/>
                    <a:ext cx="357" cy="97"/>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7809" name="Line 27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0" name="Line 27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1" name="Rectangle 280"/>
                  <p:cNvSpPr>
                    <a:spLocks noChangeArrowheads="1"/>
                  </p:cNvSpPr>
                  <p:nvPr/>
                </p:nvSpPr>
                <p:spPr bwMode="auto">
                  <a:xfrm>
                    <a:off x="3603" y="289"/>
                    <a:ext cx="354" cy="59"/>
                  </a:xfrm>
                  <a:prstGeom prst="rect">
                    <a:avLst/>
                  </a:prstGeom>
                  <a:solidFill>
                    <a:srgbClr val="CC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cs typeface="Arial" panose="020B0604020202020204" pitchFamily="34" charset="0"/>
                    </a:endParaRPr>
                  </a:p>
                </p:txBody>
              </p:sp>
              <p:sp>
                <p:nvSpPr>
                  <p:cNvPr id="117812" name="Oval 281"/>
                  <p:cNvSpPr>
                    <a:spLocks noChangeArrowheads="1"/>
                  </p:cNvSpPr>
                  <p:nvPr/>
                </p:nvSpPr>
                <p:spPr bwMode="auto">
                  <a:xfrm>
                    <a:off x="3600" y="219"/>
                    <a:ext cx="357" cy="113"/>
                  </a:xfrm>
                  <a:prstGeom prst="ellipse">
                    <a:avLst/>
                  </a:prstGeom>
                  <a:solidFill>
                    <a:srgbClr val="CC66FF"/>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17813" name="Group 282"/>
                  <p:cNvGrpSpPr>
                    <a:grpSpLocks/>
                  </p:cNvGrpSpPr>
                  <p:nvPr/>
                </p:nvGrpSpPr>
                <p:grpSpPr bwMode="auto">
                  <a:xfrm>
                    <a:off x="3686" y="244"/>
                    <a:ext cx="177" cy="66"/>
                    <a:chOff x="2848" y="848"/>
                    <a:chExt cx="140" cy="98"/>
                  </a:xfrm>
                </p:grpSpPr>
                <p:sp>
                  <p:nvSpPr>
                    <p:cNvPr id="117818" name="Line 28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9" name="Line 28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0" name="Line 28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814" name="Group 286"/>
                  <p:cNvGrpSpPr>
                    <a:grpSpLocks/>
                  </p:cNvGrpSpPr>
                  <p:nvPr/>
                </p:nvGrpSpPr>
                <p:grpSpPr bwMode="auto">
                  <a:xfrm flipV="1">
                    <a:off x="3686" y="243"/>
                    <a:ext cx="177" cy="66"/>
                    <a:chOff x="2848" y="848"/>
                    <a:chExt cx="140" cy="98"/>
                  </a:xfrm>
                </p:grpSpPr>
                <p:sp>
                  <p:nvSpPr>
                    <p:cNvPr id="117815" name="Line 28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6" name="Line 28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7" name="Line 28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7787" name="Line 290"/>
                <p:cNvSpPr>
                  <a:spLocks noChangeShapeType="1"/>
                </p:cNvSpPr>
                <p:nvPr/>
              </p:nvSpPr>
              <p:spPr bwMode="auto">
                <a:xfrm flipH="1" flipV="1">
                  <a:off x="3612" y="1810"/>
                  <a:ext cx="1" cy="4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7788" name="Group 291"/>
                <p:cNvGrpSpPr>
                  <a:grpSpLocks/>
                </p:cNvGrpSpPr>
                <p:nvPr/>
              </p:nvGrpSpPr>
              <p:grpSpPr bwMode="auto">
                <a:xfrm>
                  <a:off x="3776" y="2126"/>
                  <a:ext cx="441" cy="606"/>
                  <a:chOff x="3776" y="2126"/>
                  <a:chExt cx="441" cy="606"/>
                </a:xfrm>
              </p:grpSpPr>
              <p:sp>
                <p:nvSpPr>
                  <p:cNvPr id="117805" name="Line 292"/>
                  <p:cNvSpPr>
                    <a:spLocks noChangeShapeType="1"/>
                  </p:cNvSpPr>
                  <p:nvPr/>
                </p:nvSpPr>
                <p:spPr bwMode="auto">
                  <a:xfrm>
                    <a:off x="3776" y="2278"/>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6" name="Line 293"/>
                  <p:cNvSpPr>
                    <a:spLocks noChangeShapeType="1"/>
                  </p:cNvSpPr>
                  <p:nvPr/>
                </p:nvSpPr>
                <p:spPr bwMode="auto">
                  <a:xfrm>
                    <a:off x="3776" y="2374"/>
                    <a:ext cx="4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7" name="Text Box 294"/>
                  <p:cNvSpPr txBox="1">
                    <a:spLocks noChangeArrowheads="1"/>
                  </p:cNvSpPr>
                  <p:nvPr/>
                </p:nvSpPr>
                <p:spPr bwMode="auto">
                  <a:xfrm>
                    <a:off x="3788" y="2126"/>
                    <a:ext cx="356"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89" name="Group 295"/>
                <p:cNvGrpSpPr>
                  <a:grpSpLocks/>
                </p:cNvGrpSpPr>
                <p:nvPr/>
              </p:nvGrpSpPr>
              <p:grpSpPr bwMode="auto">
                <a:xfrm>
                  <a:off x="3594" y="2893"/>
                  <a:ext cx="351" cy="279"/>
                  <a:chOff x="4302" y="2857"/>
                  <a:chExt cx="351" cy="279"/>
                </a:xfrm>
              </p:grpSpPr>
              <p:grpSp>
                <p:nvGrpSpPr>
                  <p:cNvPr id="117801" name="Group 296"/>
                  <p:cNvGrpSpPr>
                    <a:grpSpLocks/>
                  </p:cNvGrpSpPr>
                  <p:nvPr/>
                </p:nvGrpSpPr>
                <p:grpSpPr bwMode="auto">
                  <a:xfrm>
                    <a:off x="4461" y="2895"/>
                    <a:ext cx="102" cy="195"/>
                    <a:chOff x="4467" y="2745"/>
                    <a:chExt cx="96" cy="345"/>
                  </a:xfrm>
                </p:grpSpPr>
                <p:sp>
                  <p:nvSpPr>
                    <p:cNvPr id="117803"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4"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802" name="Text Box 299"/>
                  <p:cNvSpPr txBox="1">
                    <a:spLocks noChangeArrowheads="1"/>
                  </p:cNvSpPr>
                  <p:nvPr/>
                </p:nvSpPr>
                <p:spPr bwMode="auto">
                  <a:xfrm rot="16200000" flipH="1">
                    <a:off x="4338" y="2821"/>
                    <a:ext cx="279"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90" name="Group 300"/>
                <p:cNvGrpSpPr>
                  <a:grpSpLocks/>
                </p:cNvGrpSpPr>
                <p:nvPr/>
              </p:nvGrpSpPr>
              <p:grpSpPr bwMode="auto">
                <a:xfrm>
                  <a:off x="3104" y="2919"/>
                  <a:ext cx="352" cy="279"/>
                  <a:chOff x="4304" y="2859"/>
                  <a:chExt cx="352" cy="279"/>
                </a:xfrm>
              </p:grpSpPr>
              <p:grpSp>
                <p:nvGrpSpPr>
                  <p:cNvPr id="117797" name="Group 301"/>
                  <p:cNvGrpSpPr>
                    <a:grpSpLocks/>
                  </p:cNvGrpSpPr>
                  <p:nvPr/>
                </p:nvGrpSpPr>
                <p:grpSpPr bwMode="auto">
                  <a:xfrm>
                    <a:off x="4461" y="2895"/>
                    <a:ext cx="102" cy="195"/>
                    <a:chOff x="4467" y="2745"/>
                    <a:chExt cx="96" cy="345"/>
                  </a:xfrm>
                </p:grpSpPr>
                <p:sp>
                  <p:nvSpPr>
                    <p:cNvPr id="117799"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800"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798" name="Text Box 304"/>
                  <p:cNvSpPr txBox="1">
                    <a:spLocks noChangeArrowheads="1"/>
                  </p:cNvSpPr>
                  <p:nvPr/>
                </p:nvSpPr>
                <p:spPr bwMode="auto">
                  <a:xfrm rot="16200000" flipH="1">
                    <a:off x="4340" y="2823"/>
                    <a:ext cx="27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grpSp>
              <p:nvGrpSpPr>
                <p:cNvPr id="117791" name="Group 305"/>
                <p:cNvGrpSpPr>
                  <a:grpSpLocks/>
                </p:cNvGrpSpPr>
                <p:nvPr/>
              </p:nvGrpSpPr>
              <p:grpSpPr bwMode="auto">
                <a:xfrm>
                  <a:off x="2588" y="2913"/>
                  <a:ext cx="353" cy="279"/>
                  <a:chOff x="4304" y="2859"/>
                  <a:chExt cx="320" cy="279"/>
                </a:xfrm>
              </p:grpSpPr>
              <p:grpSp>
                <p:nvGrpSpPr>
                  <p:cNvPr id="117793" name="Group 306"/>
                  <p:cNvGrpSpPr>
                    <a:grpSpLocks/>
                  </p:cNvGrpSpPr>
                  <p:nvPr/>
                </p:nvGrpSpPr>
                <p:grpSpPr bwMode="auto">
                  <a:xfrm>
                    <a:off x="4461" y="2895"/>
                    <a:ext cx="102" cy="195"/>
                    <a:chOff x="4467" y="2745"/>
                    <a:chExt cx="96" cy="345"/>
                  </a:xfrm>
                </p:grpSpPr>
                <p:sp>
                  <p:nvSpPr>
                    <p:cNvPr id="117795"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96"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794" name="Text Box 309"/>
                  <p:cNvSpPr txBox="1">
                    <a:spLocks noChangeArrowheads="1"/>
                  </p:cNvSpPr>
                  <p:nvPr/>
                </p:nvSpPr>
                <p:spPr bwMode="auto">
                  <a:xfrm rot="16200000" flipH="1">
                    <a:off x="4324" y="2839"/>
                    <a:ext cx="27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a:t>…</a:t>
                    </a:r>
                  </a:p>
                </p:txBody>
              </p:sp>
            </p:grpSp>
            <p:sp>
              <p:nvSpPr>
                <p:cNvPr id="117792" name="Text Box 310"/>
                <p:cNvSpPr txBox="1">
                  <a:spLocks noChangeArrowheads="1"/>
                </p:cNvSpPr>
                <p:nvPr/>
              </p:nvSpPr>
              <p:spPr bwMode="auto">
                <a:xfrm>
                  <a:off x="2620" y="1212"/>
                  <a:ext cx="156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FF0000"/>
                      </a:solidFill>
                      <a:latin typeface="Arial" panose="020B0604020202020204" pitchFamily="34" charset="0"/>
                      <a:cs typeface="Arial" panose="020B0604020202020204" pitchFamily="34" charset="0"/>
                    </a:rPr>
                    <a:t>POP: point-of-presence</a:t>
                  </a:r>
                </a:p>
              </p:txBody>
            </p:sp>
          </p:grpSp>
        </p:grpSp>
        <p:sp>
          <p:nvSpPr>
            <p:cNvPr id="117769" name="Freeform 311"/>
            <p:cNvSpPr>
              <a:spLocks/>
            </p:cNvSpPr>
            <p:nvPr/>
          </p:nvSpPr>
          <p:spPr bwMode="auto">
            <a:xfrm>
              <a:off x="1063" y="1858"/>
              <a:ext cx="446" cy="1866"/>
            </a:xfrm>
            <a:custGeom>
              <a:avLst/>
              <a:gdLst>
                <a:gd name="T0" fmla="*/ 0 w 446"/>
                <a:gd name="T1" fmla="*/ 1290 h 1866"/>
                <a:gd name="T2" fmla="*/ 389 w 446"/>
                <a:gd name="T3" fmla="*/ 0 h 1866"/>
                <a:gd name="T4" fmla="*/ 414 w 446"/>
                <a:gd name="T5" fmla="*/ 933 h 1866"/>
                <a:gd name="T6" fmla="*/ 446 w 446"/>
                <a:gd name="T7" fmla="*/ 1509 h 1866"/>
                <a:gd name="T8" fmla="*/ 446 w 446"/>
                <a:gd name="T9" fmla="*/ 1866 h 1866"/>
                <a:gd name="T10" fmla="*/ 0 w 446"/>
                <a:gd name="T11" fmla="*/ 1290 h 1866"/>
                <a:gd name="T12" fmla="*/ 0 60000 65536"/>
                <a:gd name="T13" fmla="*/ 0 60000 65536"/>
                <a:gd name="T14" fmla="*/ 0 60000 65536"/>
                <a:gd name="T15" fmla="*/ 0 60000 65536"/>
                <a:gd name="T16" fmla="*/ 0 60000 65536"/>
                <a:gd name="T17" fmla="*/ 0 60000 65536"/>
                <a:gd name="T18" fmla="*/ 0 w 446"/>
                <a:gd name="T19" fmla="*/ 0 h 1866"/>
                <a:gd name="T20" fmla="*/ 446 w 446"/>
                <a:gd name="T21" fmla="*/ 1866 h 1866"/>
              </a:gdLst>
              <a:ahLst/>
              <a:cxnLst>
                <a:cxn ang="T12">
                  <a:pos x="T0" y="T1"/>
                </a:cxn>
                <a:cxn ang="T13">
                  <a:pos x="T2" y="T3"/>
                </a:cxn>
                <a:cxn ang="T14">
                  <a:pos x="T4" y="T5"/>
                </a:cxn>
                <a:cxn ang="T15">
                  <a:pos x="T6" y="T7"/>
                </a:cxn>
                <a:cxn ang="T16">
                  <a:pos x="T8" y="T9"/>
                </a:cxn>
                <a:cxn ang="T17">
                  <a:pos x="T10" y="T11"/>
                </a:cxn>
              </a:cxnLst>
              <a:rect l="T18" t="T19" r="T20" b="T21"/>
              <a:pathLst>
                <a:path w="446" h="1866">
                  <a:moveTo>
                    <a:pt x="0" y="1290"/>
                  </a:moveTo>
                  <a:lnTo>
                    <a:pt x="389" y="0"/>
                  </a:lnTo>
                  <a:lnTo>
                    <a:pt x="414" y="933"/>
                  </a:lnTo>
                  <a:lnTo>
                    <a:pt x="446" y="1509"/>
                  </a:lnTo>
                  <a:lnTo>
                    <a:pt x="446" y="1866"/>
                  </a:lnTo>
                  <a:lnTo>
                    <a:pt x="0" y="1290"/>
                  </a:lnTo>
                  <a:close/>
                </a:path>
              </a:pathLst>
            </a:cu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B153C89-C807-43C9-9FF7-BD6037D3EECD}" type="slidenum">
              <a:rPr lang="zh-CN" altLang="en-US" sz="1400">
                <a:latin typeface="Tahoma" panose="020B0604030504040204" pitchFamily="34" charset="0"/>
              </a:rPr>
              <a:pPr/>
              <a:t>97</a:t>
            </a:fld>
            <a:endParaRPr lang="en-US" altLang="zh-CN" sz="1400">
              <a:latin typeface="Tahoma" panose="020B0604030504040204" pitchFamily="34" charset="0"/>
            </a:endParaRPr>
          </a:p>
        </p:txBody>
      </p:sp>
      <p:sp>
        <p:nvSpPr>
          <p:cNvPr id="118787" name="Rectangle 2"/>
          <p:cNvSpPr>
            <a:spLocks noGrp="1" noChangeArrowheads="1"/>
          </p:cNvSpPr>
          <p:nvPr>
            <p:ph type="title"/>
          </p:nvPr>
        </p:nvSpPr>
        <p:spPr>
          <a:xfrm>
            <a:off x="0" y="228600"/>
            <a:ext cx="9144000" cy="1143000"/>
          </a:xfrm>
        </p:spPr>
        <p:txBody>
          <a:bodyPr/>
          <a:lstStyle/>
          <a:p>
            <a:pPr eaLnBrk="1" hangingPunct="1"/>
            <a:r>
              <a:rPr lang="en-US" altLang="zh-CN" sz="3600" smtClean="0">
                <a:solidFill>
                  <a:schemeClr val="folHlink"/>
                </a:solidFill>
                <a:latin typeface="Comic Sans MS" panose="030F0702030302020204" pitchFamily="66" charset="0"/>
              </a:rPr>
              <a:t>Internet structure: network of networks</a:t>
            </a:r>
            <a:endParaRPr lang="en-US" altLang="zh-CN" smtClean="0">
              <a:solidFill>
                <a:schemeClr val="folHlink"/>
              </a:solidFill>
              <a:latin typeface="Comic Sans MS" panose="030F0702030302020204" pitchFamily="66" charset="0"/>
            </a:endParaRPr>
          </a:p>
        </p:txBody>
      </p:sp>
      <p:sp>
        <p:nvSpPr>
          <p:cNvPr id="76803" name="Rectangle 3"/>
          <p:cNvSpPr>
            <a:spLocks noGrp="1" noChangeArrowheads="1"/>
          </p:cNvSpPr>
          <p:nvPr>
            <p:ph type="body" sz="half" idx="1"/>
          </p:nvPr>
        </p:nvSpPr>
        <p:spPr>
          <a:xfrm>
            <a:off x="352425" y="1428750"/>
            <a:ext cx="8440738" cy="914400"/>
          </a:xfrm>
        </p:spPr>
        <p:txBody>
          <a:bodyPr/>
          <a:lstStyle/>
          <a:p>
            <a:pPr eaLnBrk="1" hangingPunct="1"/>
            <a:r>
              <a:rPr lang="zh-CN" altLang="en-US" smtClean="0">
                <a:solidFill>
                  <a:srgbClr val="FF0000"/>
                </a:solidFill>
                <a:latin typeface="Comic Sans MS" panose="030F0702030302020204" pitchFamily="66" charset="0"/>
              </a:rPr>
              <a:t>“</a:t>
            </a:r>
            <a:r>
              <a:rPr lang="en-US" altLang="zh-CN" smtClean="0">
                <a:solidFill>
                  <a:srgbClr val="FF0000"/>
                </a:solidFill>
                <a:latin typeface="Comic Sans MS" panose="030F0702030302020204" pitchFamily="66" charset="0"/>
              </a:rPr>
              <a:t>Tier-2” ISPs: smaller (often regional) ISPs</a:t>
            </a:r>
          </a:p>
          <a:p>
            <a:pPr lvl="1" eaLnBrk="1" hangingPunct="1"/>
            <a:r>
              <a:rPr lang="en-US" altLang="zh-CN" smtClean="0">
                <a:solidFill>
                  <a:schemeClr val="folHlink"/>
                </a:solidFill>
                <a:latin typeface="Comic Sans MS" panose="030F0702030302020204" pitchFamily="66" charset="0"/>
              </a:rPr>
              <a:t>Connect to one or more tier-1 ISPs, possibly other tier-2 ISPs</a:t>
            </a:r>
          </a:p>
          <a:p>
            <a:pPr eaLnBrk="1" hangingPunct="1"/>
            <a:endParaRPr lang="en-US" altLang="zh-CN" smtClean="0">
              <a:solidFill>
                <a:schemeClr val="folHlink"/>
              </a:solidFill>
              <a:latin typeface="Comic Sans MS" panose="030F0702030302020204" pitchFamily="66" charset="0"/>
            </a:endParaRPr>
          </a:p>
          <a:p>
            <a:pPr lvl="1" eaLnBrk="1" hangingPunct="1">
              <a:buFont typeface="Wingdings" panose="05000000000000000000" pitchFamily="2" charset="2"/>
              <a:buNone/>
            </a:pPr>
            <a:endParaRPr lang="zh-CN" altLang="en-US" smtClean="0">
              <a:latin typeface="Comic Sans MS" panose="030F0702030302020204" pitchFamily="66" charset="0"/>
            </a:endParaRPr>
          </a:p>
        </p:txBody>
      </p:sp>
      <p:sp>
        <p:nvSpPr>
          <p:cNvPr id="118789" name="Oval 4"/>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8790" name="Oval 5"/>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8791" name="Oval 6"/>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chemeClr val="hlink"/>
                </a:solidFill>
                <a:latin typeface="Comic Sans MS" panose="030F0702030302020204" pitchFamily="66" charset="0"/>
              </a:rPr>
              <a:t>Tier 1 ISP</a:t>
            </a:r>
            <a:endParaRPr lang="en-US" altLang="zh-CN">
              <a:solidFill>
                <a:schemeClr val="hlink"/>
              </a:solidFill>
            </a:endParaRPr>
          </a:p>
        </p:txBody>
      </p:sp>
      <p:sp>
        <p:nvSpPr>
          <p:cNvPr id="118792" name="Oval 8"/>
          <p:cNvSpPr>
            <a:spLocks noChangeArrowheads="1"/>
          </p:cNvSpPr>
          <p:nvPr/>
        </p:nvSpPr>
        <p:spPr bwMode="auto">
          <a:xfrm>
            <a:off x="5121275" y="4851400"/>
            <a:ext cx="133350" cy="1428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3" name="Oval 9"/>
          <p:cNvSpPr>
            <a:spLocks noChangeArrowheads="1"/>
          </p:cNvSpPr>
          <p:nvPr/>
        </p:nvSpPr>
        <p:spPr bwMode="auto">
          <a:xfrm>
            <a:off x="4670425" y="4381500"/>
            <a:ext cx="133350" cy="1428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4" name="Oval 10"/>
          <p:cNvSpPr>
            <a:spLocks noChangeArrowheads="1"/>
          </p:cNvSpPr>
          <p:nvPr/>
        </p:nvSpPr>
        <p:spPr bwMode="auto">
          <a:xfrm>
            <a:off x="4206875" y="4406900"/>
            <a:ext cx="133350" cy="1428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5" name="Oval 11"/>
          <p:cNvSpPr>
            <a:spLocks noChangeArrowheads="1"/>
          </p:cNvSpPr>
          <p:nvPr/>
        </p:nvSpPr>
        <p:spPr bwMode="auto">
          <a:xfrm>
            <a:off x="3736975" y="4864100"/>
            <a:ext cx="133350" cy="1428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6" name="Oval 12"/>
          <p:cNvSpPr>
            <a:spLocks noChangeArrowheads="1"/>
          </p:cNvSpPr>
          <p:nvPr/>
        </p:nvSpPr>
        <p:spPr bwMode="auto">
          <a:xfrm>
            <a:off x="4232275" y="5181600"/>
            <a:ext cx="133350" cy="142875"/>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7" name="Oval 13"/>
          <p:cNvSpPr>
            <a:spLocks noChangeArrowheads="1"/>
          </p:cNvSpPr>
          <p:nvPr/>
        </p:nvSpPr>
        <p:spPr bwMode="auto">
          <a:xfrm>
            <a:off x="4746625" y="5168900"/>
            <a:ext cx="133350" cy="142875"/>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798" name="Line 14"/>
          <p:cNvSpPr>
            <a:spLocks noChangeShapeType="1"/>
          </p:cNvSpPr>
          <p:nvPr/>
        </p:nvSpPr>
        <p:spPr bwMode="auto">
          <a:xfrm flipV="1">
            <a:off x="4368800" y="5238750"/>
            <a:ext cx="38100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799" name="Line 15"/>
          <p:cNvSpPr>
            <a:spLocks noChangeShapeType="1"/>
          </p:cNvSpPr>
          <p:nvPr/>
        </p:nvSpPr>
        <p:spPr bwMode="auto">
          <a:xfrm>
            <a:off x="4778375" y="4495800"/>
            <a:ext cx="368300" cy="368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0" name="Line 16"/>
          <p:cNvSpPr>
            <a:spLocks noChangeShapeType="1"/>
          </p:cNvSpPr>
          <p:nvPr/>
        </p:nvSpPr>
        <p:spPr bwMode="auto">
          <a:xfrm flipV="1">
            <a:off x="3835400" y="4527550"/>
            <a:ext cx="393700"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8801" name="Group 20"/>
          <p:cNvGrpSpPr>
            <a:grpSpLocks/>
          </p:cNvGrpSpPr>
          <p:nvPr/>
        </p:nvGrpSpPr>
        <p:grpSpPr bwMode="auto">
          <a:xfrm>
            <a:off x="5670550" y="4178300"/>
            <a:ext cx="719138" cy="396875"/>
            <a:chOff x="3740" y="1244"/>
            <a:chExt cx="453" cy="250"/>
          </a:xfrm>
        </p:grpSpPr>
        <p:sp>
          <p:nvSpPr>
            <p:cNvPr id="118842" name="Rectangle 21"/>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43" name="Text Box 22"/>
            <p:cNvSpPr txBox="1">
              <a:spLocks noChangeArrowheads="1"/>
            </p:cNvSpPr>
            <p:nvPr/>
          </p:nvSpPr>
          <p:spPr bwMode="auto">
            <a:xfrm>
              <a:off x="3740" y="1244"/>
              <a:ext cx="4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2000">
                  <a:solidFill>
                    <a:schemeClr val="hlink"/>
                  </a:solidFill>
                  <a:latin typeface="Comic Sans MS" panose="030F0702030302020204" pitchFamily="66" charset="0"/>
                </a:rPr>
                <a:t>NAP</a:t>
              </a:r>
              <a:endParaRPr lang="en-US" altLang="zh-CN" sz="2000">
                <a:solidFill>
                  <a:schemeClr val="hlink"/>
                </a:solidFill>
              </a:endParaRPr>
            </a:p>
          </p:txBody>
        </p:sp>
      </p:grpSp>
      <p:sp>
        <p:nvSpPr>
          <p:cNvPr id="118802" name="Line 23"/>
          <p:cNvSpPr>
            <a:spLocks noChangeShapeType="1"/>
          </p:cNvSpPr>
          <p:nvPr/>
        </p:nvSpPr>
        <p:spPr bwMode="auto">
          <a:xfrm flipH="1">
            <a:off x="5222875" y="4445000"/>
            <a:ext cx="501650" cy="425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3" name="Line 24"/>
          <p:cNvSpPr>
            <a:spLocks noChangeShapeType="1"/>
          </p:cNvSpPr>
          <p:nvPr/>
        </p:nvSpPr>
        <p:spPr bwMode="auto">
          <a:xfrm flipH="1">
            <a:off x="4791075" y="4362450"/>
            <a:ext cx="901700" cy="11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4" name="Line 25"/>
          <p:cNvSpPr>
            <a:spLocks noChangeShapeType="1"/>
          </p:cNvSpPr>
          <p:nvPr/>
        </p:nvSpPr>
        <p:spPr bwMode="auto">
          <a:xfrm flipH="1">
            <a:off x="3876675" y="4419600"/>
            <a:ext cx="1816100" cy="48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61"/>
          <p:cNvGrpSpPr>
            <a:grpSpLocks/>
          </p:cNvGrpSpPr>
          <p:nvPr/>
        </p:nvGrpSpPr>
        <p:grpSpPr bwMode="auto">
          <a:xfrm>
            <a:off x="1946275" y="3286125"/>
            <a:ext cx="6219825" cy="2838450"/>
            <a:chOff x="1226" y="2070"/>
            <a:chExt cx="3918" cy="1788"/>
          </a:xfrm>
        </p:grpSpPr>
        <p:grpSp>
          <p:nvGrpSpPr>
            <p:cNvPr id="118819" name="Group 32"/>
            <p:cNvGrpSpPr>
              <a:grpSpLocks/>
            </p:cNvGrpSpPr>
            <p:nvPr/>
          </p:nvGrpSpPr>
          <p:grpSpPr bwMode="auto">
            <a:xfrm>
              <a:off x="3042" y="2102"/>
              <a:ext cx="1054" cy="372"/>
              <a:chOff x="3042" y="2102"/>
              <a:chExt cx="1054" cy="372"/>
            </a:xfrm>
          </p:grpSpPr>
          <p:sp>
            <p:nvSpPr>
              <p:cNvPr id="118839" name="Oval 28"/>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40" name="Text Box 30"/>
              <p:cNvSpPr txBox="1">
                <a:spLocks noChangeArrowheads="1"/>
              </p:cNvSpPr>
              <p:nvPr/>
            </p:nvSpPr>
            <p:spPr bwMode="auto">
              <a:xfrm>
                <a:off x="3182" y="217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41" name="Oval 29"/>
              <p:cNvSpPr>
                <a:spLocks noChangeArrowheads="1"/>
              </p:cNvSpPr>
              <p:nvPr/>
            </p:nvSpPr>
            <p:spPr bwMode="auto">
              <a:xfrm>
                <a:off x="3184" y="2340"/>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0" name="Group 37"/>
            <p:cNvGrpSpPr>
              <a:grpSpLocks/>
            </p:cNvGrpSpPr>
            <p:nvPr/>
          </p:nvGrpSpPr>
          <p:grpSpPr bwMode="auto">
            <a:xfrm>
              <a:off x="1610" y="2070"/>
              <a:ext cx="1054" cy="372"/>
              <a:chOff x="698" y="2190"/>
              <a:chExt cx="1054" cy="372"/>
            </a:xfrm>
          </p:grpSpPr>
          <p:sp>
            <p:nvSpPr>
              <p:cNvPr id="118836" name="Oval 34"/>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37" name="Text Box 35"/>
              <p:cNvSpPr txBox="1">
                <a:spLocks noChangeArrowheads="1"/>
              </p:cNvSpPr>
              <p:nvPr/>
            </p:nvSpPr>
            <p:spPr bwMode="auto">
              <a:xfrm>
                <a:off x="838" y="226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38" name="Oval 36"/>
              <p:cNvSpPr>
                <a:spLocks noChangeArrowheads="1"/>
              </p:cNvSpPr>
              <p:nvPr/>
            </p:nvSpPr>
            <p:spPr bwMode="auto">
              <a:xfrm>
                <a:off x="1464" y="2460"/>
                <a:ext cx="84" cy="90"/>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1" name="Group 42"/>
            <p:cNvGrpSpPr>
              <a:grpSpLocks/>
            </p:cNvGrpSpPr>
            <p:nvPr/>
          </p:nvGrpSpPr>
          <p:grpSpPr bwMode="auto">
            <a:xfrm>
              <a:off x="1226" y="3476"/>
              <a:ext cx="1054" cy="374"/>
              <a:chOff x="442" y="3748"/>
              <a:chExt cx="1054" cy="374"/>
            </a:xfrm>
          </p:grpSpPr>
          <p:sp>
            <p:nvSpPr>
              <p:cNvPr id="118833" name="Oval 39"/>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34" name="Text Box 40"/>
              <p:cNvSpPr txBox="1">
                <a:spLocks noChangeArrowheads="1"/>
              </p:cNvSpPr>
              <p:nvPr/>
            </p:nvSpPr>
            <p:spPr bwMode="auto">
              <a:xfrm>
                <a:off x="582" y="382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35" name="Oval 41"/>
              <p:cNvSpPr>
                <a:spLocks noChangeArrowheads="1"/>
              </p:cNvSpPr>
              <p:nvPr/>
            </p:nvSpPr>
            <p:spPr bwMode="auto">
              <a:xfrm>
                <a:off x="904" y="3748"/>
                <a:ext cx="84" cy="90"/>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2" name="Group 47"/>
            <p:cNvGrpSpPr>
              <a:grpSpLocks/>
            </p:cNvGrpSpPr>
            <p:nvPr/>
          </p:nvGrpSpPr>
          <p:grpSpPr bwMode="auto">
            <a:xfrm>
              <a:off x="2674" y="3486"/>
              <a:ext cx="1054" cy="372"/>
              <a:chOff x="2698" y="3710"/>
              <a:chExt cx="1054" cy="372"/>
            </a:xfrm>
          </p:grpSpPr>
          <p:sp>
            <p:nvSpPr>
              <p:cNvPr id="118830" name="Oval 44"/>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31" name="Text Box 45"/>
              <p:cNvSpPr txBox="1">
                <a:spLocks noChangeArrowheads="1"/>
              </p:cNvSpPr>
              <p:nvPr/>
            </p:nvSpPr>
            <p:spPr bwMode="auto">
              <a:xfrm>
                <a:off x="2838" y="3784"/>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32" name="Oval 46"/>
              <p:cNvSpPr>
                <a:spLocks noChangeArrowheads="1"/>
              </p:cNvSpPr>
              <p:nvPr/>
            </p:nvSpPr>
            <p:spPr bwMode="auto">
              <a:xfrm>
                <a:off x="3408" y="3716"/>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18823" name="Group 52"/>
            <p:cNvGrpSpPr>
              <a:grpSpLocks/>
            </p:cNvGrpSpPr>
            <p:nvPr/>
          </p:nvGrpSpPr>
          <p:grpSpPr bwMode="auto">
            <a:xfrm>
              <a:off x="4090" y="3182"/>
              <a:ext cx="1054" cy="372"/>
              <a:chOff x="4090" y="3182"/>
              <a:chExt cx="1054" cy="372"/>
            </a:xfrm>
          </p:grpSpPr>
          <p:sp>
            <p:nvSpPr>
              <p:cNvPr id="118827" name="Oval 49"/>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28" name="Text Box 50"/>
              <p:cNvSpPr txBox="1">
                <a:spLocks noChangeArrowheads="1"/>
              </p:cNvSpPr>
              <p:nvPr/>
            </p:nvSpPr>
            <p:spPr bwMode="auto">
              <a:xfrm>
                <a:off x="4230" y="3256"/>
                <a:ext cx="8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a:t>
                </a:r>
                <a:endParaRPr lang="en-US" altLang="zh-CN">
                  <a:solidFill>
                    <a:schemeClr val="hlink"/>
                  </a:solidFill>
                </a:endParaRPr>
              </a:p>
            </p:txBody>
          </p:sp>
          <p:sp>
            <p:nvSpPr>
              <p:cNvPr id="118829" name="Oval 51"/>
              <p:cNvSpPr>
                <a:spLocks noChangeArrowheads="1"/>
              </p:cNvSpPr>
              <p:nvPr/>
            </p:nvSpPr>
            <p:spPr bwMode="auto">
              <a:xfrm>
                <a:off x="4144" y="3308"/>
                <a:ext cx="84" cy="9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18824" name="Oval 54"/>
            <p:cNvSpPr>
              <a:spLocks noChangeArrowheads="1"/>
            </p:cNvSpPr>
            <p:nvPr/>
          </p:nvSpPr>
          <p:spPr bwMode="auto">
            <a:xfrm>
              <a:off x="1712" y="2328"/>
              <a:ext cx="96" cy="88"/>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25" name="Line 55"/>
            <p:cNvSpPr>
              <a:spLocks noChangeShapeType="1"/>
            </p:cNvSpPr>
            <p:nvPr/>
          </p:nvSpPr>
          <p:spPr bwMode="auto">
            <a:xfrm>
              <a:off x="1768" y="2400"/>
              <a:ext cx="200" cy="6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26" name="Oval 56"/>
            <p:cNvSpPr>
              <a:spLocks noChangeArrowheads="1"/>
            </p:cNvSpPr>
            <p:nvPr/>
          </p:nvSpPr>
          <p:spPr bwMode="auto">
            <a:xfrm>
              <a:off x="1928" y="3044"/>
              <a:ext cx="96" cy="88"/>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9" name="Group 62"/>
          <p:cNvGrpSpPr>
            <a:grpSpLocks/>
          </p:cNvGrpSpPr>
          <p:nvPr/>
        </p:nvGrpSpPr>
        <p:grpSpPr bwMode="auto">
          <a:xfrm>
            <a:off x="177800" y="3406775"/>
            <a:ext cx="3562350" cy="2014538"/>
            <a:chOff x="112" y="2146"/>
            <a:chExt cx="2244" cy="1269"/>
          </a:xfrm>
        </p:grpSpPr>
        <p:sp>
          <p:nvSpPr>
            <p:cNvPr id="118816" name="Text Box 53"/>
            <p:cNvSpPr txBox="1">
              <a:spLocks noChangeArrowheads="1"/>
            </p:cNvSpPr>
            <p:nvPr/>
          </p:nvSpPr>
          <p:spPr bwMode="auto">
            <a:xfrm>
              <a:off x="112" y="2146"/>
              <a:ext cx="1292" cy="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 pays tier-1 ISP for connectivity to rest of Internet</a:t>
              </a:r>
            </a:p>
            <a:p>
              <a:pPr>
                <a:buClr>
                  <a:schemeClr val="accent2"/>
                </a:buClr>
                <a:buSzPct val="85000"/>
                <a:buFont typeface="Wingdings" panose="05000000000000000000" pitchFamily="2" charset="2"/>
                <a:buChar char="q"/>
              </a:pPr>
              <a:r>
                <a:rPr lang="en-US" altLang="zh-CN" sz="1800">
                  <a:solidFill>
                    <a:schemeClr val="hlink"/>
                  </a:solidFill>
                  <a:latin typeface="Comic Sans MS" panose="030F0702030302020204" pitchFamily="66" charset="0"/>
                </a:rPr>
                <a:t> tier-2 ISP is c</a:t>
              </a:r>
              <a:r>
                <a:rPr lang="en-US" altLang="zh-CN" sz="1800" i="1">
                  <a:solidFill>
                    <a:schemeClr val="hlink"/>
                  </a:solidFill>
                  <a:latin typeface="Comic Sans MS" panose="030F0702030302020204" pitchFamily="66" charset="0"/>
                </a:rPr>
                <a:t>ustomer</a:t>
              </a:r>
              <a:r>
                <a:rPr lang="en-US" altLang="zh-CN" sz="1800">
                  <a:solidFill>
                    <a:schemeClr val="hlink"/>
                  </a:solidFill>
                  <a:latin typeface="Comic Sans MS" panose="030F0702030302020204" pitchFamily="66" charset="0"/>
                </a:rPr>
                <a:t> of</a:t>
              </a:r>
            </a:p>
            <a:p>
              <a:pPr>
                <a:buClr>
                  <a:schemeClr val="accent2"/>
                </a:buClr>
                <a:buSzPct val="85000"/>
                <a:buFont typeface="Wingdings" panose="05000000000000000000" pitchFamily="2" charset="2"/>
                <a:buNone/>
              </a:pPr>
              <a:r>
                <a:rPr lang="en-US" altLang="zh-CN" sz="1800">
                  <a:solidFill>
                    <a:schemeClr val="hlink"/>
                  </a:solidFill>
                  <a:latin typeface="Comic Sans MS" panose="030F0702030302020204" pitchFamily="66" charset="0"/>
                </a:rPr>
                <a:t>tier-1 provider</a:t>
              </a:r>
            </a:p>
          </p:txBody>
        </p:sp>
        <p:sp>
          <p:nvSpPr>
            <p:cNvPr id="118817" name="Line 57"/>
            <p:cNvSpPr>
              <a:spLocks noChangeShapeType="1"/>
            </p:cNvSpPr>
            <p:nvPr/>
          </p:nvSpPr>
          <p:spPr bwMode="auto">
            <a:xfrm flipV="1">
              <a:off x="1344" y="2392"/>
              <a:ext cx="1012" cy="3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8" name="Line 58"/>
            <p:cNvSpPr>
              <a:spLocks noChangeShapeType="1"/>
            </p:cNvSpPr>
            <p:nvPr/>
          </p:nvSpPr>
          <p:spPr bwMode="auto">
            <a:xfrm flipV="1">
              <a:off x="1352" y="2412"/>
              <a:ext cx="36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76"/>
          <p:cNvGrpSpPr>
            <a:grpSpLocks/>
          </p:cNvGrpSpPr>
          <p:nvPr/>
        </p:nvGrpSpPr>
        <p:grpSpPr bwMode="auto">
          <a:xfrm>
            <a:off x="6007100" y="3019425"/>
            <a:ext cx="3035300" cy="2136775"/>
            <a:chOff x="3784" y="1902"/>
            <a:chExt cx="1912" cy="1346"/>
          </a:xfrm>
        </p:grpSpPr>
        <p:sp>
          <p:nvSpPr>
            <p:cNvPr id="118808" name="Oval 67"/>
            <p:cNvSpPr>
              <a:spLocks noChangeArrowheads="1"/>
            </p:cNvSpPr>
            <p:nvPr/>
          </p:nvSpPr>
          <p:spPr bwMode="auto">
            <a:xfrm>
              <a:off x="3992" y="2320"/>
              <a:ext cx="96" cy="10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09" name="Text Box 64"/>
            <p:cNvSpPr txBox="1">
              <a:spLocks noChangeArrowheads="1"/>
            </p:cNvSpPr>
            <p:nvPr/>
          </p:nvSpPr>
          <p:spPr bwMode="auto">
            <a:xfrm>
              <a:off x="4564" y="1902"/>
              <a:ext cx="1132"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hlink"/>
                  </a:solidFill>
                  <a:latin typeface="Comic Sans MS" panose="030F0702030302020204" pitchFamily="66" charset="0"/>
                </a:rPr>
                <a:t>Tier-2 ISPs also peer privately with each other, interconnect at NAP</a:t>
              </a:r>
            </a:p>
          </p:txBody>
        </p:sp>
        <p:sp>
          <p:nvSpPr>
            <p:cNvPr id="118810" name="Oval 68"/>
            <p:cNvSpPr>
              <a:spLocks noChangeArrowheads="1"/>
            </p:cNvSpPr>
            <p:nvPr/>
          </p:nvSpPr>
          <p:spPr bwMode="auto">
            <a:xfrm>
              <a:off x="4600" y="3144"/>
              <a:ext cx="96" cy="10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11" name="Line 69"/>
            <p:cNvSpPr>
              <a:spLocks noChangeShapeType="1"/>
            </p:cNvSpPr>
            <p:nvPr/>
          </p:nvSpPr>
          <p:spPr bwMode="auto">
            <a:xfrm>
              <a:off x="4064" y="2408"/>
              <a:ext cx="552" cy="7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2" name="Oval 70"/>
            <p:cNvSpPr>
              <a:spLocks noChangeArrowheads="1"/>
            </p:cNvSpPr>
            <p:nvPr/>
          </p:nvSpPr>
          <p:spPr bwMode="auto">
            <a:xfrm>
              <a:off x="3784" y="2392"/>
              <a:ext cx="96" cy="10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8813" name="Line 71"/>
            <p:cNvSpPr>
              <a:spLocks noChangeShapeType="1"/>
            </p:cNvSpPr>
            <p:nvPr/>
          </p:nvSpPr>
          <p:spPr bwMode="auto">
            <a:xfrm>
              <a:off x="3832" y="2488"/>
              <a:ext cx="0" cy="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4" name="Line 72"/>
            <p:cNvSpPr>
              <a:spLocks noChangeShapeType="1"/>
            </p:cNvSpPr>
            <p:nvPr/>
          </p:nvSpPr>
          <p:spPr bwMode="auto">
            <a:xfrm flipH="1">
              <a:off x="4388" y="2000"/>
              <a:ext cx="260" cy="8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5" name="Line 73"/>
            <p:cNvSpPr>
              <a:spLocks noChangeShapeType="1"/>
            </p:cNvSpPr>
            <p:nvPr/>
          </p:nvSpPr>
          <p:spPr bwMode="auto">
            <a:xfrm flipH="1">
              <a:off x="3880" y="2012"/>
              <a:ext cx="760" cy="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xEl>
                                              <p:pRg st="1" end="1"/>
                                            </p:txEl>
                                          </p:spTgt>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灯片编号占位符 5"/>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872F021-A7F0-42DB-BD8C-60ADD0DEF3EA}" type="slidenum">
              <a:rPr lang="zh-CN" altLang="en-US" sz="1400">
                <a:latin typeface="Tahoma" panose="020B0604030504040204" pitchFamily="34" charset="0"/>
              </a:rPr>
              <a:pPr/>
              <a:t>98</a:t>
            </a:fld>
            <a:endParaRPr lang="en-US" altLang="zh-CN" sz="1400">
              <a:latin typeface="Tahoma" panose="020B0604030504040204" pitchFamily="34" charset="0"/>
            </a:endParaRPr>
          </a:p>
        </p:txBody>
      </p:sp>
      <p:sp>
        <p:nvSpPr>
          <p:cNvPr id="120835" name="Rectangle 2"/>
          <p:cNvSpPr>
            <a:spLocks noGrp="1" noChangeArrowheads="1"/>
          </p:cNvSpPr>
          <p:nvPr>
            <p:ph type="title"/>
          </p:nvPr>
        </p:nvSpPr>
        <p:spPr>
          <a:xfrm>
            <a:off x="0" y="228600"/>
            <a:ext cx="9144000" cy="1143000"/>
          </a:xfrm>
        </p:spPr>
        <p:txBody>
          <a:bodyPr/>
          <a:lstStyle/>
          <a:p>
            <a:pPr eaLnBrk="1" hangingPunct="1"/>
            <a:r>
              <a:rPr lang="en-US" altLang="zh-CN" sz="3600" smtClean="0">
                <a:solidFill>
                  <a:schemeClr val="folHlink"/>
                </a:solidFill>
                <a:latin typeface="Comic Sans MS" panose="030F0702030302020204" pitchFamily="66" charset="0"/>
              </a:rPr>
              <a:t>Internet structure: network of networks</a:t>
            </a:r>
            <a:endParaRPr lang="en-US" altLang="zh-CN" smtClean="0">
              <a:solidFill>
                <a:schemeClr val="folHlink"/>
              </a:solidFill>
              <a:latin typeface="Comic Sans MS" panose="030F0702030302020204" pitchFamily="66" charset="0"/>
            </a:endParaRPr>
          </a:p>
        </p:txBody>
      </p:sp>
      <p:sp>
        <p:nvSpPr>
          <p:cNvPr id="77827" name="Rectangle 3"/>
          <p:cNvSpPr>
            <a:spLocks noGrp="1" noChangeArrowheads="1"/>
          </p:cNvSpPr>
          <p:nvPr>
            <p:ph type="body" sz="half" idx="1"/>
          </p:nvPr>
        </p:nvSpPr>
        <p:spPr>
          <a:xfrm>
            <a:off x="352425" y="1428750"/>
            <a:ext cx="8440738" cy="914400"/>
          </a:xfrm>
        </p:spPr>
        <p:txBody>
          <a:bodyPr/>
          <a:lstStyle/>
          <a:p>
            <a:pPr eaLnBrk="1" hangingPunct="1"/>
            <a:r>
              <a:rPr lang="zh-CN" altLang="en-US" smtClean="0">
                <a:solidFill>
                  <a:srgbClr val="FF0000"/>
                </a:solidFill>
                <a:latin typeface="Comic Sans MS" panose="030F0702030302020204" pitchFamily="66" charset="0"/>
              </a:rPr>
              <a:t>“</a:t>
            </a:r>
            <a:r>
              <a:rPr lang="en-US" altLang="zh-CN" smtClean="0">
                <a:solidFill>
                  <a:srgbClr val="FF0000"/>
                </a:solidFill>
                <a:latin typeface="Comic Sans MS" panose="030F0702030302020204" pitchFamily="66" charset="0"/>
              </a:rPr>
              <a:t>Tier-3” ISPs and local ISPs </a:t>
            </a:r>
          </a:p>
          <a:p>
            <a:pPr lvl="1" eaLnBrk="1" hangingPunct="1"/>
            <a:r>
              <a:rPr lang="en-US" altLang="zh-CN" smtClean="0">
                <a:solidFill>
                  <a:schemeClr val="folHlink"/>
                </a:solidFill>
                <a:latin typeface="Comic Sans MS" panose="030F0702030302020204" pitchFamily="66" charset="0"/>
              </a:rPr>
              <a:t>last hop (“access”) network (closest to end systems)</a:t>
            </a:r>
          </a:p>
          <a:p>
            <a:pPr eaLnBrk="1" hangingPunct="1">
              <a:buFont typeface="Wingdings" panose="05000000000000000000" pitchFamily="2" charset="2"/>
              <a:buNone/>
            </a:pPr>
            <a:endParaRPr lang="en-US" altLang="zh-CN" smtClean="0">
              <a:solidFill>
                <a:schemeClr val="folHlink"/>
              </a:solidFill>
              <a:latin typeface="Comic Sans MS" panose="030F0702030302020204" pitchFamily="66" charset="0"/>
            </a:endParaRPr>
          </a:p>
          <a:p>
            <a:pPr lvl="1" eaLnBrk="1" hangingPunct="1">
              <a:buFont typeface="Wingdings" panose="05000000000000000000" pitchFamily="2" charset="2"/>
              <a:buNone/>
            </a:pPr>
            <a:endParaRPr lang="zh-CN" altLang="en-US" smtClean="0">
              <a:latin typeface="Comic Sans MS" panose="030F0702030302020204" pitchFamily="66" charset="0"/>
            </a:endParaRPr>
          </a:p>
        </p:txBody>
      </p:sp>
      <p:grpSp>
        <p:nvGrpSpPr>
          <p:cNvPr id="120837" name="Group 210"/>
          <p:cNvGrpSpPr>
            <a:grpSpLocks/>
          </p:cNvGrpSpPr>
          <p:nvPr/>
        </p:nvGrpSpPr>
        <p:grpSpPr bwMode="auto">
          <a:xfrm>
            <a:off x="612775" y="2654300"/>
            <a:ext cx="8123238" cy="3978275"/>
            <a:chOff x="386" y="1672"/>
            <a:chExt cx="5117" cy="2506"/>
          </a:xfrm>
        </p:grpSpPr>
        <p:sp>
          <p:nvSpPr>
            <p:cNvPr id="120840" name="Line 93"/>
            <p:cNvSpPr>
              <a:spLocks noChangeShapeType="1"/>
            </p:cNvSpPr>
            <p:nvPr/>
          </p:nvSpPr>
          <p:spPr bwMode="auto">
            <a:xfrm flipH="1">
              <a:off x="559" y="3441"/>
              <a:ext cx="408" cy="49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1" name="Line 94"/>
            <p:cNvSpPr>
              <a:spLocks noChangeShapeType="1"/>
            </p:cNvSpPr>
            <p:nvPr/>
          </p:nvSpPr>
          <p:spPr bwMode="auto">
            <a:xfrm>
              <a:off x="4868" y="3350"/>
              <a:ext cx="453" cy="63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2" name="Line 95"/>
            <p:cNvSpPr>
              <a:spLocks noChangeShapeType="1"/>
            </p:cNvSpPr>
            <p:nvPr/>
          </p:nvSpPr>
          <p:spPr bwMode="auto">
            <a:xfrm flipH="1" flipV="1">
              <a:off x="1578" y="2737"/>
              <a:ext cx="209" cy="65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3" name="Group 96"/>
            <p:cNvGrpSpPr>
              <a:grpSpLocks/>
            </p:cNvGrpSpPr>
            <p:nvPr/>
          </p:nvGrpSpPr>
          <p:grpSpPr bwMode="auto">
            <a:xfrm>
              <a:off x="1421" y="3160"/>
              <a:ext cx="676" cy="484"/>
              <a:chOff x="2949" y="196"/>
              <a:chExt cx="941" cy="598"/>
            </a:xfrm>
          </p:grpSpPr>
          <p:sp>
            <p:nvSpPr>
              <p:cNvPr id="120946" name="Oval 9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7" name="Oval 9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8" name="Oval 9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9" name="Oval 10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0" name="Oval 10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1" name="Oval 10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2" name="Oval 10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3" name="Oval 10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4" name="Freeform 10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5" name="Freeform 10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56" name="Freeform 10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44" name="Line 108"/>
            <p:cNvSpPr>
              <a:spLocks noChangeShapeType="1"/>
            </p:cNvSpPr>
            <p:nvPr/>
          </p:nvSpPr>
          <p:spPr bwMode="auto">
            <a:xfrm>
              <a:off x="2973" y="2737"/>
              <a:ext cx="324"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5" name="Group 109"/>
            <p:cNvGrpSpPr>
              <a:grpSpLocks/>
            </p:cNvGrpSpPr>
            <p:nvPr/>
          </p:nvGrpSpPr>
          <p:grpSpPr bwMode="auto">
            <a:xfrm>
              <a:off x="2963" y="3160"/>
              <a:ext cx="676" cy="484"/>
              <a:chOff x="2949" y="196"/>
              <a:chExt cx="941" cy="598"/>
            </a:xfrm>
          </p:grpSpPr>
          <p:sp>
            <p:nvSpPr>
              <p:cNvPr id="120935" name="Oval 11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6" name="Oval 11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7" name="Oval 11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8" name="Oval 11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9" name="Oval 11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0" name="Oval 11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1" name="Oval 11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2" name="Oval 11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3" name="Freeform 11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4" name="Freeform 11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45" name="Freeform 12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46" name="Line 121"/>
            <p:cNvSpPr>
              <a:spLocks noChangeShapeType="1"/>
            </p:cNvSpPr>
            <p:nvPr/>
          </p:nvSpPr>
          <p:spPr bwMode="auto">
            <a:xfrm flipH="1">
              <a:off x="4052" y="2737"/>
              <a:ext cx="216"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7" name="Group 122"/>
            <p:cNvGrpSpPr>
              <a:grpSpLocks/>
            </p:cNvGrpSpPr>
            <p:nvPr/>
          </p:nvGrpSpPr>
          <p:grpSpPr bwMode="auto">
            <a:xfrm>
              <a:off x="3779" y="3160"/>
              <a:ext cx="676" cy="484"/>
              <a:chOff x="2949" y="196"/>
              <a:chExt cx="941" cy="598"/>
            </a:xfrm>
          </p:grpSpPr>
          <p:sp>
            <p:nvSpPr>
              <p:cNvPr id="120924" name="Oval 1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5" name="Oval 1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6" name="Oval 1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7" name="Oval 12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8" name="Oval 1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9" name="Oval 1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0" name="Oval 1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1" name="Oval 13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2" name="Freeform 1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3" name="Freeform 1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34" name="Freeform 1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48" name="Line 134"/>
            <p:cNvSpPr>
              <a:spLocks noChangeShapeType="1"/>
            </p:cNvSpPr>
            <p:nvPr/>
          </p:nvSpPr>
          <p:spPr bwMode="auto">
            <a:xfrm>
              <a:off x="4268" y="2737"/>
              <a:ext cx="593"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49" name="Group 135"/>
            <p:cNvGrpSpPr>
              <a:grpSpLocks/>
            </p:cNvGrpSpPr>
            <p:nvPr/>
          </p:nvGrpSpPr>
          <p:grpSpPr bwMode="auto">
            <a:xfrm>
              <a:off x="4505" y="3160"/>
              <a:ext cx="676" cy="484"/>
              <a:chOff x="2949" y="196"/>
              <a:chExt cx="941" cy="598"/>
            </a:xfrm>
          </p:grpSpPr>
          <p:sp>
            <p:nvSpPr>
              <p:cNvPr id="120913" name="Oval 13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4" name="Oval 13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5" name="Oval 13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6" name="Oval 13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7" name="Oval 14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8" name="Oval 14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9" name="Oval 14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0" name="Oval 14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1" name="Freeform 14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2" name="Freeform 14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23" name="Freeform 14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50" name="Line 147"/>
            <p:cNvSpPr>
              <a:spLocks noChangeShapeType="1"/>
            </p:cNvSpPr>
            <p:nvPr/>
          </p:nvSpPr>
          <p:spPr bwMode="auto">
            <a:xfrm flipV="1">
              <a:off x="924" y="2737"/>
              <a:ext cx="539" cy="626"/>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1" name="Line 148"/>
            <p:cNvSpPr>
              <a:spLocks noChangeShapeType="1"/>
            </p:cNvSpPr>
            <p:nvPr/>
          </p:nvSpPr>
          <p:spPr bwMode="auto">
            <a:xfrm flipH="1">
              <a:off x="2409" y="2737"/>
              <a:ext cx="403" cy="64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2" name="Line 149"/>
            <p:cNvSpPr>
              <a:spLocks noChangeShapeType="1"/>
            </p:cNvSpPr>
            <p:nvPr/>
          </p:nvSpPr>
          <p:spPr bwMode="auto">
            <a:xfrm flipH="1">
              <a:off x="1625" y="1923"/>
              <a:ext cx="1126" cy="751"/>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3" name="Line 150"/>
            <p:cNvSpPr>
              <a:spLocks noChangeShapeType="1"/>
            </p:cNvSpPr>
            <p:nvPr/>
          </p:nvSpPr>
          <p:spPr bwMode="auto">
            <a:xfrm>
              <a:off x="2913" y="1985"/>
              <a:ext cx="0" cy="752"/>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54" name="Group 151"/>
            <p:cNvGrpSpPr>
              <a:grpSpLocks/>
            </p:cNvGrpSpPr>
            <p:nvPr/>
          </p:nvGrpSpPr>
          <p:grpSpPr bwMode="auto">
            <a:xfrm>
              <a:off x="2192" y="3160"/>
              <a:ext cx="676" cy="484"/>
              <a:chOff x="2949" y="196"/>
              <a:chExt cx="941" cy="598"/>
            </a:xfrm>
          </p:grpSpPr>
          <p:sp>
            <p:nvSpPr>
              <p:cNvPr id="120902" name="Oval 15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3" name="Oval 15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4" name="Oval 15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5" name="Oval 155"/>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6" name="Oval 15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7" name="Oval 15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8" name="Oval 15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9" name="Oval 159"/>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0" name="Freeform 16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1" name="Freeform 16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12" name="Freeform 16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55" name="Line 163"/>
            <p:cNvSpPr>
              <a:spLocks noChangeShapeType="1"/>
            </p:cNvSpPr>
            <p:nvPr/>
          </p:nvSpPr>
          <p:spPr bwMode="auto">
            <a:xfrm>
              <a:off x="3182" y="1985"/>
              <a:ext cx="978" cy="689"/>
            </a:xfrm>
            <a:prstGeom prst="line">
              <a:avLst/>
            </a:prstGeom>
            <a:noFill/>
            <a:ln w="5715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2" name="Oval 164"/>
            <p:cNvSpPr>
              <a:spLocks noChangeArrowheads="1"/>
            </p:cNvSpPr>
            <p:nvPr/>
          </p:nvSpPr>
          <p:spPr bwMode="auto">
            <a:xfrm>
              <a:off x="2319" y="1672"/>
              <a:ext cx="1180" cy="564"/>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p>
          </p:txBody>
        </p:sp>
        <p:sp>
          <p:nvSpPr>
            <p:cNvPr id="120857" name="Text Box 165"/>
            <p:cNvSpPr txBox="1">
              <a:spLocks noChangeArrowheads="1"/>
            </p:cNvSpPr>
            <p:nvPr/>
          </p:nvSpPr>
          <p:spPr bwMode="auto">
            <a:xfrm>
              <a:off x="2239"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58" name="Text Box 166"/>
            <p:cNvSpPr txBox="1">
              <a:spLocks noChangeArrowheads="1"/>
            </p:cNvSpPr>
            <p:nvPr/>
          </p:nvSpPr>
          <p:spPr bwMode="auto">
            <a:xfrm>
              <a:off x="3027"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59" name="Text Box 167"/>
            <p:cNvSpPr txBox="1">
              <a:spLocks noChangeArrowheads="1"/>
            </p:cNvSpPr>
            <p:nvPr/>
          </p:nvSpPr>
          <p:spPr bwMode="auto">
            <a:xfrm>
              <a:off x="3815"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60" name="Text Box 168"/>
            <p:cNvSpPr txBox="1">
              <a:spLocks noChangeArrowheads="1"/>
            </p:cNvSpPr>
            <p:nvPr/>
          </p:nvSpPr>
          <p:spPr bwMode="auto">
            <a:xfrm>
              <a:off x="4596"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grpSp>
          <p:nvGrpSpPr>
            <p:cNvPr id="120861" name="Group 169"/>
            <p:cNvGrpSpPr>
              <a:grpSpLocks/>
            </p:cNvGrpSpPr>
            <p:nvPr/>
          </p:nvGrpSpPr>
          <p:grpSpPr bwMode="auto">
            <a:xfrm>
              <a:off x="654" y="3160"/>
              <a:ext cx="676" cy="484"/>
              <a:chOff x="2949" y="196"/>
              <a:chExt cx="941" cy="598"/>
            </a:xfrm>
          </p:grpSpPr>
          <p:sp>
            <p:nvSpPr>
              <p:cNvPr id="120891" name="Oval 17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2" name="Oval 17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3" name="Oval 17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4" name="Oval 17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5" name="Oval 17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6" name="Oval 17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7" name="Oval 17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8" name="Oval 17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99" name="Freeform 17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0" name="Freeform 17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901" name="Freeform 18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0862" name="Text Box 181"/>
            <p:cNvSpPr txBox="1">
              <a:spLocks noChangeArrowheads="1"/>
            </p:cNvSpPr>
            <p:nvPr/>
          </p:nvSpPr>
          <p:spPr bwMode="auto">
            <a:xfrm>
              <a:off x="665"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63" name="Text Box 182"/>
            <p:cNvSpPr txBox="1">
              <a:spLocks noChangeArrowheads="1"/>
            </p:cNvSpPr>
            <p:nvPr/>
          </p:nvSpPr>
          <p:spPr bwMode="auto">
            <a:xfrm>
              <a:off x="1452" y="3273"/>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校园网</a:t>
              </a:r>
            </a:p>
          </p:txBody>
        </p:sp>
        <p:sp>
          <p:nvSpPr>
            <p:cNvPr id="120864" name="Text Box 183"/>
            <p:cNvSpPr txBox="1">
              <a:spLocks noChangeArrowheads="1"/>
            </p:cNvSpPr>
            <p:nvPr/>
          </p:nvSpPr>
          <p:spPr bwMode="auto">
            <a:xfrm>
              <a:off x="2353" y="1799"/>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国家主干网</a:t>
              </a:r>
            </a:p>
          </p:txBody>
        </p:sp>
        <p:grpSp>
          <p:nvGrpSpPr>
            <p:cNvPr id="120865" name="Group 184"/>
            <p:cNvGrpSpPr>
              <a:grpSpLocks/>
            </p:cNvGrpSpPr>
            <p:nvPr/>
          </p:nvGrpSpPr>
          <p:grpSpPr bwMode="auto">
            <a:xfrm>
              <a:off x="3904" y="2486"/>
              <a:ext cx="703" cy="376"/>
              <a:chOff x="3912" y="2257"/>
              <a:chExt cx="703" cy="376"/>
            </a:xfrm>
          </p:grpSpPr>
          <p:sp>
            <p:nvSpPr>
              <p:cNvPr id="104505" name="Oval 185"/>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solidFill>
                    <a:schemeClr val="accent2"/>
                  </a:solidFill>
                </a:endParaRPr>
              </a:p>
            </p:txBody>
          </p:sp>
          <p:sp>
            <p:nvSpPr>
              <p:cNvPr id="120890" name="Text Box 186"/>
              <p:cNvSpPr txBox="1">
                <a:spLocks noChangeArrowheads="1"/>
              </p:cNvSpPr>
              <p:nvPr/>
            </p:nvSpPr>
            <p:spPr bwMode="auto">
              <a:xfrm>
                <a:off x="3923" y="22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地区网</a:t>
                </a:r>
              </a:p>
            </p:txBody>
          </p:sp>
        </p:grpSp>
        <p:grpSp>
          <p:nvGrpSpPr>
            <p:cNvPr id="120866" name="Group 187"/>
            <p:cNvGrpSpPr>
              <a:grpSpLocks/>
            </p:cNvGrpSpPr>
            <p:nvPr/>
          </p:nvGrpSpPr>
          <p:grpSpPr bwMode="auto">
            <a:xfrm>
              <a:off x="2554" y="2525"/>
              <a:ext cx="703" cy="376"/>
              <a:chOff x="3912" y="2257"/>
              <a:chExt cx="703" cy="376"/>
            </a:xfrm>
          </p:grpSpPr>
          <p:sp>
            <p:nvSpPr>
              <p:cNvPr id="104503" name="Oval 188"/>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solidFill>
                    <a:schemeClr val="accent2"/>
                  </a:solidFill>
                </a:endParaRPr>
              </a:p>
            </p:txBody>
          </p:sp>
          <p:sp>
            <p:nvSpPr>
              <p:cNvPr id="120888" name="Text Box 189"/>
              <p:cNvSpPr txBox="1">
                <a:spLocks noChangeArrowheads="1"/>
              </p:cNvSpPr>
              <p:nvPr/>
            </p:nvSpPr>
            <p:spPr bwMode="auto">
              <a:xfrm>
                <a:off x="3923" y="22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地区网</a:t>
                </a:r>
              </a:p>
            </p:txBody>
          </p:sp>
        </p:grpSp>
        <p:grpSp>
          <p:nvGrpSpPr>
            <p:cNvPr id="120867" name="Group 190"/>
            <p:cNvGrpSpPr>
              <a:grpSpLocks/>
            </p:cNvGrpSpPr>
            <p:nvPr/>
          </p:nvGrpSpPr>
          <p:grpSpPr bwMode="auto">
            <a:xfrm>
              <a:off x="1148" y="2525"/>
              <a:ext cx="703" cy="376"/>
              <a:chOff x="3912" y="2257"/>
              <a:chExt cx="703" cy="376"/>
            </a:xfrm>
          </p:grpSpPr>
          <p:sp>
            <p:nvSpPr>
              <p:cNvPr id="104501" name="Oval 191"/>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1" hangingPunct="1">
                  <a:defRPr/>
                </a:pPr>
                <a:endParaRPr kumimoji="1" lang="zh-CN" altLang="en-US" sz="1600">
                  <a:solidFill>
                    <a:schemeClr val="accent2"/>
                  </a:solidFill>
                </a:endParaRPr>
              </a:p>
            </p:txBody>
          </p:sp>
          <p:sp>
            <p:nvSpPr>
              <p:cNvPr id="120886" name="Text Box 192"/>
              <p:cNvSpPr txBox="1">
                <a:spLocks noChangeArrowheads="1"/>
              </p:cNvSpPr>
              <p:nvPr/>
            </p:nvSpPr>
            <p:spPr bwMode="auto">
              <a:xfrm>
                <a:off x="3923" y="229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333399"/>
                    </a:solidFill>
                    <a:ea typeface="黑体" panose="02010609060101010101" pitchFamily="49" charset="-122"/>
                  </a:rPr>
                  <a:t>地区网</a:t>
                </a:r>
              </a:p>
            </p:txBody>
          </p:sp>
        </p:grpSp>
        <p:grpSp>
          <p:nvGrpSpPr>
            <p:cNvPr id="120868" name="Group 193"/>
            <p:cNvGrpSpPr>
              <a:grpSpLocks/>
            </p:cNvGrpSpPr>
            <p:nvPr/>
          </p:nvGrpSpPr>
          <p:grpSpPr bwMode="auto">
            <a:xfrm>
              <a:off x="1012" y="2193"/>
              <a:ext cx="3810" cy="958"/>
              <a:chOff x="1020" y="2251"/>
              <a:chExt cx="3810" cy="958"/>
            </a:xfrm>
          </p:grpSpPr>
          <p:pic>
            <p:nvPicPr>
              <p:cNvPr id="120876" name="Picture 19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0" y="2450"/>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77" name="Picture 19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78" name="Picture 19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5"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79" name="Picture 19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6"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0" name="Picture 19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4"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1" name="Picture 19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2" name="Picture 20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 y="2341"/>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3" name="Picture 20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2" y="2976"/>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0884" name="Picture 20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0" y="2251"/>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20869" name="Picture 20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 y="3804"/>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70" name="Picture 20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4" y="3804"/>
              <a:ext cx="36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71" name="Line 205"/>
            <p:cNvSpPr>
              <a:spLocks noChangeShapeType="1"/>
            </p:cNvSpPr>
            <p:nvPr/>
          </p:nvSpPr>
          <p:spPr bwMode="auto">
            <a:xfrm flipV="1">
              <a:off x="559" y="3078"/>
              <a:ext cx="635" cy="862"/>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2" name="Line 206"/>
            <p:cNvSpPr>
              <a:spLocks noChangeShapeType="1"/>
            </p:cNvSpPr>
            <p:nvPr/>
          </p:nvSpPr>
          <p:spPr bwMode="auto">
            <a:xfrm flipV="1">
              <a:off x="1194" y="2352"/>
              <a:ext cx="907" cy="635"/>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3" name="Freeform 207"/>
            <p:cNvSpPr>
              <a:spLocks/>
            </p:cNvSpPr>
            <p:nvPr/>
          </p:nvSpPr>
          <p:spPr bwMode="auto">
            <a:xfrm>
              <a:off x="2101" y="2056"/>
              <a:ext cx="1587" cy="297"/>
            </a:xfrm>
            <a:custGeom>
              <a:avLst/>
              <a:gdLst>
                <a:gd name="T0" fmla="*/ 0 w 1587"/>
                <a:gd name="T1" fmla="*/ 297 h 297"/>
                <a:gd name="T2" fmla="*/ 816 w 1587"/>
                <a:gd name="T3" fmla="*/ 0 h 297"/>
                <a:gd name="T4" fmla="*/ 1587 w 1587"/>
                <a:gd name="T5" fmla="*/ 252 h 297"/>
                <a:gd name="T6" fmla="*/ 0 60000 65536"/>
                <a:gd name="T7" fmla="*/ 0 60000 65536"/>
                <a:gd name="T8" fmla="*/ 0 60000 65536"/>
                <a:gd name="T9" fmla="*/ 0 w 1587"/>
                <a:gd name="T10" fmla="*/ 0 h 297"/>
                <a:gd name="T11" fmla="*/ 1587 w 1587"/>
                <a:gd name="T12" fmla="*/ 297 h 297"/>
              </a:gdLst>
              <a:ahLst/>
              <a:cxnLst>
                <a:cxn ang="T6">
                  <a:pos x="T0" y="T1"/>
                </a:cxn>
                <a:cxn ang="T7">
                  <a:pos x="T2" y="T3"/>
                </a:cxn>
                <a:cxn ang="T8">
                  <a:pos x="T4" y="T5"/>
                </a:cxn>
              </a:cxnLst>
              <a:rect l="T9" t="T10" r="T11" b="T12"/>
              <a:pathLst>
                <a:path w="1587" h="297">
                  <a:moveTo>
                    <a:pt x="0" y="297"/>
                  </a:moveTo>
                  <a:lnTo>
                    <a:pt x="816" y="0"/>
                  </a:lnTo>
                  <a:lnTo>
                    <a:pt x="1587" y="252"/>
                  </a:ln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0874" name="Line 208"/>
            <p:cNvSpPr>
              <a:spLocks noChangeShapeType="1"/>
            </p:cNvSpPr>
            <p:nvPr/>
          </p:nvSpPr>
          <p:spPr bwMode="auto">
            <a:xfrm>
              <a:off x="3688" y="2261"/>
              <a:ext cx="998" cy="817"/>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5" name="Line 209"/>
            <p:cNvSpPr>
              <a:spLocks noChangeShapeType="1"/>
            </p:cNvSpPr>
            <p:nvPr/>
          </p:nvSpPr>
          <p:spPr bwMode="auto">
            <a:xfrm>
              <a:off x="4686" y="3032"/>
              <a:ext cx="681" cy="998"/>
            </a:xfrm>
            <a:prstGeom prst="line">
              <a:avLst/>
            </a:prstGeom>
            <a:noFill/>
            <a:ln w="762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20838" name="Line 211"/>
          <p:cNvSpPr>
            <a:spLocks noChangeShapeType="1"/>
          </p:cNvSpPr>
          <p:nvPr/>
        </p:nvSpPr>
        <p:spPr bwMode="auto">
          <a:xfrm flipV="1">
            <a:off x="457200" y="3657600"/>
            <a:ext cx="8299450" cy="14288"/>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39" name="Line 212"/>
          <p:cNvSpPr>
            <a:spLocks noChangeShapeType="1"/>
          </p:cNvSpPr>
          <p:nvPr/>
        </p:nvSpPr>
        <p:spPr bwMode="auto">
          <a:xfrm>
            <a:off x="387350" y="4903788"/>
            <a:ext cx="8451850" cy="14287"/>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DDC91F8-C811-4FD7-86AB-297F2FF9D16D}" type="slidenum">
              <a:rPr lang="zh-CN" altLang="en-US" sz="1400">
                <a:latin typeface="Tahoma" panose="020B0604030504040204" pitchFamily="34" charset="0"/>
              </a:rPr>
              <a:pPr/>
              <a:t>99</a:t>
            </a:fld>
            <a:endParaRPr lang="en-US" altLang="zh-CN" sz="1400">
              <a:latin typeface="Tahoma" panose="020B0604030504040204" pitchFamily="34" charset="0"/>
            </a:endParaRPr>
          </a:p>
        </p:txBody>
      </p:sp>
      <p:sp>
        <p:nvSpPr>
          <p:cNvPr id="121859" name="Rectangle 2"/>
          <p:cNvSpPr>
            <a:spLocks noGrp="1" noChangeArrowheads="1"/>
          </p:cNvSpPr>
          <p:nvPr>
            <p:ph type="title"/>
          </p:nvPr>
        </p:nvSpPr>
        <p:spPr>
          <a:xfrm>
            <a:off x="488950" y="330200"/>
            <a:ext cx="7772400" cy="1143000"/>
          </a:xfrm>
        </p:spPr>
        <p:txBody>
          <a:bodyPr/>
          <a:lstStyle/>
          <a:p>
            <a:pPr eaLnBrk="1" hangingPunct="1"/>
            <a:r>
              <a:rPr lang="en-US" altLang="zh-CN" b="1" smtClean="0">
                <a:solidFill>
                  <a:schemeClr val="folHlink"/>
                </a:solidFill>
                <a:latin typeface="Comic Sans MS" panose="030F0702030302020204" pitchFamily="66" charset="0"/>
              </a:rPr>
              <a:t>UMass Campus Network</a:t>
            </a:r>
          </a:p>
        </p:txBody>
      </p:sp>
      <p:pic>
        <p:nvPicPr>
          <p:cNvPr id="121860" name="Picture 4" descr="campus-network_Jan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5" y="1519238"/>
            <a:ext cx="8005763" cy="51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16654</TotalTime>
  <Words>8992</Words>
  <Application>Microsoft Office PowerPoint</Application>
  <PresentationFormat>全屏显示(4:3)</PresentationFormat>
  <Paragraphs>2223</Paragraphs>
  <Slides>154</Slides>
  <Notes>123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9</vt:i4>
      </vt:variant>
      <vt:variant>
        <vt:lpstr>幻灯片标题</vt:lpstr>
      </vt:variant>
      <vt:variant>
        <vt:i4>154</vt:i4>
      </vt:variant>
    </vt:vector>
  </HeadingPairs>
  <TitlesOfParts>
    <vt:vector size="178" baseType="lpstr">
      <vt:lpstr>Monotype Sorts</vt:lpstr>
      <vt:lpstr>ＭＳ Ｐゴシック</vt:lpstr>
      <vt:lpstr>ZapfDingbats</vt:lpstr>
      <vt:lpstr>黑体</vt:lpstr>
      <vt:lpstr>隶书</vt:lpstr>
      <vt:lpstr>宋体</vt:lpstr>
      <vt:lpstr>Arial</vt:lpstr>
      <vt:lpstr>Arial Narrow</vt:lpstr>
      <vt:lpstr>Bookman Old Style</vt:lpstr>
      <vt:lpstr>Comic Sans MS</vt:lpstr>
      <vt:lpstr>Gill Sans MT</vt:lpstr>
      <vt:lpstr>Tahoma</vt:lpstr>
      <vt:lpstr>Times New Roman</vt:lpstr>
      <vt:lpstr>Wingdings</vt:lpstr>
      <vt:lpstr>Blends</vt:lpstr>
      <vt:lpstr>Clip</vt:lpstr>
      <vt:lpstr>剪辑</vt:lpstr>
      <vt:lpstr>Visio</vt:lpstr>
      <vt:lpstr>BMP 图象</vt:lpstr>
      <vt:lpstr>演示文稿</vt:lpstr>
      <vt:lpstr>Photo Editor 照片</vt:lpstr>
      <vt:lpstr>Equation</vt:lpstr>
      <vt:lpstr>VISIO</vt:lpstr>
      <vt:lpstr>ClipArt</vt:lpstr>
      <vt:lpstr>PowerPoint 演示文稿</vt:lpstr>
      <vt:lpstr>课程介绍：</vt:lpstr>
      <vt:lpstr>PowerPoint 演示文稿</vt:lpstr>
      <vt:lpstr>PowerPoint 演示文稿</vt:lpstr>
      <vt:lpstr>Chapter 1: Introduction</vt:lpstr>
      <vt:lpstr>Terms in chapter 1</vt:lpstr>
      <vt:lpstr>Chapter 1: Roadmap</vt:lpstr>
      <vt:lpstr>Category of Computer Networks</vt:lpstr>
      <vt:lpstr>PowerPoint 演示文稿</vt:lpstr>
      <vt:lpstr>PowerPoint 演示文稿</vt:lpstr>
      <vt:lpstr>PowerPoint 演示文稿</vt:lpstr>
      <vt:lpstr>PowerPoint 演示文稿</vt:lpstr>
      <vt:lpstr>“Cool” internet appliances</vt:lpstr>
      <vt:lpstr>PowerPoint 演示文稿</vt:lpstr>
      <vt:lpstr>Bus Topology</vt:lpstr>
      <vt:lpstr>Star &amp; Tree Topology</vt:lpstr>
      <vt:lpstr>Ring Topology</vt:lpstr>
      <vt:lpstr>Category of Computer Networks</vt:lpstr>
      <vt:lpstr>Category of Computer Networks</vt:lpstr>
      <vt:lpstr>What’s the Internet?</vt:lpstr>
      <vt:lpstr>What’s the Internet: “nuts and bolts” view</vt:lpstr>
      <vt:lpstr>A closer look at network structure:</vt:lpstr>
      <vt:lpstr>What’s the Internet: a service view</vt:lpstr>
      <vt:lpstr>What’s a protocol?</vt:lpstr>
      <vt:lpstr>What’s a protocol?</vt:lpstr>
      <vt:lpstr>1.2 Internet History</vt:lpstr>
      <vt:lpstr>PowerPoint 演示文稿</vt:lpstr>
      <vt:lpstr>PowerPoint 演示文稿</vt:lpstr>
      <vt:lpstr>PowerPoint 演示文稿</vt:lpstr>
      <vt:lpstr>PowerPoint 演示文稿</vt:lpstr>
      <vt:lpstr>Timothy B. Lee , 40 maps that explain the internet, https://www.vox.com/a/internet-maps, 2014.</vt:lpstr>
      <vt:lpstr>www.internetworldstats.com</vt:lpstr>
      <vt:lpstr>PowerPoint 演示文稿</vt:lpstr>
      <vt:lpstr>A closer look at network structure:</vt:lpstr>
      <vt:lpstr>The network edge:</vt:lpstr>
      <vt:lpstr>Network edge: connection-oriented service</vt:lpstr>
      <vt:lpstr>Network edge: connection-oriented service</vt:lpstr>
      <vt:lpstr>Network edge: connectionless service</vt:lpstr>
      <vt:lpstr>Network edge: connectionless service</vt:lpstr>
      <vt:lpstr>1.4 The Network Core</vt:lpstr>
      <vt:lpstr>Network Core: Circuit Switching</vt:lpstr>
      <vt:lpstr>PowerPoint 演示文稿</vt:lpstr>
      <vt:lpstr>Network Core: Circuit Switching</vt:lpstr>
      <vt:lpstr>Network Core: Circuit Switching</vt:lpstr>
      <vt:lpstr>Example of FDM</vt:lpstr>
      <vt:lpstr>Circuit Switching: FDM and TDM</vt:lpstr>
      <vt:lpstr>TDM </vt:lpstr>
      <vt:lpstr>TDM </vt:lpstr>
      <vt:lpstr>TDM </vt:lpstr>
      <vt:lpstr>TDM </vt:lpstr>
      <vt:lpstr>TDM of E1</vt:lpstr>
      <vt:lpstr>waste resources?</vt:lpstr>
      <vt:lpstr>Numerical example</vt:lpstr>
      <vt:lpstr>Another numerical example</vt:lpstr>
      <vt:lpstr>Network Core: Packet Switching</vt:lpstr>
      <vt:lpstr>Network Core: Packet Switching</vt:lpstr>
      <vt:lpstr>Packet Switching: Statistical Multiplexing</vt:lpstr>
      <vt:lpstr> STDM: Statistical time division multiplexing</vt:lpstr>
      <vt:lpstr>Packet switching versus circuit switching</vt:lpstr>
      <vt:lpstr>Packet switching versus circuit switching</vt:lpstr>
      <vt:lpstr>Packet-switching: store-and-forward</vt:lpstr>
      <vt:lpstr>Packet-switching: store-and-forward</vt:lpstr>
      <vt:lpstr>Packet-switched networks: forwarding</vt:lpstr>
      <vt:lpstr>Network Taxonomy</vt:lpstr>
      <vt:lpstr>Access networks and physical media</vt:lpstr>
      <vt:lpstr>Residential access: point to point access</vt:lpstr>
      <vt:lpstr>Residential access: Asymmetric Digital Subscriber Line(ADSL)</vt:lpstr>
      <vt:lpstr>Residential access: cable modems</vt:lpstr>
      <vt:lpstr>Residential access: cable modems</vt:lpstr>
      <vt:lpstr>Residential access: cable modems</vt:lpstr>
      <vt:lpstr>Cable Network Architecture: Overview</vt:lpstr>
      <vt:lpstr>Cable Network Architecture: Overview</vt:lpstr>
      <vt:lpstr>Cable Network Architecture: Overview</vt:lpstr>
      <vt:lpstr>Cable Network Architecture: Overview</vt:lpstr>
      <vt:lpstr>PowerPoint 演示文稿</vt:lpstr>
      <vt:lpstr>PowerPoint 演示文稿</vt:lpstr>
      <vt:lpstr>FTTx technology</vt:lpstr>
      <vt:lpstr>Enterprise Network Access: local area networks(Ethernet)</vt:lpstr>
      <vt:lpstr>Wireless access networks</vt:lpstr>
      <vt:lpstr>Physical Media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Physical Media: coax</vt:lpstr>
      <vt:lpstr>Physical Media: fiber</vt:lpstr>
      <vt:lpstr>Physical media: radio</vt:lpstr>
      <vt:lpstr>Assignments 1</vt:lpstr>
      <vt:lpstr>Internet structure: network of networks</vt:lpstr>
      <vt:lpstr>Tier-1 ISP: e.g., Sprint</vt:lpstr>
      <vt:lpstr>Internet structure: network of networks</vt:lpstr>
      <vt:lpstr>Internet structure: network of networks</vt:lpstr>
      <vt:lpstr>UMass Campus Network</vt:lpstr>
      <vt:lpstr>Internet structure: network of networks</vt:lpstr>
      <vt:lpstr>Internet structure: network of networks</vt:lpstr>
      <vt:lpstr>Internet structure: network of networks</vt:lpstr>
      <vt:lpstr>A question</vt:lpstr>
      <vt:lpstr>Performance of Computer network</vt:lpstr>
      <vt:lpstr>Communication channel</vt:lpstr>
      <vt:lpstr>Communication channel</vt:lpstr>
      <vt:lpstr>How do loss and delay occur?</vt:lpstr>
      <vt:lpstr>Four sources of packet delay</vt:lpstr>
      <vt:lpstr>Delay in packet-switched networks</vt:lpstr>
      <vt:lpstr>Numerical example</vt:lpstr>
      <vt:lpstr>Caravan analogy</vt:lpstr>
      <vt:lpstr>Caravan analogy (more)</vt:lpstr>
      <vt:lpstr>Nodal delay</vt:lpstr>
      <vt:lpstr>Queueing delay (revisited)</vt:lpstr>
      <vt:lpstr>“Real” Internet delays and routes</vt:lpstr>
      <vt:lpstr>“Real” Internet delays and routes</vt:lpstr>
      <vt:lpstr>Packet loss</vt:lpstr>
      <vt:lpstr>Throughput</vt:lpstr>
      <vt:lpstr>Throughput (more)</vt:lpstr>
      <vt:lpstr>Throughput: Internet scenario</vt:lpstr>
      <vt:lpstr>PowerPoint 演示文稿</vt:lpstr>
      <vt:lpstr>What is a protocol?</vt:lpstr>
      <vt:lpstr>Protocol “Layers”</vt:lpstr>
      <vt:lpstr>Protocol “Layers”</vt:lpstr>
      <vt:lpstr>Organization of air travel</vt:lpstr>
      <vt:lpstr>Layering of airline functionality</vt:lpstr>
      <vt:lpstr>Layering of traditional mail system</vt:lpstr>
      <vt:lpstr>两个主机交换文件 </vt:lpstr>
      <vt:lpstr>再设计一个通信服务模块 </vt:lpstr>
      <vt:lpstr>再设计一个网络接入模块 </vt:lpstr>
      <vt:lpstr>Why layering?</vt:lpstr>
      <vt:lpstr>Why layering?</vt:lpstr>
      <vt:lpstr>ISO:OSI  vs.  TCP/IP</vt:lpstr>
      <vt:lpstr>ISO:OSI  vs.  TCP/IP</vt:lpstr>
      <vt:lpstr>Internet protocol stack</vt:lpstr>
      <vt:lpstr>PowerPoint 演示文稿</vt:lpstr>
      <vt:lpstr>Encapsulation</vt:lpstr>
      <vt:lpstr>PDUs in TCP/IP</vt:lpstr>
      <vt:lpstr>TCP/IP protocol Suite</vt:lpstr>
      <vt:lpstr>实体、协议、服务和服务访问点 </vt:lpstr>
      <vt:lpstr>PowerPoint 演示文稿</vt:lpstr>
      <vt:lpstr>PowerPoint 演示文稿</vt:lpstr>
      <vt:lpstr>协议很复杂 </vt:lpstr>
      <vt:lpstr>著名的协议举例</vt:lpstr>
      <vt:lpstr>PowerPoint 演示文稿</vt:lpstr>
      <vt:lpstr>PowerPoint 演示文稿</vt:lpstr>
      <vt:lpstr>Network Security</vt:lpstr>
      <vt:lpstr>Bad guys can put malware into hosts via Internet</vt:lpstr>
      <vt:lpstr>Bad guys can put malware into hosts via Internet</vt:lpstr>
      <vt:lpstr>Bad guys can attack servers and network infrastructure</vt:lpstr>
      <vt:lpstr>The bad guys can sniff packets</vt:lpstr>
      <vt:lpstr>The bad guys can use false source addresses</vt:lpstr>
      <vt:lpstr>The bad guys can record and playback</vt:lpstr>
      <vt:lpstr>Introduction: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1</dc:title>
  <dc:creator>Oram</dc:creator>
  <cp:lastModifiedBy>刘益先</cp:lastModifiedBy>
  <cp:revision>589</cp:revision>
  <dcterms:created xsi:type="dcterms:W3CDTF">1999-10-08T19:08:27Z</dcterms:created>
  <dcterms:modified xsi:type="dcterms:W3CDTF">2021-03-02T05:43:26Z</dcterms:modified>
</cp:coreProperties>
</file>